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1" r:id="rId4"/>
    <p:sldId id="258" r:id="rId5"/>
    <p:sldId id="268" r:id="rId6"/>
    <p:sldId id="259" r:id="rId7"/>
    <p:sldId id="260" r:id="rId8"/>
    <p:sldId id="271" r:id="rId9"/>
    <p:sldId id="272" r:id="rId10"/>
    <p:sldId id="262" r:id="rId11"/>
    <p:sldId id="263" r:id="rId12"/>
    <p:sldId id="270" r:id="rId13"/>
    <p:sldId id="278" r:id="rId14"/>
    <p:sldId id="277" r:id="rId15"/>
    <p:sldId id="264" r:id="rId16"/>
    <p:sldId id="267" r:id="rId17"/>
    <p:sldId id="265" r:id="rId18"/>
    <p:sldId id="280" r:id="rId19"/>
    <p:sldId id="281" r:id="rId20"/>
    <p:sldId id="273" r:id="rId21"/>
    <p:sldId id="274" r:id="rId22"/>
    <p:sldId id="266" r:id="rId23"/>
    <p:sldId id="26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118" autoAdjust="0"/>
  </p:normalViewPr>
  <p:slideViewPr>
    <p:cSldViewPr snapToGrid="0" snapToObjects="1">
      <p:cViewPr>
        <p:scale>
          <a:sx n="94" d="100"/>
          <a:sy n="94" d="100"/>
        </p:scale>
        <p:origin x="-882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44284-7FD1-384C-BBF9-BA9162A93B4B}" type="datetimeFigureOut">
              <a:t>12/13/2017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572F4-E627-0243-8B98-E64D7D1A09B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3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572F4-E627-0243-8B98-E64D7D1A09B4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6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B570-6EDE-334E-9253-5EF7FC702C87}" type="datetimeFigureOut"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700-DA71-F747-8DE5-66E4CF5DC5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9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B570-6EDE-334E-9253-5EF7FC702C87}" type="datetimeFigureOut"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700-DA71-F747-8DE5-66E4CF5DC5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8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B570-6EDE-334E-9253-5EF7FC702C87}" type="datetimeFigureOut"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700-DA71-F747-8DE5-66E4CF5DC5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84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B570-6EDE-334E-9253-5EF7FC702C87}" type="datetimeFigureOut"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700-DA71-F747-8DE5-66E4CF5DC5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0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B570-6EDE-334E-9253-5EF7FC702C87}" type="datetimeFigureOut"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700-DA71-F747-8DE5-66E4CF5DC5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0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B570-6EDE-334E-9253-5EF7FC702C87}" type="datetimeFigureOut"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700-DA71-F747-8DE5-66E4CF5DC5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5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B570-6EDE-334E-9253-5EF7FC702C87}" type="datetimeFigureOut">
              <a:t>12/13/2017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700-DA71-F747-8DE5-66E4CF5DC5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0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B570-6EDE-334E-9253-5EF7FC702C87}" type="datetimeFigureOut">
              <a:t>12/13/2017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700-DA71-F747-8DE5-66E4CF5DC5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5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B570-6EDE-334E-9253-5EF7FC702C87}" type="datetimeFigureOut">
              <a:t>12/13/2017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700-DA71-F747-8DE5-66E4CF5DC5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9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B570-6EDE-334E-9253-5EF7FC702C87}" type="datetimeFigureOut"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700-DA71-F747-8DE5-66E4CF5DC5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B570-6EDE-334E-9253-5EF7FC702C87}" type="datetimeFigureOut"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E700-DA71-F747-8DE5-66E4CF5DC5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0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B570-6EDE-334E-9253-5EF7FC702C87}" type="datetimeFigureOut"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8E700-DA71-F747-8DE5-66E4CF5DC5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4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Extracorporeal Photopheresis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Michael Susman, MD PhD</a:t>
            </a:r>
          </a:p>
          <a:p>
            <a:r>
              <a:rPr lang="en-US"/>
              <a:t>12/13/17</a:t>
            </a:r>
          </a:p>
        </p:txBody>
      </p:sp>
    </p:spTree>
    <p:extLst>
      <p:ext uri="{BB962C8B-B14F-4D97-AF65-F5344CB8AC3E}">
        <p14:creationId xmlns:p14="http://schemas.microsoft.com/office/powerpoint/2010/main" val="7826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ECP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Still not clear</a:t>
            </a:r>
          </a:p>
          <a:p>
            <a:r>
              <a:rPr lang="en-US" dirty="0"/>
              <a:t>Treats diseases of T cells</a:t>
            </a:r>
          </a:p>
          <a:p>
            <a:r>
              <a:rPr lang="en-US" dirty="0"/>
              <a:t>UVA-exposure system is crucial</a:t>
            </a:r>
          </a:p>
          <a:p>
            <a:pPr lvl="1"/>
            <a:r>
              <a:rPr lang="en-US" dirty="0"/>
              <a:t>Only difference from simple </a:t>
            </a:r>
            <a:r>
              <a:rPr lang="en-US" dirty="0" err="1"/>
              <a:t>leukapheresis</a:t>
            </a:r>
            <a:endParaRPr lang="en-US" dirty="0"/>
          </a:p>
          <a:p>
            <a:r>
              <a:rPr lang="en-US" dirty="0"/>
              <a:t>Paradox of anti-tumor and </a:t>
            </a:r>
            <a:r>
              <a:rPr lang="en-US" dirty="0" err="1" smtClean="0"/>
              <a:t>tolerogenic effects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76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425" y="274638"/>
            <a:ext cx="8434453" cy="1143000"/>
          </a:xfrm>
        </p:spPr>
        <p:txBody>
          <a:bodyPr>
            <a:normAutofit fontScale="90000"/>
          </a:bodyPr>
          <a:lstStyle/>
          <a:p>
            <a:r>
              <a:rPr lang="en-US"/>
              <a:t>ECP induces apoptosis of pheresed cells</a:t>
            </a:r>
          </a:p>
        </p:txBody>
      </p:sp>
      <p:pic>
        <p:nvPicPr>
          <p:cNvPr id="4" name="Picture 3" descr="apoptoticsezery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9" b="20697"/>
          <a:stretch/>
        </p:blipFill>
        <p:spPr>
          <a:xfrm>
            <a:off x="457200" y="1496894"/>
            <a:ext cx="7969299" cy="2120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04068" y="6402150"/>
            <a:ext cx="3305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Yoo et al., </a:t>
            </a:r>
            <a:r>
              <a:rPr lang="en-US" i="1"/>
              <a:t>J Invest Dermatol </a:t>
            </a:r>
            <a:r>
              <a:rPr lang="en-US"/>
              <a:t>1996  </a:t>
            </a:r>
          </a:p>
        </p:txBody>
      </p:sp>
      <p:pic>
        <p:nvPicPr>
          <p:cNvPr id="9" name="Picture 8" descr="apoptosis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6" y="3851839"/>
            <a:ext cx="60452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277" y="274638"/>
            <a:ext cx="8542319" cy="1143000"/>
          </a:xfrm>
        </p:spPr>
        <p:txBody>
          <a:bodyPr>
            <a:normAutofit/>
          </a:bodyPr>
          <a:lstStyle/>
          <a:p>
            <a:r>
              <a:rPr lang="en-US" sz="3600"/>
              <a:t>Cells undergo apoptosis at different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ctivated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4" y="4038734"/>
            <a:ext cx="4830685" cy="191711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25277" y="1258099"/>
            <a:ext cx="4830685" cy="2676378"/>
            <a:chOff x="2006362" y="81870"/>
            <a:chExt cx="6279292" cy="3478960"/>
          </a:xfrm>
        </p:grpSpPr>
        <p:pic>
          <p:nvPicPr>
            <p:cNvPr id="6" name="Picture 5" descr="activated1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893"/>
            <a:stretch/>
          </p:blipFill>
          <p:spPr>
            <a:xfrm>
              <a:off x="2006362" y="81870"/>
              <a:ext cx="3149600" cy="3478960"/>
            </a:xfrm>
            <a:prstGeom prst="rect">
              <a:avLst/>
            </a:prstGeom>
          </p:spPr>
        </p:pic>
        <p:pic>
          <p:nvPicPr>
            <p:cNvPr id="12" name="Picture 11" descr="activated1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29"/>
            <a:stretch/>
          </p:blipFill>
          <p:spPr>
            <a:xfrm>
              <a:off x="5136054" y="81870"/>
              <a:ext cx="3149600" cy="334036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196224" y="6031998"/>
            <a:ext cx="3959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Hannani</a:t>
            </a:r>
            <a:r>
              <a:rPr lang="en-US" dirty="0"/>
              <a:t> et al., </a:t>
            </a:r>
            <a:r>
              <a:rPr lang="en-US" i="1" dirty="0"/>
              <a:t>Transplantation </a:t>
            </a:r>
            <a:r>
              <a:rPr lang="en-US" dirty="0" smtClean="0"/>
              <a:t>2010(b) 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235540" y="1428199"/>
            <a:ext cx="3895618" cy="4973131"/>
            <a:chOff x="5235540" y="1428199"/>
            <a:chExt cx="3895618" cy="4973131"/>
          </a:xfrm>
        </p:grpSpPr>
        <p:grpSp>
          <p:nvGrpSpPr>
            <p:cNvPr id="4" name="Group 3"/>
            <p:cNvGrpSpPr/>
            <p:nvPr/>
          </p:nvGrpSpPr>
          <p:grpSpPr>
            <a:xfrm>
              <a:off x="6139246" y="1428199"/>
              <a:ext cx="2642134" cy="4697964"/>
              <a:chOff x="6139246" y="1428199"/>
              <a:chExt cx="2642134" cy="4697964"/>
            </a:xfrm>
          </p:grpSpPr>
          <p:pic>
            <p:nvPicPr>
              <p:cNvPr id="1026" name="Picture 2" descr="An external file that holds a picture, illustration, etc.&#10;Object name is halms484999f1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49"/>
              <a:stretch/>
            </p:blipFill>
            <p:spPr bwMode="auto">
              <a:xfrm>
                <a:off x="6395556" y="1428199"/>
                <a:ext cx="2385824" cy="23220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An external file that holds a picture, illustration, etc.&#10;Object name is halms484999f1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451"/>
              <a:stretch/>
            </p:blipFill>
            <p:spPr bwMode="auto">
              <a:xfrm>
                <a:off x="6139246" y="3804159"/>
                <a:ext cx="2642134" cy="23220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5235540" y="6031998"/>
              <a:ext cx="3895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Hannani</a:t>
              </a:r>
              <a:r>
                <a:rPr lang="en-US" dirty="0"/>
                <a:t> et al., </a:t>
              </a:r>
              <a:r>
                <a:rPr lang="en-US" i="1" dirty="0"/>
                <a:t>Transplantation </a:t>
              </a:r>
              <a:r>
                <a:rPr lang="en-US" dirty="0" smtClean="0"/>
                <a:t>2010(a)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77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Induction of apoptosis is insufficient to explain clinical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involve more than direct cytotoxicity</a:t>
            </a:r>
          </a:p>
          <a:p>
            <a:pPr lvl="1"/>
            <a:r>
              <a:rPr lang="en-US" dirty="0"/>
              <a:t>Rapid clinical responses sometimes seen with ECP of only a minority of WBCs</a:t>
            </a:r>
          </a:p>
          <a:p>
            <a:r>
              <a:rPr lang="en-US" dirty="0"/>
              <a:t>Skin-directed PUVA only acts locally</a:t>
            </a:r>
          </a:p>
          <a:p>
            <a:r>
              <a:rPr lang="en-US" dirty="0"/>
              <a:t>Points to some other process in the ECP-treated blood</a:t>
            </a:r>
          </a:p>
          <a:p>
            <a:endParaRPr lang="en-US" dirty="0"/>
          </a:p>
          <a:p>
            <a:endParaRPr lang="en-US" dirty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Apoptotic cells are phagocytosed by monocytic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02354"/>
            <a:ext cx="8229600" cy="20238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Hypothesis: antigens in apoptotic cells must be presented to the immune system via cross-presentation (MHC I)</a:t>
            </a:r>
          </a:p>
          <a:p>
            <a:r>
              <a:rPr lang="en-US" dirty="0"/>
              <a:t>Does this occur in cells processed by ECP?</a:t>
            </a:r>
          </a:p>
        </p:txBody>
      </p:sp>
      <p:pic>
        <p:nvPicPr>
          <p:cNvPr id="7" name="Picture 6" descr="phagocytosi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61"/>
          <a:stretch/>
        </p:blipFill>
        <p:spPr>
          <a:xfrm>
            <a:off x="457200" y="1600200"/>
            <a:ext cx="7936047" cy="2109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1388" y="3733022"/>
            <a:ext cx="3305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Yoo et al., </a:t>
            </a:r>
            <a:r>
              <a:rPr lang="en-US" i="1"/>
              <a:t>J Invest Dermatol </a:t>
            </a:r>
            <a:r>
              <a:rPr lang="en-US"/>
              <a:t>1996  </a:t>
            </a:r>
          </a:p>
        </p:txBody>
      </p:sp>
    </p:spTree>
    <p:extLst>
      <p:ext uri="{BB962C8B-B14F-4D97-AF65-F5344CB8AC3E}">
        <p14:creationId xmlns:p14="http://schemas.microsoft.com/office/powerpoint/2010/main" val="247924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Induction of antigen presenting cells (dendritic cells)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cs.tif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" y="1244474"/>
            <a:ext cx="2697475" cy="5440362"/>
          </a:xfrm>
          <a:prstGeom prst="rect">
            <a:avLst/>
          </a:prstGeom>
        </p:spPr>
      </p:pic>
      <p:pic>
        <p:nvPicPr>
          <p:cNvPr id="5" name="Picture 4" descr="dcs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02" y="1537166"/>
            <a:ext cx="2901308" cy="4588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5313" y="6334110"/>
            <a:ext cx="303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Berger et al., </a:t>
            </a:r>
            <a:r>
              <a:rPr lang="en-US" i="1"/>
              <a:t>Int J Cancer </a:t>
            </a:r>
            <a:r>
              <a:rPr lang="en-US"/>
              <a:t>2001 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157307" y="1469229"/>
            <a:ext cx="2920803" cy="4447477"/>
            <a:chOff x="6157307" y="1469229"/>
            <a:chExt cx="2920803" cy="4447477"/>
          </a:xfrm>
        </p:grpSpPr>
        <p:pic>
          <p:nvPicPr>
            <p:cNvPr id="6" name="Picture 5" descr="dc3.tif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7"/>
            <a:stretch/>
          </p:blipFill>
          <p:spPr>
            <a:xfrm>
              <a:off x="6157307" y="1469229"/>
              <a:ext cx="2920803" cy="44474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403421" y="5407757"/>
              <a:ext cx="566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CD3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49821" y="5113962"/>
              <a:ext cx="820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</a:rPr>
                <a:t>Class 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45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Platelets enhance conversion of monocytes to dendritic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latelet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3" y="1742088"/>
            <a:ext cx="3920192" cy="4669384"/>
          </a:xfrm>
          <a:prstGeom prst="rect">
            <a:avLst/>
          </a:prstGeom>
        </p:spPr>
      </p:pic>
      <p:pic>
        <p:nvPicPr>
          <p:cNvPr id="6" name="Picture 5" descr="platelets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87" y="2592506"/>
            <a:ext cx="4329634" cy="3319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9598" y="6334110"/>
            <a:ext cx="380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Durazzo et al., </a:t>
            </a:r>
            <a:r>
              <a:rPr lang="en-US" i="1"/>
              <a:t>Transfus Apher Sci </a:t>
            </a:r>
            <a:r>
              <a:rPr lang="en-US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6558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ECP and immunomodulation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9262"/>
            <a:ext cx="8229600" cy="4525963"/>
          </a:xfrm>
        </p:spPr>
        <p:txBody>
          <a:bodyPr/>
          <a:lstStyle/>
          <a:p>
            <a:r>
              <a:rPr lang="en-US"/>
              <a:t>ECP increases Tregs in peripheral blood (?)</a:t>
            </a:r>
          </a:p>
        </p:txBody>
      </p:sp>
      <p:pic>
        <p:nvPicPr>
          <p:cNvPr id="4" name="Picture 3" descr="tre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63" y="2394599"/>
            <a:ext cx="5023884" cy="3743091"/>
          </a:xfrm>
          <a:prstGeom prst="rect">
            <a:avLst/>
          </a:prstGeom>
        </p:spPr>
      </p:pic>
      <p:pic>
        <p:nvPicPr>
          <p:cNvPr id="5" name="Picture 4" descr="treg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17" y="2394600"/>
            <a:ext cx="3713306" cy="3971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9598" y="6334110"/>
            <a:ext cx="327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Biagi et al., </a:t>
            </a:r>
            <a:r>
              <a:rPr lang="en-US" i="1"/>
              <a:t>Transplantation </a:t>
            </a:r>
            <a:r>
              <a:rPr lang="en-US"/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382745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ECP and immunomodulation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9262"/>
            <a:ext cx="8229600" cy="4525963"/>
          </a:xfrm>
        </p:spPr>
        <p:txBody>
          <a:bodyPr/>
          <a:lstStyle/>
          <a:p>
            <a:r>
              <a:rPr lang="en-US" dirty="0"/>
              <a:t>ECP increases </a:t>
            </a:r>
            <a:r>
              <a:rPr lang="en-US" dirty="0" err="1"/>
              <a:t>Tregs</a:t>
            </a:r>
            <a:r>
              <a:rPr lang="en-US" dirty="0"/>
              <a:t> in peripheral blood </a:t>
            </a:r>
            <a:r>
              <a:rPr lang="en-US" dirty="0" smtClean="0"/>
              <a:t>(??)</a:t>
            </a:r>
            <a:endParaRPr lang="en-US" dirty="0"/>
          </a:p>
        </p:txBody>
      </p:sp>
      <p:pic>
        <p:nvPicPr>
          <p:cNvPr id="7" name="Picture 6" descr="tregs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53" y="1918339"/>
            <a:ext cx="4977345" cy="4539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3853" y="6458003"/>
            <a:ext cx="497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Rubegni et al., </a:t>
            </a:r>
            <a:r>
              <a:rPr lang="en-US" i="1"/>
              <a:t>Int J Immunopathol Pharmacol </a:t>
            </a:r>
            <a:r>
              <a:rPr lang="en-US"/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21746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ECP and immunomodulation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9262"/>
            <a:ext cx="8229600" cy="4525963"/>
          </a:xfrm>
        </p:spPr>
        <p:txBody>
          <a:bodyPr/>
          <a:lstStyle/>
          <a:p>
            <a:r>
              <a:rPr lang="en-US"/>
              <a:t>Does ECP enhance pro- or anti-inflammatory cytokines (?)</a:t>
            </a:r>
          </a:p>
        </p:txBody>
      </p:sp>
      <p:pic>
        <p:nvPicPr>
          <p:cNvPr id="6" name="Picture 5" descr="th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2108"/>
          <a:stretch/>
        </p:blipFill>
        <p:spPr>
          <a:xfrm>
            <a:off x="1176738" y="2485835"/>
            <a:ext cx="2715927" cy="364032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440640" y="1998198"/>
            <a:ext cx="1560359" cy="4413785"/>
            <a:chOff x="203200" y="1417638"/>
            <a:chExt cx="2347149" cy="6639374"/>
          </a:xfrm>
        </p:grpSpPr>
        <p:pic>
          <p:nvPicPr>
            <p:cNvPr id="10" name="Picture 9" descr="il1beta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00"/>
            <a:stretch/>
          </p:blipFill>
          <p:spPr>
            <a:xfrm>
              <a:off x="203200" y="1417638"/>
              <a:ext cx="2347149" cy="2230618"/>
            </a:xfrm>
            <a:prstGeom prst="rect">
              <a:avLst/>
            </a:prstGeom>
          </p:spPr>
        </p:pic>
        <p:pic>
          <p:nvPicPr>
            <p:cNvPr id="11" name="Picture 10" descr="il1beta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1" r="32175"/>
            <a:stretch/>
          </p:blipFill>
          <p:spPr>
            <a:xfrm>
              <a:off x="203200" y="3619512"/>
              <a:ext cx="2202397" cy="2230618"/>
            </a:xfrm>
            <a:prstGeom prst="rect">
              <a:avLst/>
            </a:prstGeom>
          </p:spPr>
        </p:pic>
        <p:pic>
          <p:nvPicPr>
            <p:cNvPr id="12" name="Picture 11" descr="il1beta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5"/>
            <a:stretch/>
          </p:blipFill>
          <p:spPr>
            <a:xfrm>
              <a:off x="203200" y="5826394"/>
              <a:ext cx="2121327" cy="22306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067268" y="6382780"/>
            <a:ext cx="282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Gorgun et al., </a:t>
            </a:r>
            <a:r>
              <a:rPr lang="en-US" i="1"/>
              <a:t>Blood </a:t>
            </a:r>
            <a:r>
              <a:rPr lang="en-US"/>
              <a:t>2002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78212" y="6382780"/>
            <a:ext cx="290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Yakut et al., </a:t>
            </a:r>
            <a:r>
              <a:rPr lang="en-US" i="1"/>
              <a:t>J Immunol </a:t>
            </a:r>
            <a:r>
              <a:rPr lang="en-US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94431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Define ECP</a:t>
            </a:r>
          </a:p>
          <a:p>
            <a:r>
              <a:rPr lang="en-US"/>
              <a:t>History of ECP</a:t>
            </a:r>
          </a:p>
          <a:p>
            <a:r>
              <a:rPr lang="en-US"/>
              <a:t>Current clinical applications</a:t>
            </a:r>
          </a:p>
          <a:p>
            <a:r>
              <a:rPr lang="en-US"/>
              <a:t>Proposed mechanisms of ECP</a:t>
            </a:r>
          </a:p>
        </p:txBody>
      </p:sp>
    </p:spTree>
    <p:extLst>
      <p:ext uri="{BB962C8B-B14F-4D97-AF65-F5344CB8AC3E}">
        <p14:creationId xmlns:p14="http://schemas.microsoft.com/office/powerpoint/2010/main" val="174512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does ECP mediate both anti-tumor and tolerogenic responses?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Hypothesis: immature and mature DCs</a:t>
            </a:r>
          </a:p>
          <a:p>
            <a:pPr lvl="1"/>
            <a:r>
              <a:rPr lang="en-US" dirty="0"/>
              <a:t>Immature DCs may be </a:t>
            </a:r>
            <a:r>
              <a:rPr lang="en-US" dirty="0" err="1"/>
              <a:t>tolerogenic</a:t>
            </a:r>
            <a:endParaRPr lang="en-US" dirty="0"/>
          </a:p>
          <a:p>
            <a:pPr lvl="1"/>
            <a:r>
              <a:rPr lang="en-US" dirty="0"/>
              <a:t>Mature DCs may be immunogenic</a:t>
            </a:r>
          </a:p>
          <a:p>
            <a:pPr lvl="1"/>
            <a:r>
              <a:rPr lang="en-US" dirty="0"/>
              <a:t>Not much supporting evidence</a:t>
            </a:r>
          </a:p>
          <a:p>
            <a:r>
              <a:rPr lang="en-US" dirty="0"/>
              <a:t>Hypothesis: anti-</a:t>
            </a:r>
            <a:r>
              <a:rPr lang="en-US" dirty="0" err="1"/>
              <a:t>clonotypic</a:t>
            </a:r>
            <a:r>
              <a:rPr lang="en-US" dirty="0"/>
              <a:t> response</a:t>
            </a:r>
          </a:p>
          <a:p>
            <a:pPr lvl="1"/>
            <a:r>
              <a:rPr lang="en-US" dirty="0"/>
              <a:t>ECP trains the immune system to </a:t>
            </a:r>
            <a:r>
              <a:rPr lang="en-US" dirty="0" smtClean="0"/>
              <a:t>remove/control </a:t>
            </a:r>
            <a:r>
              <a:rPr lang="en-US" dirty="0"/>
              <a:t>pathologic clones of T cells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4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 cell clonality is required for response to ECP in cGVHD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42233"/>
            <a:ext cx="8229600" cy="1510819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tcellclonecorrela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2" y="1737752"/>
            <a:ext cx="8981860" cy="2877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0988" y="4640297"/>
            <a:ext cx="437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French et al., </a:t>
            </a:r>
            <a:r>
              <a:rPr lang="en-US" i="1"/>
              <a:t>Bone Marrow Transplant. </a:t>
            </a:r>
            <a:r>
              <a:rPr lang="en-US"/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6792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ticlonotypi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3" y="324239"/>
            <a:ext cx="8176023" cy="6171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9598" y="6401660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Hannani D., </a:t>
            </a:r>
            <a:r>
              <a:rPr lang="en-US" i="1"/>
              <a:t>Front Immunol </a:t>
            </a:r>
            <a:r>
              <a:rPr lang="en-US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79159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Clarify mechanism of action required for clinical effects of ECP</a:t>
            </a:r>
          </a:p>
          <a:p>
            <a:r>
              <a:rPr lang="en-US" dirty="0"/>
              <a:t>Clinical trials to establish efficacy/safety relative to other treatment modalities</a:t>
            </a:r>
          </a:p>
          <a:p>
            <a:pPr lvl="1"/>
            <a:r>
              <a:rPr lang="en-US" dirty="0"/>
              <a:t>Better studies for current indications</a:t>
            </a:r>
          </a:p>
          <a:p>
            <a:pPr lvl="1"/>
            <a:r>
              <a:rPr lang="en-US" dirty="0"/>
              <a:t>Expand to new </a:t>
            </a:r>
            <a:r>
              <a:rPr lang="en-US" dirty="0" smtClean="0"/>
              <a:t>indications </a:t>
            </a:r>
            <a:r>
              <a:rPr lang="en-US" dirty="0"/>
              <a:t>(e.g. prophylaxis prior to transplant)</a:t>
            </a:r>
          </a:p>
          <a:p>
            <a:r>
              <a:rPr lang="en-US" dirty="0" smtClean="0"/>
              <a:t>Improve technique or devise new therapies based on mechanistic insights from studies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mop.tiff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0" r="7457" b="10644"/>
          <a:stretch/>
        </p:blipFill>
        <p:spPr>
          <a:xfrm>
            <a:off x="5002231" y="1013598"/>
            <a:ext cx="4141769" cy="4689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ECP?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95775" cy="4525963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Apheresis of buffy coat (WBCs and platelets)</a:t>
            </a:r>
          </a:p>
          <a:p>
            <a:r>
              <a:rPr lang="en-US"/>
              <a:t>Treatment with photosensitizing agent</a:t>
            </a:r>
          </a:p>
          <a:p>
            <a:pPr lvl="1"/>
            <a:r>
              <a:rPr lang="en-US"/>
              <a:t>Penetrates cell membranes</a:t>
            </a:r>
          </a:p>
          <a:p>
            <a:pPr lvl="1"/>
            <a:r>
              <a:rPr lang="en-US"/>
              <a:t>Intercalates into DNA</a:t>
            </a:r>
          </a:p>
          <a:p>
            <a:pPr lvl="2"/>
            <a:r>
              <a:rPr lang="en-US"/>
              <a:t>Hydrogen bonds with pyrimidine bases</a:t>
            </a:r>
          </a:p>
          <a:p>
            <a:r>
              <a:rPr lang="en-US"/>
              <a:t>UVA activation</a:t>
            </a:r>
          </a:p>
          <a:p>
            <a:pPr lvl="1"/>
            <a:r>
              <a:rPr lang="en-US"/>
              <a:t>8-MOP covalently binds DNA</a:t>
            </a:r>
          </a:p>
          <a:p>
            <a:r>
              <a:rPr lang="en-US"/>
              <a:t>Reinjection into patient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6843" y="6001244"/>
            <a:ext cx="6007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Image: http</a:t>
            </a:r>
            <a:r>
              <a:rPr lang="en-US" sz="1200" dirty="0"/>
              <a:t>://www.physik.uni-regensburg.de/forschung/maier/sauerstoff/singulett_e.html</a:t>
            </a:r>
          </a:p>
        </p:txBody>
      </p:sp>
    </p:spTree>
    <p:extLst>
      <p:ext uri="{BB962C8B-B14F-4D97-AF65-F5344CB8AC3E}">
        <p14:creationId xmlns:p14="http://schemas.microsoft.com/office/powerpoint/2010/main" val="7538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History of ECP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685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Cutaneous T cell lymphoma (CTCL)</a:t>
            </a:r>
          </a:p>
          <a:p>
            <a:pPr lvl="1"/>
            <a:r>
              <a:rPr lang="en-US" dirty="0"/>
              <a:t>Clonal proliferation of skin-homing T cells in migratory equilibrium between skin and blood</a:t>
            </a:r>
          </a:p>
          <a:p>
            <a:pPr lvl="1"/>
            <a:r>
              <a:rPr lang="en-US" dirty="0"/>
              <a:t>Tumor cells accessible for study</a:t>
            </a:r>
          </a:p>
          <a:p>
            <a:pPr lvl="1"/>
            <a:r>
              <a:rPr lang="en-US" dirty="0" err="1"/>
              <a:t>Clonotypic</a:t>
            </a:r>
            <a:r>
              <a:rPr lang="en-US" dirty="0"/>
              <a:t> TCR as a tumor specific antigen</a:t>
            </a:r>
          </a:p>
          <a:p>
            <a:pPr lvl="1"/>
            <a:r>
              <a:rPr lang="en-US" dirty="0"/>
              <a:t>Regularly fatal</a:t>
            </a:r>
          </a:p>
          <a:p>
            <a:r>
              <a:rPr lang="en-US" dirty="0"/>
              <a:t>Failed immunotherapies</a:t>
            </a:r>
          </a:p>
          <a:p>
            <a:pPr lvl="1"/>
            <a:r>
              <a:rPr lang="en-US" dirty="0" err="1"/>
              <a:t>Leukopheresis</a:t>
            </a:r>
            <a:r>
              <a:rPr lang="en-US" dirty="0"/>
              <a:t> (daily)</a:t>
            </a:r>
          </a:p>
          <a:p>
            <a:pPr lvl="1"/>
            <a:r>
              <a:rPr lang="en-US" dirty="0"/>
              <a:t>Anti-</a:t>
            </a:r>
            <a:r>
              <a:rPr lang="en-US" dirty="0" err="1"/>
              <a:t>thymocyte</a:t>
            </a:r>
            <a:r>
              <a:rPr lang="en-US" dirty="0"/>
              <a:t> globulin</a:t>
            </a:r>
          </a:p>
          <a:p>
            <a:pPr lvl="1"/>
            <a:r>
              <a:rPr lang="en-US" dirty="0"/>
              <a:t>Phototoxic liposomes coated with CD-4 monoclonal antibodies</a:t>
            </a:r>
          </a:p>
          <a:p>
            <a:r>
              <a:rPr lang="en-US" dirty="0"/>
              <a:t>Extracorporeal </a:t>
            </a:r>
            <a:r>
              <a:rPr lang="en-US" dirty="0" err="1"/>
              <a:t>cytoreductive</a:t>
            </a:r>
            <a:r>
              <a:rPr lang="en-US" dirty="0"/>
              <a:t> step</a:t>
            </a:r>
          </a:p>
          <a:p>
            <a:pPr lvl="1"/>
            <a:r>
              <a:rPr lang="en-US" dirty="0"/>
              <a:t>Reduce body’s load of CTCL cells</a:t>
            </a:r>
          </a:p>
          <a:p>
            <a:pPr lvl="1"/>
            <a:r>
              <a:rPr lang="en-US" dirty="0" err="1"/>
              <a:t>Leukopheresis</a:t>
            </a:r>
            <a:r>
              <a:rPr lang="en-US" dirty="0"/>
              <a:t> + 8-MOP + UVA</a:t>
            </a:r>
          </a:p>
          <a:p>
            <a:pPr lvl="1"/>
            <a:r>
              <a:rPr lang="en-US" dirty="0"/>
              <a:t>Cross-links DNA, </a:t>
            </a:r>
            <a:r>
              <a:rPr lang="en-US" dirty="0" smtClean="0"/>
              <a:t>killing cells or blocking replication</a:t>
            </a:r>
            <a:endParaRPr lang="en-US" dirty="0"/>
          </a:p>
          <a:p>
            <a:pPr lvl="1"/>
            <a:r>
              <a:rPr lang="en-US" dirty="0"/>
              <a:t>Cautiously re-infused, but did not cause tumor lysis </a:t>
            </a:r>
            <a:r>
              <a:rPr lang="en-US" dirty="0" smtClean="0"/>
              <a:t>syndrome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9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j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7" y="339140"/>
            <a:ext cx="5806433" cy="5392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7723" y="5771135"/>
            <a:ext cx="327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Edelson</a:t>
            </a:r>
            <a:r>
              <a:rPr lang="en-US" dirty="0"/>
              <a:t> et al., </a:t>
            </a:r>
            <a:r>
              <a:rPr lang="en-US" i="1" dirty="0"/>
              <a:t>N </a:t>
            </a:r>
            <a:r>
              <a:rPr lang="en-US" i="1" dirty="0" err="1"/>
              <a:t>Engl</a:t>
            </a:r>
            <a:r>
              <a:rPr lang="en-US" i="1" dirty="0"/>
              <a:t> J Med</a:t>
            </a:r>
            <a:r>
              <a:rPr lang="en-US" dirty="0"/>
              <a:t> 1987 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6079449"/>
            <a:ext cx="8229600" cy="795230"/>
          </a:xfrm>
        </p:spPr>
        <p:txBody>
          <a:bodyPr>
            <a:normAutofit/>
          </a:bodyPr>
          <a:lstStyle/>
          <a:p>
            <a:r>
              <a:rPr lang="en-US"/>
              <a:t>FDA approved ECP for CTCL in 1988</a:t>
            </a:r>
          </a:p>
        </p:txBody>
      </p:sp>
      <p:pic>
        <p:nvPicPr>
          <p:cNvPr id="7" name="Picture 6" descr="nejm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50" y="1098180"/>
            <a:ext cx="2925530" cy="43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ECP is well-tolerated and safe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No widespread immunosuppression</a:t>
            </a:r>
          </a:p>
          <a:p>
            <a:r>
              <a:rPr lang="en-US" dirty="0"/>
              <a:t>No increased incidence of infection or organ damage</a:t>
            </a:r>
          </a:p>
          <a:p>
            <a:r>
              <a:rPr lang="en-US" dirty="0"/>
              <a:t>Side effects </a:t>
            </a:r>
            <a:r>
              <a:rPr lang="en-US" dirty="0" smtClean="0"/>
              <a:t>(usually mild and transient)</a:t>
            </a:r>
            <a:endParaRPr lang="en-US" dirty="0"/>
          </a:p>
          <a:p>
            <a:pPr lvl="1"/>
            <a:r>
              <a:rPr lang="en-US" dirty="0" smtClean="0"/>
              <a:t>Photosensitivity</a:t>
            </a:r>
          </a:p>
          <a:p>
            <a:pPr lvl="1"/>
            <a:r>
              <a:rPr lang="en-US" dirty="0" smtClean="0"/>
              <a:t>Hypotension</a:t>
            </a:r>
            <a:endParaRPr lang="en-US" dirty="0"/>
          </a:p>
          <a:p>
            <a:pPr lvl="1"/>
            <a:r>
              <a:rPr lang="en-US" dirty="0" smtClean="0"/>
              <a:t>Anemia</a:t>
            </a:r>
            <a:endParaRPr lang="en-US" dirty="0"/>
          </a:p>
          <a:p>
            <a:pPr lvl="1"/>
            <a:r>
              <a:rPr lang="en-US" dirty="0"/>
              <a:t>Catheter-related complications</a:t>
            </a:r>
          </a:p>
          <a:p>
            <a:pPr lvl="1"/>
            <a:r>
              <a:rPr lang="en-US" dirty="0" smtClean="0"/>
              <a:t>Hypersensitivity </a:t>
            </a:r>
            <a:r>
              <a:rPr lang="en-US" dirty="0"/>
              <a:t>to 8-MOP</a:t>
            </a:r>
          </a:p>
          <a:p>
            <a:r>
              <a:rPr lang="en-US" dirty="0"/>
              <a:t>Transfusions may be required</a:t>
            </a:r>
          </a:p>
          <a:p>
            <a:pPr lvl="1"/>
            <a:r>
              <a:rPr lang="en-US" dirty="0"/>
              <a:t>Platelets &lt; 20000</a:t>
            </a:r>
          </a:p>
        </p:txBody>
      </p:sp>
    </p:spTree>
    <p:extLst>
      <p:ext uri="{BB962C8B-B14F-4D97-AF65-F5344CB8AC3E}">
        <p14:creationId xmlns:p14="http://schemas.microsoft.com/office/powerpoint/2010/main" val="5537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Indications for ECP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1583" y="6495679"/>
            <a:ext cx="8590895" cy="521054"/>
          </a:xfrm>
        </p:spPr>
        <p:txBody>
          <a:bodyPr>
            <a:normAutofit fontScale="47500" lnSpcReduction="20000"/>
          </a:bodyPr>
          <a:lstStyle/>
          <a:p>
            <a:r>
              <a:rPr lang="en-US"/>
              <a:t>Indications for extracorporeal photopheresis as per the American Society of Apheresis guidelines 2016</a:t>
            </a:r>
          </a:p>
          <a:p>
            <a:endParaRPr lang="en-US"/>
          </a:p>
        </p:txBody>
      </p:sp>
      <p:pic>
        <p:nvPicPr>
          <p:cNvPr id="5" name="Picture 4" descr="indication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24" y="1261861"/>
            <a:ext cx="4827066" cy="526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9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Systematic review of ECP for steroid-refractory GVHD</a:t>
            </a:r>
          </a:p>
        </p:txBody>
      </p:sp>
      <p:pic>
        <p:nvPicPr>
          <p:cNvPr id="4" name="Picture 3" descr="abudalle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49" y="1593903"/>
            <a:ext cx="5511800" cy="478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8757" y="6381803"/>
            <a:ext cx="505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Abu-Dalle et al., </a:t>
            </a:r>
            <a:r>
              <a:rPr lang="en-US" i="1"/>
              <a:t>Biol Blood Marrow Transplant </a:t>
            </a:r>
            <a:r>
              <a:rPr lang="en-US"/>
              <a:t>2014  </a:t>
            </a:r>
          </a:p>
        </p:txBody>
      </p:sp>
    </p:spTree>
    <p:extLst>
      <p:ext uri="{BB962C8B-B14F-4D97-AF65-F5344CB8AC3E}">
        <p14:creationId xmlns:p14="http://schemas.microsoft.com/office/powerpoint/2010/main" val="17458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Meta-analysis of ECP for steroid-refractory GVHD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8757" y="6381803"/>
            <a:ext cx="505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Abu-Dalle et al., </a:t>
            </a:r>
            <a:r>
              <a:rPr lang="en-US" i="1"/>
              <a:t>Biol Blood Marrow Transplant </a:t>
            </a:r>
            <a:r>
              <a:rPr lang="en-US"/>
              <a:t>2014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168" y="1501146"/>
            <a:ext cx="7412249" cy="2377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168" y="4024936"/>
            <a:ext cx="7412249" cy="228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2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2427</TotalTime>
  <Words>615</Words>
  <Application>Microsoft Office PowerPoint</Application>
  <PresentationFormat>On-screen Show (4:3)</PresentationFormat>
  <Paragraphs>106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Extracorporeal Photopheresis</vt:lpstr>
      <vt:lpstr>Objectives</vt:lpstr>
      <vt:lpstr>What is ECP?</vt:lpstr>
      <vt:lpstr>History of ECP</vt:lpstr>
      <vt:lpstr>PowerPoint Presentation</vt:lpstr>
      <vt:lpstr>ECP is well-tolerated and safe</vt:lpstr>
      <vt:lpstr>Indications for ECP</vt:lpstr>
      <vt:lpstr>Systematic review of ECP for steroid-refractory GVHD</vt:lpstr>
      <vt:lpstr>Meta-analysis of ECP for steroid-refractory GVHD</vt:lpstr>
      <vt:lpstr>How does ECP work?</vt:lpstr>
      <vt:lpstr>ECP induces apoptosis of pheresed cells</vt:lpstr>
      <vt:lpstr>Cells undergo apoptosis at different rates</vt:lpstr>
      <vt:lpstr>Induction of apoptosis is insufficient to explain clinical effects</vt:lpstr>
      <vt:lpstr>Apoptotic cells are phagocytosed by monocytic cells</vt:lpstr>
      <vt:lpstr>Induction of antigen presenting cells (dendritic cells)</vt:lpstr>
      <vt:lpstr>Platelets enhance conversion of monocytes to dendritic cells</vt:lpstr>
      <vt:lpstr>ECP and immunomodulation</vt:lpstr>
      <vt:lpstr>ECP and immunomodulation</vt:lpstr>
      <vt:lpstr>ECP and immunomodulation</vt:lpstr>
      <vt:lpstr>How does ECP mediate both anti-tumor and tolerogenic responses?</vt:lpstr>
      <vt:lpstr>T cell clonality is required for response to ECP in cGVHD</vt:lpstr>
      <vt:lpstr>PowerPoint Presentation</vt:lpstr>
      <vt:lpstr>Future directions</vt:lpstr>
    </vt:vector>
  </TitlesOfParts>
  <Company>Harvard Medical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Extracorporeal Photopheresis</dc:title>
  <dc:creator>Michael Susman</dc:creator>
  <cp:lastModifiedBy>Susman, Michael Wen</cp:lastModifiedBy>
  <cp:revision>48</cp:revision>
  <dcterms:created xsi:type="dcterms:W3CDTF">2017-12-11T02:24:43Z</dcterms:created>
  <dcterms:modified xsi:type="dcterms:W3CDTF">2017-12-13T19:22:29Z</dcterms:modified>
</cp:coreProperties>
</file>