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265" r:id="rId4"/>
    <p:sldId id="286" r:id="rId5"/>
    <p:sldId id="266" r:id="rId6"/>
    <p:sldId id="260" r:id="rId7"/>
    <p:sldId id="257" r:id="rId8"/>
    <p:sldId id="282" r:id="rId9"/>
    <p:sldId id="259" r:id="rId10"/>
    <p:sldId id="258" r:id="rId11"/>
    <p:sldId id="287" r:id="rId12"/>
    <p:sldId id="279" r:id="rId13"/>
    <p:sldId id="277" r:id="rId14"/>
    <p:sldId id="285" r:id="rId15"/>
    <p:sldId id="281" r:id="rId16"/>
    <p:sldId id="262" r:id="rId17"/>
    <p:sldId id="273" r:id="rId18"/>
    <p:sldId id="267" r:id="rId19"/>
    <p:sldId id="280" r:id="rId20"/>
    <p:sldId id="274" r:id="rId21"/>
    <p:sldId id="269" r:id="rId22"/>
    <p:sldId id="270" r:id="rId23"/>
    <p:sldId id="271" r:id="rId24"/>
    <p:sldId id="272" r:id="rId25"/>
    <p:sldId id="276" r:id="rId26"/>
    <p:sldId id="275" r:id="rId27"/>
    <p:sldId id="264" r:id="rId28"/>
    <p:sldId id="284" r:id="rId29"/>
    <p:sldId id="2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94366"/>
  </p:normalViewPr>
  <p:slideViewPr>
    <p:cSldViewPr snapToGrid="0" snapToObjects="1">
      <p:cViewPr>
        <p:scale>
          <a:sx n="89" d="100"/>
          <a:sy n="89" d="100"/>
        </p:scale>
        <p:origin x="3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10/6/16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10/6/16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10/6/16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10/6/16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10/6/16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25070465" TargetMode="External"/><Relationship Id="rId4" Type="http://schemas.openxmlformats.org/officeDocument/2006/relationships/hyperlink" Target="https://www.ncbi.nlm.nih.gov/pubmed/26337929" TargetMode="External"/><Relationship Id="rId1" Type="http://schemas.openxmlformats.org/officeDocument/2006/relationships/slideLayout" Target="../slideLayouts/slideLayout2.xml"/><Relationship Id="rId2" Type="http://schemas.openxmlformats.org/officeDocument/2006/relationships/hyperlink" Target="https://www.ncbi.nlm.nih.gov/pubmed/2429750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Sickle cell and pregnancy</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To </a:t>
            </a:r>
            <a:r>
              <a:rPr lang="en-US" dirty="0" smtClean="0"/>
              <a:t>Transfuse </a:t>
            </a:r>
            <a:r>
              <a:rPr lang="en-US" dirty="0" smtClean="0"/>
              <a:t>or Not to </a:t>
            </a:r>
            <a:r>
              <a:rPr lang="en-US" dirty="0" smtClean="0"/>
              <a:t>Transfuse</a:t>
            </a:r>
          </a:p>
          <a:p>
            <a:endParaRPr lang="en-US" dirty="0"/>
          </a:p>
          <a:p>
            <a:r>
              <a:rPr lang="en-US" smtClean="0"/>
              <a:t>Alexandra Foxx, VMS IV</a:t>
            </a:r>
            <a:endParaRPr lang="en-US" dirty="0"/>
          </a:p>
        </p:txBody>
      </p:sp>
    </p:spTree>
    <p:extLst>
      <p:ext uri="{BB962C8B-B14F-4D97-AF65-F5344CB8AC3E}">
        <p14:creationId xmlns:p14="http://schemas.microsoft.com/office/powerpoint/2010/main" val="891288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9437"/>
            <a:ext cx="9601200" cy="1485900"/>
          </a:xfrm>
        </p:spPr>
        <p:txBody>
          <a:bodyPr/>
          <a:lstStyle/>
          <a:p>
            <a:r>
              <a:rPr lang="en-US" dirty="0" smtClean="0"/>
              <a:t>Physiology</a:t>
            </a:r>
            <a:endParaRPr lang="en-US" dirty="0"/>
          </a:p>
        </p:txBody>
      </p:sp>
      <p:sp>
        <p:nvSpPr>
          <p:cNvPr id="3" name="Content Placeholder 2"/>
          <p:cNvSpPr>
            <a:spLocks noGrp="1"/>
          </p:cNvSpPr>
          <p:nvPr>
            <p:ph idx="1"/>
          </p:nvPr>
        </p:nvSpPr>
        <p:spPr>
          <a:xfrm>
            <a:off x="1371600" y="1354762"/>
            <a:ext cx="9601200" cy="4662055"/>
          </a:xfrm>
        </p:spPr>
        <p:txBody>
          <a:bodyPr>
            <a:noAutofit/>
          </a:bodyPr>
          <a:lstStyle/>
          <a:p>
            <a:r>
              <a:rPr lang="en-US" sz="2800" dirty="0" smtClean="0"/>
              <a:t>Increased metabolic </a:t>
            </a:r>
            <a:r>
              <a:rPr lang="en-US" sz="2800" dirty="0"/>
              <a:t>demand, </a:t>
            </a:r>
            <a:r>
              <a:rPr lang="en-US" sz="2800" dirty="0" smtClean="0"/>
              <a:t>coagulation</a:t>
            </a:r>
            <a:r>
              <a:rPr lang="en-US" sz="2800" dirty="0"/>
              <a:t>, and vascular </a:t>
            </a:r>
            <a:r>
              <a:rPr lang="en-US" sz="2800" dirty="0" smtClean="0"/>
              <a:t>stasis lead to increased SCD events </a:t>
            </a:r>
            <a:r>
              <a:rPr lang="en-US" sz="2800" dirty="0"/>
              <a:t>(Seaman et al., 2014)</a:t>
            </a:r>
          </a:p>
          <a:p>
            <a:r>
              <a:rPr lang="en-US" sz="2800" dirty="0"/>
              <a:t>F</a:t>
            </a:r>
            <a:r>
              <a:rPr lang="en-US" sz="2800" dirty="0" smtClean="0"/>
              <a:t>unctional </a:t>
            </a:r>
            <a:r>
              <a:rPr lang="en-US" sz="2800" dirty="0"/>
              <a:t>residual capacity and residual volume decrease</a:t>
            </a:r>
          </a:p>
          <a:p>
            <a:pPr lvl="1"/>
            <a:r>
              <a:rPr lang="en-US" sz="2800" dirty="0"/>
              <a:t>Blood acid-base changes may influence erythrocyte sickling </a:t>
            </a:r>
          </a:p>
          <a:p>
            <a:r>
              <a:rPr lang="en-US" sz="2800" dirty="0" smtClean="0"/>
              <a:t>Fibrosis</a:t>
            </a:r>
            <a:r>
              <a:rPr lang="en-US" sz="2800" dirty="0"/>
              <a:t>, villous necrosis, and infarction may be triggered by </a:t>
            </a:r>
            <a:r>
              <a:rPr lang="en-US" sz="2800" dirty="0" err="1"/>
              <a:t>vasocclusive</a:t>
            </a:r>
            <a:r>
              <a:rPr lang="en-US" sz="2800" dirty="0"/>
              <a:t> events occurring in the placenta </a:t>
            </a:r>
          </a:p>
          <a:p>
            <a:pPr lvl="1"/>
            <a:r>
              <a:rPr lang="en-US" sz="2800" dirty="0" err="1"/>
              <a:t>Uteroplacental</a:t>
            </a:r>
            <a:r>
              <a:rPr lang="en-US" sz="2800" dirty="0"/>
              <a:t> circulation may </a:t>
            </a:r>
            <a:r>
              <a:rPr lang="en-US" sz="2800" dirty="0" smtClean="0"/>
              <a:t>be compromised</a:t>
            </a:r>
          </a:p>
          <a:p>
            <a:pPr lvl="1"/>
            <a:r>
              <a:rPr lang="en-US" sz="2800" dirty="0" smtClean="0"/>
              <a:t>Causes low birth weight/ intrauterine </a:t>
            </a:r>
            <a:r>
              <a:rPr lang="en-US" sz="2800" dirty="0"/>
              <a:t>growth retardation</a:t>
            </a:r>
          </a:p>
          <a:p>
            <a:endParaRPr lang="en-US" sz="2800" dirty="0"/>
          </a:p>
          <a:p>
            <a:endParaRPr lang="en-US" sz="2800" dirty="0"/>
          </a:p>
        </p:txBody>
      </p:sp>
    </p:spTree>
    <p:extLst>
      <p:ext uri="{BB962C8B-B14F-4D97-AF65-F5344CB8AC3E}">
        <p14:creationId xmlns:p14="http://schemas.microsoft.com/office/powerpoint/2010/main" val="980800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904" y="0"/>
            <a:ext cx="7924799" cy="6858000"/>
          </a:xfrm>
        </p:spPr>
      </p:pic>
    </p:spTree>
    <p:extLst>
      <p:ext uri="{BB962C8B-B14F-4D97-AF65-F5344CB8AC3E}">
        <p14:creationId xmlns:p14="http://schemas.microsoft.com/office/powerpoint/2010/main" val="40518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915525" cy="3486150"/>
          </a:xfrm>
        </p:spPr>
        <p:txBody>
          <a:bodyPr>
            <a:normAutofit fontScale="90000"/>
          </a:bodyPr>
          <a:lstStyle/>
          <a:p>
            <a:r>
              <a:rPr lang="en-US" sz="5400" dirty="0" smtClean="0"/>
              <a:t>The Question(s) At Hand: </a:t>
            </a:r>
            <a:br>
              <a:rPr lang="en-US" sz="5400" dirty="0" smtClean="0"/>
            </a:br>
            <a:r>
              <a:rPr lang="en-US" sz="5400" b="1" u="sng" dirty="0" smtClean="0"/>
              <a:t>When should we transfuse pregnant women?</a:t>
            </a:r>
            <a:br>
              <a:rPr lang="en-US" sz="5400" b="1" u="sng" dirty="0" smtClean="0"/>
            </a:br>
            <a:r>
              <a:rPr lang="en-US" sz="5400" b="1" u="sng" dirty="0" smtClean="0"/>
              <a:t/>
            </a:r>
            <a:br>
              <a:rPr lang="en-US" sz="5400" b="1" u="sng" dirty="0" smtClean="0"/>
            </a:br>
            <a:r>
              <a:rPr lang="en-US" sz="5400" dirty="0" smtClean="0"/>
              <a:t>Is there a role for prophylaxis?</a:t>
            </a:r>
            <a:endParaRPr lang="en-US" sz="5400" b="1" u="sng" dirty="0"/>
          </a:p>
        </p:txBody>
      </p:sp>
    </p:spTree>
    <p:extLst>
      <p:ext uri="{BB962C8B-B14F-4D97-AF65-F5344CB8AC3E}">
        <p14:creationId xmlns:p14="http://schemas.microsoft.com/office/powerpoint/2010/main" val="101229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Transfusion outside of pregnancy</a:t>
            </a:r>
            <a:endParaRPr lang="en-US" dirty="0"/>
          </a:p>
        </p:txBody>
      </p:sp>
      <p:sp>
        <p:nvSpPr>
          <p:cNvPr id="3" name="Content Placeholder 2"/>
          <p:cNvSpPr>
            <a:spLocks noGrp="1"/>
          </p:cNvSpPr>
          <p:nvPr>
            <p:ph idx="1"/>
          </p:nvPr>
        </p:nvSpPr>
        <p:spPr>
          <a:xfrm>
            <a:off x="1371600" y="1743075"/>
            <a:ext cx="9601200" cy="4124325"/>
          </a:xfrm>
        </p:spPr>
        <p:txBody>
          <a:bodyPr>
            <a:normAutofit/>
          </a:bodyPr>
          <a:lstStyle/>
          <a:p>
            <a:r>
              <a:rPr lang="en-US" sz="2400" b="1" dirty="0" smtClean="0"/>
              <a:t>Red </a:t>
            </a:r>
            <a:r>
              <a:rPr lang="en-US" sz="2400" b="1" dirty="0"/>
              <a:t>blood cell (RBC) transfusion </a:t>
            </a:r>
            <a:r>
              <a:rPr lang="en-US" sz="2400" b="1" u="sng" dirty="0"/>
              <a:t>is not a treatment for uncomplicated </a:t>
            </a:r>
            <a:r>
              <a:rPr lang="en-US" sz="2400" b="1" u="sng" dirty="0" err="1" smtClean="0"/>
              <a:t>vaso</a:t>
            </a:r>
            <a:r>
              <a:rPr lang="en-US" sz="2400" b="1" u="sng" dirty="0" smtClean="0"/>
              <a:t>-occlusive </a:t>
            </a:r>
            <a:r>
              <a:rPr lang="en-US" sz="2400" b="1" dirty="0"/>
              <a:t>pain episodes </a:t>
            </a:r>
            <a:endParaRPr lang="en-US" sz="2400" b="1" dirty="0" smtClean="0"/>
          </a:p>
          <a:p>
            <a:r>
              <a:rPr lang="en-US" sz="2400" dirty="0" smtClean="0"/>
              <a:t>RBCs are given for:</a:t>
            </a:r>
          </a:p>
          <a:p>
            <a:pPr lvl="1"/>
            <a:r>
              <a:rPr lang="en-US" sz="2400" dirty="0" smtClean="0"/>
              <a:t>stroke</a:t>
            </a:r>
            <a:r>
              <a:rPr lang="en-US" sz="2400" dirty="0"/>
              <a:t>, acute chest syndrome</a:t>
            </a:r>
            <a:r>
              <a:rPr lang="en-US" sz="2400" dirty="0" smtClean="0"/>
              <a:t>, symptomatic anemia </a:t>
            </a:r>
            <a:r>
              <a:rPr lang="en-US" sz="2400" dirty="0"/>
              <a:t>and </a:t>
            </a:r>
            <a:r>
              <a:rPr lang="en-US" sz="2400" dirty="0" err="1"/>
              <a:t>multiorgan</a:t>
            </a:r>
            <a:r>
              <a:rPr lang="en-US" sz="2400" dirty="0"/>
              <a:t> </a:t>
            </a:r>
            <a:r>
              <a:rPr lang="en-US" sz="2400" dirty="0" smtClean="0"/>
              <a:t>failure</a:t>
            </a:r>
            <a:endParaRPr lang="en-US" sz="2400" dirty="0"/>
          </a:p>
          <a:p>
            <a:r>
              <a:rPr lang="en-US" sz="2400" dirty="0"/>
              <a:t>Prophylactic transfusion </a:t>
            </a:r>
            <a:endParaRPr lang="en-US" sz="2400" dirty="0" smtClean="0"/>
          </a:p>
          <a:p>
            <a:pPr lvl="1"/>
            <a:r>
              <a:rPr lang="en-US" sz="2400" dirty="0" smtClean="0"/>
              <a:t>reduces </a:t>
            </a:r>
            <a:r>
              <a:rPr lang="en-US" sz="2400" dirty="0"/>
              <a:t>perioperative complications </a:t>
            </a:r>
            <a:endParaRPr lang="en-US" sz="2400" dirty="0" smtClean="0"/>
          </a:p>
          <a:p>
            <a:pPr lvl="1"/>
            <a:r>
              <a:rPr lang="en-US" sz="2400" dirty="0" smtClean="0"/>
              <a:t>given for recurrent </a:t>
            </a:r>
            <a:r>
              <a:rPr lang="en-US" sz="2400" dirty="0"/>
              <a:t>stroke, acute chest syndrome, symptomatic </a:t>
            </a:r>
            <a:r>
              <a:rPr lang="en-US" sz="2400" dirty="0" smtClean="0"/>
              <a:t>anemia, pulmonary hypertension </a:t>
            </a:r>
            <a:endParaRPr lang="en-US" sz="2400" b="1" dirty="0" smtClean="0"/>
          </a:p>
        </p:txBody>
      </p:sp>
    </p:spTree>
    <p:extLst>
      <p:ext uri="{BB962C8B-B14F-4D97-AF65-F5344CB8AC3E}">
        <p14:creationId xmlns:p14="http://schemas.microsoft.com/office/powerpoint/2010/main" val="1985854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0"/>
            <a:ext cx="9144000" cy="6858000"/>
          </a:xfrm>
        </p:spPr>
      </p:pic>
    </p:spTree>
    <p:extLst>
      <p:ext uri="{BB962C8B-B14F-4D97-AF65-F5344CB8AC3E}">
        <p14:creationId xmlns:p14="http://schemas.microsoft.com/office/powerpoint/2010/main" val="154531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complications requiring transfusion in pregnancy</a:t>
            </a:r>
            <a:endParaRPr lang="en-US" dirty="0"/>
          </a:p>
        </p:txBody>
      </p:sp>
      <p:sp>
        <p:nvSpPr>
          <p:cNvPr id="3" name="Content Placeholder 2"/>
          <p:cNvSpPr>
            <a:spLocks noGrp="1"/>
          </p:cNvSpPr>
          <p:nvPr>
            <p:ph idx="1"/>
          </p:nvPr>
        </p:nvSpPr>
        <p:spPr/>
        <p:txBody>
          <a:bodyPr>
            <a:normAutofit/>
          </a:bodyPr>
          <a:lstStyle/>
          <a:p>
            <a:r>
              <a:rPr lang="en-US" dirty="0" smtClean="0"/>
              <a:t>Acute stroke</a:t>
            </a:r>
          </a:p>
          <a:p>
            <a:r>
              <a:rPr lang="en-US" dirty="0" smtClean="0"/>
              <a:t>ACS</a:t>
            </a:r>
          </a:p>
          <a:p>
            <a:r>
              <a:rPr lang="en-US" dirty="0" smtClean="0"/>
              <a:t>Multi organ failure</a:t>
            </a:r>
          </a:p>
          <a:p>
            <a:r>
              <a:rPr lang="en-US" dirty="0" smtClean="0"/>
              <a:t>Symptomatic anemia</a:t>
            </a:r>
          </a:p>
          <a:p>
            <a:r>
              <a:rPr lang="en-US" dirty="0" err="1" smtClean="0"/>
              <a:t>Reticuloctyopenia</a:t>
            </a:r>
            <a:endParaRPr lang="en-US" dirty="0" smtClean="0"/>
          </a:p>
          <a:p>
            <a:r>
              <a:rPr lang="en-US" dirty="0" smtClean="0"/>
              <a:t>Hepatic/splenic sequestration</a:t>
            </a:r>
          </a:p>
          <a:p>
            <a:r>
              <a:rPr lang="en-US" dirty="0" smtClean="0"/>
              <a:t>Prior to C/S</a:t>
            </a:r>
          </a:p>
          <a:p>
            <a:r>
              <a:rPr lang="en-US" dirty="0" smtClean="0"/>
              <a:t>Pre-E that does not resolve with delivery</a:t>
            </a:r>
          </a:p>
          <a:p>
            <a:endParaRPr lang="en-US" dirty="0" smtClean="0"/>
          </a:p>
        </p:txBody>
      </p:sp>
    </p:spTree>
    <p:extLst>
      <p:ext uri="{BB962C8B-B14F-4D97-AF65-F5344CB8AC3E}">
        <p14:creationId xmlns:p14="http://schemas.microsoft.com/office/powerpoint/2010/main" val="1960429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1051"/>
            <a:ext cx="9601200" cy="1485900"/>
          </a:xfrm>
        </p:spPr>
        <p:txBody>
          <a:bodyPr/>
          <a:lstStyle/>
          <a:p>
            <a:r>
              <a:rPr lang="en-US" dirty="0" smtClean="0"/>
              <a:t>Indicated transfusions in Pregnancy</a:t>
            </a:r>
            <a:endParaRPr lang="en-US" dirty="0"/>
          </a:p>
        </p:txBody>
      </p:sp>
      <p:sp>
        <p:nvSpPr>
          <p:cNvPr id="3" name="Content Placeholder 2"/>
          <p:cNvSpPr>
            <a:spLocks noGrp="1"/>
          </p:cNvSpPr>
          <p:nvPr>
            <p:ph idx="1"/>
          </p:nvPr>
        </p:nvSpPr>
        <p:spPr>
          <a:xfrm>
            <a:off x="1371600" y="1126889"/>
            <a:ext cx="9601200" cy="5429250"/>
          </a:xfrm>
        </p:spPr>
        <p:txBody>
          <a:bodyPr>
            <a:noAutofit/>
          </a:bodyPr>
          <a:lstStyle/>
          <a:p>
            <a:r>
              <a:rPr lang="en-US" sz="2800" dirty="0"/>
              <a:t>Transfusions are required by </a:t>
            </a:r>
            <a:r>
              <a:rPr lang="en-US" sz="2800" b="1" dirty="0"/>
              <a:t>50% of patients </a:t>
            </a:r>
            <a:r>
              <a:rPr lang="en-US" sz="2800" dirty="0"/>
              <a:t>with the SS or S genotypes. </a:t>
            </a:r>
            <a:endParaRPr lang="en-US" sz="2800" dirty="0" smtClean="0"/>
          </a:p>
          <a:p>
            <a:r>
              <a:rPr lang="en-US" sz="2800" dirty="0" smtClean="0"/>
              <a:t>Improvement in outcomes for women </a:t>
            </a:r>
            <a:r>
              <a:rPr lang="en-US" sz="2800" b="1" u="sng" dirty="0" smtClean="0"/>
              <a:t>s/p </a:t>
            </a:r>
            <a:r>
              <a:rPr lang="en-US" sz="2800" b="1" u="sng" dirty="0"/>
              <a:t>cesarean sections</a:t>
            </a:r>
            <a:r>
              <a:rPr lang="en-US" sz="2800" dirty="0"/>
              <a:t> or in whom </a:t>
            </a:r>
            <a:r>
              <a:rPr lang="en-US" sz="2800" b="1" u="sng" dirty="0"/>
              <a:t>pre-eclampsia does not improve after </a:t>
            </a:r>
            <a:r>
              <a:rPr lang="en-US" sz="2800" b="1" u="sng" dirty="0" smtClean="0"/>
              <a:t>delivery </a:t>
            </a:r>
          </a:p>
          <a:p>
            <a:r>
              <a:rPr lang="en-US" sz="2800" dirty="0"/>
              <a:t>T</a:t>
            </a:r>
            <a:r>
              <a:rPr lang="en-US" sz="2800" dirty="0" smtClean="0"/>
              <a:t>ransfusion protocol</a:t>
            </a:r>
          </a:p>
          <a:p>
            <a:pPr lvl="1"/>
            <a:r>
              <a:rPr lang="en-US" sz="2800" dirty="0" smtClean="0"/>
              <a:t> transfuse if </a:t>
            </a:r>
            <a:r>
              <a:rPr lang="en-US" sz="2800" dirty="0"/>
              <a:t>the </a:t>
            </a:r>
            <a:r>
              <a:rPr lang="en-US" sz="2800" b="1" dirty="0" err="1"/>
              <a:t>Hb</a:t>
            </a:r>
            <a:r>
              <a:rPr lang="en-US" sz="2800" b="1" dirty="0"/>
              <a:t> level falls to &lt;7 </a:t>
            </a:r>
            <a:r>
              <a:rPr lang="en-US" sz="2800" b="1" dirty="0" smtClean="0"/>
              <a:t>g/dl</a:t>
            </a:r>
            <a:endParaRPr lang="en-US" sz="2800" dirty="0" smtClean="0"/>
          </a:p>
          <a:p>
            <a:pPr lvl="1"/>
            <a:r>
              <a:rPr lang="en-US" sz="2800" dirty="0" err="1" smtClean="0"/>
              <a:t>Hb</a:t>
            </a:r>
            <a:r>
              <a:rPr lang="en-US" sz="2800" dirty="0" smtClean="0"/>
              <a:t> </a:t>
            </a:r>
            <a:r>
              <a:rPr lang="en-US" sz="2800" dirty="0"/>
              <a:t>values below this level are associated with </a:t>
            </a:r>
            <a:r>
              <a:rPr lang="en-US" sz="2800" b="1" dirty="0"/>
              <a:t>abnormal fetal oxygenation status and fetal death</a:t>
            </a:r>
            <a:r>
              <a:rPr lang="en-US" sz="2800" dirty="0"/>
              <a:t> in populations that do not have SCD (Anon, 2011; </a:t>
            </a:r>
            <a:r>
              <a:rPr lang="en-US" sz="2800" dirty="0" err="1"/>
              <a:t>Lottenberg</a:t>
            </a:r>
            <a:r>
              <a:rPr lang="en-US" sz="2800" dirty="0"/>
              <a:t> and </a:t>
            </a:r>
            <a:r>
              <a:rPr lang="en-US" sz="2800" dirty="0" err="1"/>
              <a:t>Hassell</a:t>
            </a:r>
            <a:r>
              <a:rPr lang="en-US" sz="2800" dirty="0"/>
              <a:t>, 2005</a:t>
            </a:r>
            <a:r>
              <a:rPr lang="en-US" sz="2800" dirty="0" smtClean="0"/>
              <a:t>) </a:t>
            </a:r>
            <a:endParaRPr lang="en-US" sz="2800" dirty="0"/>
          </a:p>
          <a:p>
            <a:endParaRPr lang="en-US" sz="2800" dirty="0"/>
          </a:p>
        </p:txBody>
      </p:sp>
    </p:spTree>
    <p:extLst>
      <p:ext uri="{BB962C8B-B14F-4D97-AF65-F5344CB8AC3E}">
        <p14:creationId xmlns:p14="http://schemas.microsoft.com/office/powerpoint/2010/main" val="1809032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3" y="312576"/>
            <a:ext cx="10646229" cy="1485900"/>
          </a:xfrm>
        </p:spPr>
        <p:txBody>
          <a:bodyPr/>
          <a:lstStyle/>
          <a:p>
            <a:r>
              <a:rPr lang="en-US" dirty="0" smtClean="0"/>
              <a:t>Clinical Reasoning: </a:t>
            </a:r>
            <a:r>
              <a:rPr lang="en-US" smtClean="0"/>
              <a:t>Prophylactic Transfusion</a:t>
            </a:r>
            <a:endParaRPr lang="en-US" dirty="0"/>
          </a:p>
        </p:txBody>
      </p:sp>
      <p:sp>
        <p:nvSpPr>
          <p:cNvPr id="3" name="Content Placeholder 2"/>
          <p:cNvSpPr>
            <a:spLocks noGrp="1"/>
          </p:cNvSpPr>
          <p:nvPr>
            <p:ph idx="1"/>
          </p:nvPr>
        </p:nvSpPr>
        <p:spPr>
          <a:xfrm>
            <a:off x="1371600" y="1250303"/>
            <a:ext cx="9601200" cy="4822371"/>
          </a:xfrm>
        </p:spPr>
        <p:txBody>
          <a:bodyPr>
            <a:noAutofit/>
          </a:bodyPr>
          <a:lstStyle/>
          <a:p>
            <a:r>
              <a:rPr lang="en-US" sz="2400" dirty="0"/>
              <a:t>capacity to remedy SCD-driven physiologic </a:t>
            </a:r>
            <a:r>
              <a:rPr lang="en-US" sz="2400" dirty="0" smtClean="0"/>
              <a:t>derangements:</a:t>
            </a:r>
          </a:p>
          <a:p>
            <a:pPr lvl="1"/>
            <a:r>
              <a:rPr lang="en-US" sz="2400" dirty="0" smtClean="0"/>
              <a:t>correction </a:t>
            </a:r>
            <a:r>
              <a:rPr lang="en-US" sz="2400" dirty="0"/>
              <a:t>of anemia, enhancing RBC oxygen-carrying </a:t>
            </a:r>
            <a:r>
              <a:rPr lang="en-US" sz="2400" dirty="0" smtClean="0"/>
              <a:t>capacity</a:t>
            </a:r>
          </a:p>
          <a:p>
            <a:pPr lvl="1"/>
            <a:r>
              <a:rPr lang="en-US" sz="2400" dirty="0" smtClean="0"/>
              <a:t>reduction </a:t>
            </a:r>
            <a:r>
              <a:rPr lang="en-US" sz="2400" dirty="0"/>
              <a:t>in the proportion of sickle hemoglobin carrying erythrocytes, diminishing </a:t>
            </a:r>
            <a:r>
              <a:rPr lang="en-US" sz="2400" dirty="0" err="1"/>
              <a:t>vaso</a:t>
            </a:r>
            <a:r>
              <a:rPr lang="en-US" sz="2400" dirty="0"/>
              <a:t>-occlusive </a:t>
            </a:r>
            <a:r>
              <a:rPr lang="en-US" sz="2400" dirty="0" smtClean="0"/>
              <a:t>episodes</a:t>
            </a:r>
          </a:p>
          <a:p>
            <a:pPr lvl="1"/>
            <a:r>
              <a:rPr lang="en-US" sz="2400" dirty="0" smtClean="0"/>
              <a:t>reduction </a:t>
            </a:r>
            <a:r>
              <a:rPr lang="en-US" sz="2400" dirty="0"/>
              <a:t>in blood viscosity, if provided via RBC exchange </a:t>
            </a:r>
            <a:r>
              <a:rPr lang="en-US" sz="2400" dirty="0" smtClean="0"/>
              <a:t>transfusion</a:t>
            </a:r>
          </a:p>
          <a:p>
            <a:pPr lvl="1"/>
            <a:r>
              <a:rPr lang="en-US" sz="2400" dirty="0" smtClean="0"/>
              <a:t>suppression </a:t>
            </a:r>
            <a:r>
              <a:rPr lang="en-US" sz="2400" dirty="0"/>
              <a:t>of endogenous </a:t>
            </a:r>
            <a:r>
              <a:rPr lang="en-US" sz="2400" dirty="0" smtClean="0"/>
              <a:t>erythropoiesis </a:t>
            </a:r>
          </a:p>
          <a:p>
            <a:r>
              <a:rPr lang="en-US" sz="2400" dirty="0"/>
              <a:t>potential adverse </a:t>
            </a:r>
            <a:r>
              <a:rPr lang="en-US" sz="2400" dirty="0" smtClean="0"/>
              <a:t>effects: </a:t>
            </a:r>
          </a:p>
          <a:p>
            <a:pPr lvl="1"/>
            <a:r>
              <a:rPr lang="en-US" sz="2400" dirty="0" err="1" smtClean="0"/>
              <a:t>Alloimmunization</a:t>
            </a:r>
            <a:endParaRPr lang="en-US" sz="2400" dirty="0" smtClean="0"/>
          </a:p>
          <a:p>
            <a:pPr lvl="1"/>
            <a:r>
              <a:rPr lang="en-US" sz="2400" dirty="0" smtClean="0"/>
              <a:t>acute </a:t>
            </a:r>
            <a:r>
              <a:rPr lang="en-US" sz="2400" dirty="0"/>
              <a:t>and delayed transfusion </a:t>
            </a:r>
            <a:r>
              <a:rPr lang="en-US" sz="2400" dirty="0" smtClean="0"/>
              <a:t>reactions</a:t>
            </a:r>
          </a:p>
          <a:p>
            <a:pPr lvl="1"/>
            <a:r>
              <a:rPr lang="en-US" sz="2400" dirty="0" smtClean="0"/>
              <a:t>transfusion- </a:t>
            </a:r>
            <a:r>
              <a:rPr lang="en-US" sz="2400" dirty="0"/>
              <a:t>related infectious </a:t>
            </a:r>
            <a:r>
              <a:rPr lang="en-US" sz="2400" dirty="0" smtClean="0"/>
              <a:t>morbidity</a:t>
            </a:r>
          </a:p>
          <a:p>
            <a:pPr lvl="1"/>
            <a:r>
              <a:rPr lang="en-US" sz="2400" dirty="0" smtClean="0"/>
              <a:t>iron </a:t>
            </a:r>
            <a:r>
              <a:rPr lang="en-US" sz="2400" dirty="0"/>
              <a:t>overload </a:t>
            </a:r>
            <a:endParaRPr lang="en-US" sz="2400" dirty="0" smtClean="0"/>
          </a:p>
          <a:p>
            <a:pPr lvl="1"/>
            <a:r>
              <a:rPr lang="en-US" sz="2400" dirty="0" smtClean="0"/>
              <a:t>Hospital stays &amp; costs</a:t>
            </a:r>
            <a:endParaRPr lang="en-US" sz="2400" dirty="0"/>
          </a:p>
          <a:p>
            <a:endParaRPr lang="en-US" sz="2400" dirty="0"/>
          </a:p>
          <a:p>
            <a:endParaRPr lang="en-US" sz="2400" dirty="0"/>
          </a:p>
        </p:txBody>
      </p:sp>
    </p:spTree>
    <p:extLst>
      <p:ext uri="{BB962C8B-B14F-4D97-AF65-F5344CB8AC3E}">
        <p14:creationId xmlns:p14="http://schemas.microsoft.com/office/powerpoint/2010/main" val="2003277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503" y="160506"/>
            <a:ext cx="9601200" cy="1485900"/>
          </a:xfrm>
        </p:spPr>
        <p:txBody>
          <a:bodyPr>
            <a:normAutofit/>
          </a:bodyPr>
          <a:lstStyle/>
          <a:p>
            <a:r>
              <a:rPr lang="en-US" dirty="0" smtClean="0"/>
              <a:t>ACOG: Prophylactic </a:t>
            </a:r>
            <a:r>
              <a:rPr lang="en-US" dirty="0"/>
              <a:t>transfusion </a:t>
            </a:r>
            <a:br>
              <a:rPr lang="en-US" dirty="0"/>
            </a:br>
            <a:endParaRPr lang="en-US" dirty="0"/>
          </a:p>
        </p:txBody>
      </p:sp>
      <p:sp>
        <p:nvSpPr>
          <p:cNvPr id="3" name="Content Placeholder 2"/>
          <p:cNvSpPr>
            <a:spLocks noGrp="1"/>
          </p:cNvSpPr>
          <p:nvPr>
            <p:ph idx="1"/>
          </p:nvPr>
        </p:nvSpPr>
        <p:spPr>
          <a:xfrm>
            <a:off x="1408923" y="1136350"/>
            <a:ext cx="9601200" cy="4544438"/>
          </a:xfrm>
        </p:spPr>
        <p:txBody>
          <a:bodyPr>
            <a:noAutofit/>
          </a:bodyPr>
          <a:lstStyle/>
          <a:p>
            <a:r>
              <a:rPr lang="en-US" sz="2400" b="1" u="sng" dirty="0"/>
              <a:t>Controversy exists </a:t>
            </a:r>
            <a:endParaRPr lang="en-US" sz="2400" b="1" u="sng" dirty="0" smtClean="0"/>
          </a:p>
          <a:p>
            <a:r>
              <a:rPr lang="en-US" sz="2400" dirty="0" smtClean="0"/>
              <a:t>“Prophylactic </a:t>
            </a:r>
            <a:r>
              <a:rPr lang="en-US" sz="2400" dirty="0"/>
              <a:t>exchange transfusion was first </a:t>
            </a:r>
            <a:r>
              <a:rPr lang="en-US" sz="2400" dirty="0" smtClean="0"/>
              <a:t>proposed </a:t>
            </a:r>
            <a:r>
              <a:rPr lang="en-US" sz="2400" dirty="0"/>
              <a:t>by Ricks in 1965, who </a:t>
            </a:r>
            <a:r>
              <a:rPr lang="en-US" sz="2400" b="1" u="sng" dirty="0"/>
              <a:t>recommended exchange transfusion 4–6 weeks before the delivery </a:t>
            </a:r>
            <a:r>
              <a:rPr lang="en-US" sz="2400" b="1" u="sng" dirty="0" smtClean="0"/>
              <a:t>date</a:t>
            </a:r>
            <a:r>
              <a:rPr lang="en-US" sz="2400" dirty="0" smtClean="0"/>
              <a:t>. </a:t>
            </a:r>
            <a:r>
              <a:rPr lang="en-US" sz="2400" dirty="0"/>
              <a:t>Preliminary results appeared to show a benefit in that all women and infants </a:t>
            </a:r>
            <a:r>
              <a:rPr lang="en-US" sz="2400" dirty="0" smtClean="0"/>
              <a:t>survived. </a:t>
            </a:r>
            <a:r>
              <a:rPr lang="en-US" sz="2400" dirty="0"/>
              <a:t>Subsequently, several studies have shown improvement in maternal and fetal outcome with prophylactic </a:t>
            </a:r>
            <a:r>
              <a:rPr lang="en-US" sz="2400" dirty="0" smtClean="0"/>
              <a:t>transfusion” </a:t>
            </a:r>
            <a:endParaRPr lang="en-US" sz="2400" dirty="0"/>
          </a:p>
          <a:p>
            <a:r>
              <a:rPr lang="en-US" sz="2400" dirty="0" smtClean="0"/>
              <a:t>“In </a:t>
            </a:r>
            <a:r>
              <a:rPr lang="en-US" sz="2400" dirty="0"/>
              <a:t>the only randomized controlled trial published to date, prophylactic transfusion was </a:t>
            </a:r>
            <a:r>
              <a:rPr lang="en-US" sz="2400" dirty="0" smtClean="0"/>
              <a:t>associated </a:t>
            </a:r>
            <a:r>
              <a:rPr lang="en-US" sz="2400" dirty="0"/>
              <a:t>with a </a:t>
            </a:r>
            <a:r>
              <a:rPr lang="en-US" sz="2400" b="1" u="sng" dirty="0"/>
              <a:t>decreased risk for painful crisis and severe anemia, but no difference was observed for pregnancy </a:t>
            </a:r>
            <a:r>
              <a:rPr lang="en-US" sz="2400" b="1" u="sng" dirty="0" smtClean="0"/>
              <a:t>outcome</a:t>
            </a:r>
            <a:r>
              <a:rPr lang="en-US" sz="2400" dirty="0" smtClean="0"/>
              <a:t>. </a:t>
            </a:r>
            <a:r>
              <a:rPr lang="en-US" sz="2400" dirty="0"/>
              <a:t>It appears from the available evidence that the reduction in morbidity and mortality of sickle cell disease in pregnancy is attributable to improvements in general management of pregnancy rather than </a:t>
            </a:r>
            <a:r>
              <a:rPr lang="en-US" sz="2400" dirty="0" smtClean="0"/>
              <a:t>prophylactic </a:t>
            </a:r>
            <a:r>
              <a:rPr lang="en-US" sz="2400" dirty="0"/>
              <a:t>transfusion per </a:t>
            </a:r>
            <a:r>
              <a:rPr lang="en-US" sz="2400" dirty="0" smtClean="0"/>
              <a:t>se” </a:t>
            </a:r>
            <a:endParaRPr lang="en-US" sz="2400" dirty="0"/>
          </a:p>
          <a:p>
            <a:endParaRPr lang="en-US" sz="2400" dirty="0"/>
          </a:p>
        </p:txBody>
      </p:sp>
    </p:spTree>
    <p:extLst>
      <p:ext uri="{BB962C8B-B14F-4D97-AF65-F5344CB8AC3E}">
        <p14:creationId xmlns:p14="http://schemas.microsoft.com/office/powerpoint/2010/main" val="1754682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88" y="342900"/>
            <a:ext cx="9601200" cy="1485900"/>
          </a:xfrm>
        </p:spPr>
        <p:txBody>
          <a:bodyPr/>
          <a:lstStyle/>
          <a:p>
            <a:r>
              <a:rPr lang="en-US" dirty="0" smtClean="0"/>
              <a:t>Up To Date: “Expert Opinion”</a:t>
            </a:r>
            <a:endParaRPr lang="en-US" dirty="0"/>
          </a:p>
        </p:txBody>
      </p:sp>
      <p:sp>
        <p:nvSpPr>
          <p:cNvPr id="3" name="Content Placeholder 2"/>
          <p:cNvSpPr>
            <a:spLocks noGrp="1"/>
          </p:cNvSpPr>
          <p:nvPr>
            <p:ph idx="1"/>
          </p:nvPr>
        </p:nvSpPr>
        <p:spPr>
          <a:xfrm>
            <a:off x="1371600" y="1385887"/>
            <a:ext cx="9601200" cy="5472113"/>
          </a:xfrm>
        </p:spPr>
        <p:txBody>
          <a:bodyPr>
            <a:noAutofit/>
          </a:bodyPr>
          <a:lstStyle/>
          <a:p>
            <a:r>
              <a:rPr lang="en-US" dirty="0"/>
              <a:t>The use of prophylactic </a:t>
            </a:r>
            <a:r>
              <a:rPr lang="en-US" dirty="0" smtClean="0"/>
              <a:t>is </a:t>
            </a:r>
            <a:r>
              <a:rPr lang="en-US" dirty="0"/>
              <a:t>controversial, as available data are limited </a:t>
            </a:r>
            <a:endParaRPr lang="en-US" dirty="0" smtClean="0"/>
          </a:p>
          <a:p>
            <a:r>
              <a:rPr lang="en-US" dirty="0" smtClean="0"/>
              <a:t>experts </a:t>
            </a:r>
            <a:r>
              <a:rPr lang="en-US" dirty="0"/>
              <a:t>believe that use of prophylactic transfusion may be useful in the subgroup of pregnant women with SCD at highest risk of complications, such as those with previous perinatal mortality or severe anemia </a:t>
            </a:r>
            <a:endParaRPr lang="en-US" dirty="0" smtClean="0"/>
          </a:p>
          <a:p>
            <a:pPr lvl="1"/>
            <a:r>
              <a:rPr lang="en-US" dirty="0" smtClean="0"/>
              <a:t>Transfuse every 3-4 weeks with goal hemoglobin &gt;9 g/</a:t>
            </a:r>
            <a:r>
              <a:rPr lang="en-US" dirty="0" err="1" smtClean="0"/>
              <a:t>dL</a:t>
            </a:r>
            <a:r>
              <a:rPr lang="en-US" dirty="0" smtClean="0"/>
              <a:t> and &lt;12 g/</a:t>
            </a:r>
            <a:r>
              <a:rPr lang="en-US" dirty="0" err="1" smtClean="0"/>
              <a:t>dL</a:t>
            </a:r>
            <a:endParaRPr lang="en-US" dirty="0" smtClean="0"/>
          </a:p>
          <a:p>
            <a:pPr lvl="1"/>
            <a:r>
              <a:rPr lang="en-US" dirty="0" smtClean="0"/>
              <a:t>Percent </a:t>
            </a:r>
            <a:r>
              <a:rPr lang="en-US" dirty="0" err="1" smtClean="0"/>
              <a:t>Hb</a:t>
            </a:r>
            <a:r>
              <a:rPr lang="en-US" dirty="0" smtClean="0"/>
              <a:t> S &lt;35-40%</a:t>
            </a:r>
          </a:p>
          <a:p>
            <a:r>
              <a:rPr lang="en-US" dirty="0" smtClean="0"/>
              <a:t>“We </a:t>
            </a:r>
            <a:r>
              <a:rPr lang="en-US" dirty="0"/>
              <a:t>follow a policy in which most patients with SCD (hemoglobin SS) receive transfusion therapy in the third </a:t>
            </a:r>
            <a:r>
              <a:rPr lang="en-US" dirty="0" smtClean="0"/>
              <a:t>trimester”</a:t>
            </a:r>
          </a:p>
          <a:p>
            <a:pPr lvl="1"/>
            <a:r>
              <a:rPr lang="en-US" dirty="0" smtClean="0"/>
              <a:t>High risk patients (chronic organ dysfunction or </a:t>
            </a:r>
            <a:r>
              <a:rPr lang="en-US" dirty="0" err="1" smtClean="0"/>
              <a:t>signficant</a:t>
            </a:r>
            <a:r>
              <a:rPr lang="en-US" dirty="0" smtClean="0"/>
              <a:t> ACS) have transfusions earlier in pregnancy</a:t>
            </a:r>
          </a:p>
          <a:p>
            <a:pPr lvl="1"/>
            <a:r>
              <a:rPr lang="en-US" dirty="0" smtClean="0"/>
              <a:t>Patients with mild hemoglobin variants/benign clinical history do not receive prophylaxis</a:t>
            </a:r>
          </a:p>
          <a:p>
            <a:pPr lvl="1"/>
            <a:r>
              <a:rPr lang="en-US" dirty="0" smtClean="0"/>
              <a:t>“We </a:t>
            </a:r>
            <a:r>
              <a:rPr lang="en-US" dirty="0"/>
              <a:t>use leukocyte-depleted red blood cell units that are phenotypically-matched for at least the C, E, and </a:t>
            </a:r>
            <a:r>
              <a:rPr lang="en-US" dirty="0" err="1"/>
              <a:t>Kell</a:t>
            </a:r>
            <a:r>
              <a:rPr lang="en-US" dirty="0"/>
              <a:t> blood </a:t>
            </a:r>
            <a:r>
              <a:rPr lang="en-US" dirty="0" smtClean="0"/>
              <a:t>groups” </a:t>
            </a:r>
          </a:p>
        </p:txBody>
      </p:sp>
    </p:spTree>
    <p:extLst>
      <p:ext uri="{BB962C8B-B14F-4D97-AF65-F5344CB8AC3E}">
        <p14:creationId xmlns:p14="http://schemas.microsoft.com/office/powerpoint/2010/main" val="171631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12"/>
            <a:ext cx="6847411" cy="68703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698" y="860619"/>
            <a:ext cx="7725302" cy="5124450"/>
          </a:xfrm>
          <a:prstGeom prst="rect">
            <a:avLst/>
          </a:prstGeom>
        </p:spPr>
      </p:pic>
      <p:sp>
        <p:nvSpPr>
          <p:cNvPr id="6" name="TextBox 5"/>
          <p:cNvSpPr txBox="1"/>
          <p:nvPr/>
        </p:nvSpPr>
        <p:spPr>
          <a:xfrm>
            <a:off x="8472488" y="632936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4385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sp>
        <p:nvSpPr>
          <p:cNvPr id="3" name="Content Placeholder 2"/>
          <p:cNvSpPr>
            <a:spLocks noGrp="1"/>
          </p:cNvSpPr>
          <p:nvPr>
            <p:ph idx="1"/>
          </p:nvPr>
        </p:nvSpPr>
        <p:spPr>
          <a:xfrm>
            <a:off x="1371600" y="1716833"/>
            <a:ext cx="9601200" cy="4150567"/>
          </a:xfrm>
        </p:spPr>
        <p:txBody>
          <a:bodyPr>
            <a:normAutofit/>
          </a:bodyPr>
          <a:lstStyle/>
          <a:p>
            <a:r>
              <a:rPr lang="en-US" sz="3200" smtClean="0"/>
              <a:t>Inconsistent, conflicting data</a:t>
            </a:r>
            <a:endParaRPr lang="en-US" sz="3200" dirty="0" smtClean="0"/>
          </a:p>
          <a:p>
            <a:r>
              <a:rPr lang="en-US" sz="3200" dirty="0" smtClean="0"/>
              <a:t>Only one RCT</a:t>
            </a:r>
          </a:p>
          <a:p>
            <a:pPr lvl="1"/>
            <a:r>
              <a:rPr lang="en-US" sz="3200" dirty="0" smtClean="0"/>
              <a:t>Small sample size</a:t>
            </a:r>
          </a:p>
          <a:p>
            <a:r>
              <a:rPr lang="en-US" sz="3200" dirty="0" smtClean="0"/>
              <a:t>Meta-analysis: </a:t>
            </a:r>
          </a:p>
          <a:p>
            <a:pPr lvl="1"/>
            <a:r>
              <a:rPr lang="en-US" sz="3200" dirty="0" smtClean="0"/>
              <a:t>MALINOWSKI </a:t>
            </a:r>
            <a:r>
              <a:rPr lang="en-US" sz="3200" dirty="0"/>
              <a:t>et al </a:t>
            </a:r>
            <a:r>
              <a:rPr lang="en-US" sz="3200" dirty="0" smtClean="0"/>
              <a:t>, </a:t>
            </a:r>
            <a:r>
              <a:rPr lang="en-US" sz="3200" dirty="0"/>
              <a:t>BLOOD, 19 NOVEMBER 2015 x VOLUME 126, NUMBER 21 </a:t>
            </a:r>
          </a:p>
          <a:p>
            <a:endParaRPr lang="en-US" sz="3200" dirty="0"/>
          </a:p>
          <a:p>
            <a:endParaRPr lang="en-US" sz="3200" dirty="0"/>
          </a:p>
        </p:txBody>
      </p:sp>
    </p:spTree>
    <p:extLst>
      <p:ext uri="{BB962C8B-B14F-4D97-AF65-F5344CB8AC3E}">
        <p14:creationId xmlns:p14="http://schemas.microsoft.com/office/powerpoint/2010/main" val="194499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59" y="1141383"/>
            <a:ext cx="12122641" cy="4909446"/>
          </a:xfrm>
        </p:spPr>
      </p:pic>
      <p:sp>
        <p:nvSpPr>
          <p:cNvPr id="5" name="5-Point Star 4"/>
          <p:cNvSpPr/>
          <p:nvPr/>
        </p:nvSpPr>
        <p:spPr>
          <a:xfrm>
            <a:off x="1078174" y="2108668"/>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5-Point Star 5"/>
          <p:cNvSpPr/>
          <p:nvPr/>
        </p:nvSpPr>
        <p:spPr>
          <a:xfrm>
            <a:off x="1078174" y="2346314"/>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5-Point Star 6"/>
          <p:cNvSpPr/>
          <p:nvPr/>
        </p:nvSpPr>
        <p:spPr>
          <a:xfrm>
            <a:off x="1050878" y="2539424"/>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5-Point Star 7"/>
          <p:cNvSpPr/>
          <p:nvPr/>
        </p:nvSpPr>
        <p:spPr>
          <a:xfrm>
            <a:off x="1078174" y="3015415"/>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5-Point Star 8"/>
          <p:cNvSpPr/>
          <p:nvPr/>
        </p:nvSpPr>
        <p:spPr>
          <a:xfrm>
            <a:off x="1078174" y="3684516"/>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5-Point Star 9"/>
          <p:cNvSpPr/>
          <p:nvPr/>
        </p:nvSpPr>
        <p:spPr>
          <a:xfrm>
            <a:off x="1050878" y="4399438"/>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5-Point Star 10"/>
          <p:cNvSpPr/>
          <p:nvPr/>
        </p:nvSpPr>
        <p:spPr>
          <a:xfrm>
            <a:off x="1050878" y="4863657"/>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5-Point Star 11"/>
          <p:cNvSpPr/>
          <p:nvPr/>
        </p:nvSpPr>
        <p:spPr>
          <a:xfrm>
            <a:off x="1078174" y="5294413"/>
            <a:ext cx="218364" cy="148419"/>
          </a:xfrm>
          <a:prstGeom prst="star5">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074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189" y="36785"/>
            <a:ext cx="11357811" cy="6821215"/>
          </a:xfrm>
        </p:spPr>
      </p:pic>
      <p:sp>
        <p:nvSpPr>
          <p:cNvPr id="5" name="TextBox 4"/>
          <p:cNvSpPr txBox="1"/>
          <p:nvPr/>
        </p:nvSpPr>
        <p:spPr>
          <a:xfrm>
            <a:off x="10481481" y="1009934"/>
            <a:ext cx="1201003" cy="646331"/>
          </a:xfrm>
          <a:prstGeom prst="rect">
            <a:avLst/>
          </a:prstGeom>
          <a:noFill/>
        </p:spPr>
        <p:txBody>
          <a:bodyPr wrap="square" rtlCol="0">
            <a:spAutoFit/>
          </a:bodyPr>
          <a:lstStyle/>
          <a:p>
            <a:r>
              <a:rPr lang="en-US" dirty="0" smtClean="0">
                <a:solidFill>
                  <a:srgbClr val="FF0000"/>
                </a:solidFill>
              </a:rPr>
              <a:t>Maternal mortality</a:t>
            </a:r>
            <a:endParaRPr lang="en-US" dirty="0">
              <a:solidFill>
                <a:srgbClr val="FF0000"/>
              </a:solidFill>
            </a:endParaRPr>
          </a:p>
        </p:txBody>
      </p:sp>
      <p:sp>
        <p:nvSpPr>
          <p:cNvPr id="6" name="TextBox 5"/>
          <p:cNvSpPr txBox="1"/>
          <p:nvPr/>
        </p:nvSpPr>
        <p:spPr>
          <a:xfrm>
            <a:off x="10770359" y="4449402"/>
            <a:ext cx="1201003" cy="646331"/>
          </a:xfrm>
          <a:prstGeom prst="rect">
            <a:avLst/>
          </a:prstGeom>
          <a:noFill/>
        </p:spPr>
        <p:txBody>
          <a:bodyPr wrap="square" rtlCol="0">
            <a:spAutoFit/>
          </a:bodyPr>
          <a:lstStyle/>
          <a:p>
            <a:r>
              <a:rPr lang="en-US" dirty="0" err="1" smtClean="0">
                <a:solidFill>
                  <a:srgbClr val="FF0000"/>
                </a:solidFill>
              </a:rPr>
              <a:t>Perinatalmortality</a:t>
            </a:r>
            <a:endParaRPr lang="en-US" dirty="0">
              <a:solidFill>
                <a:srgbClr val="FF0000"/>
              </a:solidFill>
            </a:endParaRPr>
          </a:p>
        </p:txBody>
      </p:sp>
      <p:sp>
        <p:nvSpPr>
          <p:cNvPr id="11" name="Right Arrow 10"/>
          <p:cNvSpPr/>
          <p:nvPr/>
        </p:nvSpPr>
        <p:spPr>
          <a:xfrm>
            <a:off x="278674" y="1167636"/>
            <a:ext cx="888274" cy="3309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658" y="963767"/>
            <a:ext cx="722811" cy="369332"/>
          </a:xfrm>
          <a:prstGeom prst="rect">
            <a:avLst/>
          </a:prstGeom>
          <a:noFill/>
        </p:spPr>
        <p:txBody>
          <a:bodyPr wrap="square" rtlCol="0">
            <a:spAutoFit/>
          </a:bodyPr>
          <a:lstStyle/>
          <a:p>
            <a:r>
              <a:rPr lang="en-US" smtClean="0">
                <a:solidFill>
                  <a:srgbClr val="FF0000"/>
                </a:solidFill>
              </a:rPr>
              <a:t>RCT</a:t>
            </a:r>
            <a:endParaRPr lang="en-US">
              <a:solidFill>
                <a:srgbClr val="FF0000"/>
              </a:solidFill>
            </a:endParaRPr>
          </a:p>
        </p:txBody>
      </p:sp>
    </p:spTree>
    <p:extLst>
      <p:ext uri="{BB962C8B-B14F-4D97-AF65-F5344CB8AC3E}">
        <p14:creationId xmlns:p14="http://schemas.microsoft.com/office/powerpoint/2010/main" val="1467815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130281"/>
            <a:ext cx="9260237" cy="6988281"/>
          </a:xfrm>
        </p:spPr>
      </p:pic>
      <p:sp>
        <p:nvSpPr>
          <p:cNvPr id="5" name="TextBox 4"/>
          <p:cNvSpPr txBox="1"/>
          <p:nvPr/>
        </p:nvSpPr>
        <p:spPr>
          <a:xfrm>
            <a:off x="9601315" y="685800"/>
            <a:ext cx="1914410" cy="646331"/>
          </a:xfrm>
          <a:prstGeom prst="rect">
            <a:avLst/>
          </a:prstGeom>
          <a:noFill/>
        </p:spPr>
        <p:txBody>
          <a:bodyPr wrap="square" rtlCol="0">
            <a:spAutoFit/>
          </a:bodyPr>
          <a:lstStyle/>
          <a:p>
            <a:r>
              <a:rPr lang="en-US" dirty="0" err="1" smtClean="0">
                <a:solidFill>
                  <a:srgbClr val="FF0000"/>
                </a:solidFill>
              </a:rPr>
              <a:t>Vaso</a:t>
            </a:r>
            <a:r>
              <a:rPr lang="en-US" dirty="0" smtClean="0">
                <a:solidFill>
                  <a:srgbClr val="FF0000"/>
                </a:solidFill>
              </a:rPr>
              <a:t>-occlusive pain episodes</a:t>
            </a:r>
            <a:endParaRPr lang="en-US" dirty="0">
              <a:solidFill>
                <a:srgbClr val="FF0000"/>
              </a:solidFill>
            </a:endParaRPr>
          </a:p>
        </p:txBody>
      </p:sp>
      <p:sp>
        <p:nvSpPr>
          <p:cNvPr id="6" name="TextBox 5"/>
          <p:cNvSpPr txBox="1"/>
          <p:nvPr/>
        </p:nvSpPr>
        <p:spPr>
          <a:xfrm>
            <a:off x="9430833" y="3040693"/>
            <a:ext cx="1827717" cy="646331"/>
          </a:xfrm>
          <a:prstGeom prst="rect">
            <a:avLst/>
          </a:prstGeom>
          <a:noFill/>
        </p:spPr>
        <p:txBody>
          <a:bodyPr wrap="square" rtlCol="0">
            <a:spAutoFit/>
          </a:bodyPr>
          <a:lstStyle/>
          <a:p>
            <a:r>
              <a:rPr lang="en-US" dirty="0" err="1" smtClean="0">
                <a:solidFill>
                  <a:srgbClr val="FF0000"/>
                </a:solidFill>
              </a:rPr>
              <a:t>Pulm</a:t>
            </a:r>
            <a:r>
              <a:rPr lang="en-US" dirty="0" smtClean="0">
                <a:solidFill>
                  <a:srgbClr val="FF0000"/>
                </a:solidFill>
              </a:rPr>
              <a:t> Complications</a:t>
            </a:r>
            <a:endParaRPr lang="en-US" dirty="0">
              <a:solidFill>
                <a:srgbClr val="FF0000"/>
              </a:solidFill>
            </a:endParaRPr>
          </a:p>
        </p:txBody>
      </p:sp>
      <p:sp>
        <p:nvSpPr>
          <p:cNvPr id="7" name="TextBox 6"/>
          <p:cNvSpPr txBox="1"/>
          <p:nvPr/>
        </p:nvSpPr>
        <p:spPr>
          <a:xfrm>
            <a:off x="9601315" y="5678127"/>
            <a:ext cx="1201003" cy="369332"/>
          </a:xfrm>
          <a:prstGeom prst="rect">
            <a:avLst/>
          </a:prstGeom>
          <a:noFill/>
        </p:spPr>
        <p:txBody>
          <a:bodyPr wrap="square" rtlCol="0">
            <a:spAutoFit/>
          </a:bodyPr>
          <a:lstStyle/>
          <a:p>
            <a:r>
              <a:rPr lang="en-US" dirty="0" smtClean="0">
                <a:solidFill>
                  <a:srgbClr val="FF0000"/>
                </a:solidFill>
              </a:rPr>
              <a:t>PE</a:t>
            </a:r>
            <a:endParaRPr lang="en-US" dirty="0">
              <a:solidFill>
                <a:srgbClr val="FF0000"/>
              </a:solidFill>
            </a:endParaRPr>
          </a:p>
        </p:txBody>
      </p:sp>
    </p:spTree>
    <p:extLst>
      <p:ext uri="{BB962C8B-B14F-4D97-AF65-F5344CB8AC3E}">
        <p14:creationId xmlns:p14="http://schemas.microsoft.com/office/powerpoint/2010/main" val="148321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438" y="19255"/>
            <a:ext cx="10167523" cy="6838745"/>
          </a:xfrm>
        </p:spPr>
      </p:pic>
      <p:sp>
        <p:nvSpPr>
          <p:cNvPr id="5" name="TextBox 4"/>
          <p:cNvSpPr txBox="1"/>
          <p:nvPr/>
        </p:nvSpPr>
        <p:spPr>
          <a:xfrm>
            <a:off x="10169856" y="5143090"/>
            <a:ext cx="1201003" cy="646331"/>
          </a:xfrm>
          <a:prstGeom prst="rect">
            <a:avLst/>
          </a:prstGeom>
          <a:noFill/>
        </p:spPr>
        <p:txBody>
          <a:bodyPr wrap="square" rtlCol="0">
            <a:spAutoFit/>
          </a:bodyPr>
          <a:lstStyle/>
          <a:p>
            <a:r>
              <a:rPr lang="en-US" dirty="0" smtClean="0">
                <a:solidFill>
                  <a:srgbClr val="FF0000"/>
                </a:solidFill>
              </a:rPr>
              <a:t>Preterm birth</a:t>
            </a:r>
            <a:endParaRPr lang="en-US" dirty="0">
              <a:solidFill>
                <a:srgbClr val="FF0000"/>
              </a:solidFill>
            </a:endParaRPr>
          </a:p>
        </p:txBody>
      </p:sp>
      <p:sp>
        <p:nvSpPr>
          <p:cNvPr id="6" name="TextBox 5"/>
          <p:cNvSpPr txBox="1"/>
          <p:nvPr/>
        </p:nvSpPr>
        <p:spPr>
          <a:xfrm>
            <a:off x="10169856" y="2838245"/>
            <a:ext cx="1201003" cy="646331"/>
          </a:xfrm>
          <a:prstGeom prst="rect">
            <a:avLst/>
          </a:prstGeom>
          <a:noFill/>
        </p:spPr>
        <p:txBody>
          <a:bodyPr wrap="square" rtlCol="0">
            <a:spAutoFit/>
          </a:bodyPr>
          <a:lstStyle/>
          <a:p>
            <a:r>
              <a:rPr lang="en-US" dirty="0" smtClean="0">
                <a:solidFill>
                  <a:srgbClr val="FF0000"/>
                </a:solidFill>
              </a:rPr>
              <a:t>Low birth weight</a:t>
            </a:r>
            <a:endParaRPr lang="en-US" dirty="0">
              <a:solidFill>
                <a:srgbClr val="FF0000"/>
              </a:solidFill>
            </a:endParaRPr>
          </a:p>
        </p:txBody>
      </p:sp>
      <p:sp>
        <p:nvSpPr>
          <p:cNvPr id="7" name="TextBox 6"/>
          <p:cNvSpPr txBox="1"/>
          <p:nvPr/>
        </p:nvSpPr>
        <p:spPr>
          <a:xfrm>
            <a:off x="10169857" y="533400"/>
            <a:ext cx="1201003" cy="369332"/>
          </a:xfrm>
          <a:prstGeom prst="rect">
            <a:avLst/>
          </a:prstGeom>
          <a:noFill/>
        </p:spPr>
        <p:txBody>
          <a:bodyPr wrap="square" rtlCol="0">
            <a:spAutoFit/>
          </a:bodyPr>
          <a:lstStyle/>
          <a:p>
            <a:r>
              <a:rPr lang="en-US" dirty="0" smtClean="0">
                <a:solidFill>
                  <a:srgbClr val="FF0000"/>
                </a:solidFill>
              </a:rPr>
              <a:t>Pre-E</a:t>
            </a:r>
            <a:endParaRPr lang="en-US" dirty="0">
              <a:solidFill>
                <a:srgbClr val="FF0000"/>
              </a:solidFill>
            </a:endParaRPr>
          </a:p>
        </p:txBody>
      </p:sp>
    </p:spTree>
    <p:extLst>
      <p:ext uri="{BB962C8B-B14F-4D97-AF65-F5344CB8AC3E}">
        <p14:creationId xmlns:p14="http://schemas.microsoft.com/office/powerpoint/2010/main" val="1512761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a:t>Analysis suggested a reduction in </a:t>
            </a:r>
            <a:r>
              <a:rPr lang="en-US" sz="2800" dirty="0" err="1"/>
              <a:t>vaso</a:t>
            </a:r>
            <a:r>
              <a:rPr lang="en-US" sz="2800" dirty="0"/>
              <a:t>-occlusive pain episodes, maternal mortality, overall pulmonary complications, pulmonary embolism, neonatal mortality, and preterm birth, favoring institution of prophylactic transfusion </a:t>
            </a:r>
          </a:p>
          <a:p>
            <a:endParaRPr lang="en-US" sz="2800" dirty="0"/>
          </a:p>
        </p:txBody>
      </p:sp>
    </p:spTree>
    <p:extLst>
      <p:ext uri="{BB962C8B-B14F-4D97-AF65-F5344CB8AC3E}">
        <p14:creationId xmlns:p14="http://schemas.microsoft.com/office/powerpoint/2010/main" val="91416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Our Data</a:t>
            </a:r>
            <a:endParaRPr lang="en-US" dirty="0"/>
          </a:p>
        </p:txBody>
      </p:sp>
      <p:sp>
        <p:nvSpPr>
          <p:cNvPr id="3" name="Content Placeholder 2"/>
          <p:cNvSpPr>
            <a:spLocks noGrp="1"/>
          </p:cNvSpPr>
          <p:nvPr>
            <p:ph idx="1"/>
          </p:nvPr>
        </p:nvSpPr>
        <p:spPr>
          <a:xfrm>
            <a:off x="1371600" y="1443038"/>
            <a:ext cx="9601200" cy="4424362"/>
          </a:xfrm>
        </p:spPr>
        <p:txBody>
          <a:bodyPr>
            <a:noAutofit/>
          </a:bodyPr>
          <a:lstStyle/>
          <a:p>
            <a:r>
              <a:rPr lang="en-US" sz="2400" dirty="0"/>
              <a:t>N</a:t>
            </a:r>
            <a:r>
              <a:rPr lang="en-US" sz="2400" dirty="0" smtClean="0"/>
              <a:t>one </a:t>
            </a:r>
            <a:r>
              <a:rPr lang="en-US" sz="2400" dirty="0"/>
              <a:t>of the cohort </a:t>
            </a:r>
            <a:r>
              <a:rPr lang="en-US" sz="2400" dirty="0" smtClean="0"/>
              <a:t>studies </a:t>
            </a:r>
            <a:r>
              <a:rPr lang="en-US" sz="2400" dirty="0"/>
              <a:t>listed obstetric indications explicitly as a reason for on-demand </a:t>
            </a:r>
            <a:r>
              <a:rPr lang="en-US" sz="2400" dirty="0" smtClean="0"/>
              <a:t>transfusion</a:t>
            </a:r>
          </a:p>
          <a:p>
            <a:r>
              <a:rPr lang="en-US" sz="2400" dirty="0" smtClean="0"/>
              <a:t>Studies had a moderate to high risk of bias and low event rates</a:t>
            </a:r>
          </a:p>
          <a:p>
            <a:r>
              <a:rPr lang="en-US" sz="2400" dirty="0" smtClean="0"/>
              <a:t>RCT: aside </a:t>
            </a:r>
            <a:r>
              <a:rPr lang="en-US" sz="2400" dirty="0"/>
              <a:t>from decreasing </a:t>
            </a:r>
            <a:r>
              <a:rPr lang="en-US" sz="2400" dirty="0" err="1"/>
              <a:t>vaso</a:t>
            </a:r>
            <a:r>
              <a:rPr lang="en-US" sz="2400" dirty="0"/>
              <a:t>-occlusive pain episodes, the rate of medical/obstetric complications did not differ between the prophylactic and on-demand transfusion </a:t>
            </a:r>
            <a:r>
              <a:rPr lang="en-US" sz="2400" dirty="0" smtClean="0"/>
              <a:t>groups </a:t>
            </a:r>
          </a:p>
          <a:p>
            <a:pPr lvl="1"/>
            <a:r>
              <a:rPr lang="en-US" sz="2400" dirty="0" smtClean="0"/>
              <a:t>36 participants </a:t>
            </a:r>
            <a:r>
              <a:rPr lang="en-US" sz="2400" dirty="0"/>
              <a:t>in each arm, and event rates were low; thus, the study was under- powered to assess the outcomes of </a:t>
            </a:r>
            <a:r>
              <a:rPr lang="en-US" sz="2400" dirty="0" smtClean="0"/>
              <a:t>interest </a:t>
            </a:r>
          </a:p>
          <a:p>
            <a:r>
              <a:rPr lang="en-US" sz="2400" dirty="0" smtClean="0"/>
              <a:t>No info pertaining </a:t>
            </a:r>
            <a:r>
              <a:rPr lang="en-US" sz="2400" dirty="0"/>
              <a:t>to transfusion </a:t>
            </a:r>
            <a:r>
              <a:rPr lang="en-US" sz="2400" dirty="0" smtClean="0"/>
              <a:t>risks (</a:t>
            </a:r>
            <a:r>
              <a:rPr lang="en-US" sz="2400" dirty="0" err="1" smtClean="0"/>
              <a:t>alloimmunization</a:t>
            </a:r>
            <a:r>
              <a:rPr lang="en-US" sz="2400" dirty="0"/>
              <a:t>, delayed hemolytic transfusion reactions, and iron </a:t>
            </a:r>
            <a:r>
              <a:rPr lang="en-US" sz="2400" dirty="0" smtClean="0"/>
              <a:t>overload)</a:t>
            </a:r>
          </a:p>
          <a:p>
            <a:pPr lvl="1"/>
            <a:r>
              <a:rPr lang="en-US" sz="2400" dirty="0" smtClean="0"/>
              <a:t>Difficult to balance the risks vs benefits </a:t>
            </a:r>
          </a:p>
          <a:p>
            <a:r>
              <a:rPr lang="en-US" sz="2400" b="1" dirty="0" smtClean="0"/>
              <a:t>Needed: rigorously </a:t>
            </a:r>
            <a:r>
              <a:rPr lang="en-US" sz="2400" b="1" dirty="0"/>
              <a:t>designed, multicenter </a:t>
            </a:r>
            <a:r>
              <a:rPr lang="en-US" sz="2400" b="1" dirty="0" smtClean="0"/>
              <a:t>RCT</a:t>
            </a:r>
            <a:endParaRPr lang="en-US" sz="2400" b="1" dirty="0"/>
          </a:p>
          <a:p>
            <a:endParaRPr lang="en-US" sz="2400" dirty="0"/>
          </a:p>
        </p:txBody>
      </p:sp>
    </p:spTree>
    <p:extLst>
      <p:ext uri="{BB962C8B-B14F-4D97-AF65-F5344CB8AC3E}">
        <p14:creationId xmlns:p14="http://schemas.microsoft.com/office/powerpoint/2010/main" val="2076667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328613"/>
            <a:ext cx="10687050" cy="1485900"/>
          </a:xfrm>
        </p:spPr>
        <p:txBody>
          <a:bodyPr>
            <a:normAutofit/>
          </a:bodyPr>
          <a:lstStyle/>
          <a:p>
            <a:r>
              <a:rPr lang="en-US" dirty="0" smtClean="0"/>
              <a:t>Further Discussion</a:t>
            </a:r>
            <a:r>
              <a:rPr lang="en-US" dirty="0"/>
              <a:t/>
            </a:r>
            <a:br>
              <a:rPr lang="en-US" dirty="0"/>
            </a:br>
            <a:endParaRPr lang="en-US" dirty="0"/>
          </a:p>
        </p:txBody>
      </p:sp>
      <p:sp>
        <p:nvSpPr>
          <p:cNvPr id="3" name="Content Placeholder 2"/>
          <p:cNvSpPr>
            <a:spLocks noGrp="1"/>
          </p:cNvSpPr>
          <p:nvPr>
            <p:ph idx="1"/>
          </p:nvPr>
        </p:nvSpPr>
        <p:spPr>
          <a:xfrm>
            <a:off x="1028699" y="1071563"/>
            <a:ext cx="10658475" cy="3581400"/>
          </a:xfrm>
        </p:spPr>
        <p:txBody>
          <a:bodyPr>
            <a:noAutofit/>
          </a:bodyPr>
          <a:lstStyle/>
          <a:p>
            <a:r>
              <a:rPr lang="en-US" sz="2800" dirty="0" smtClean="0"/>
              <a:t>Maternal </a:t>
            </a:r>
            <a:r>
              <a:rPr lang="en-US" sz="2800" dirty="0"/>
              <a:t>mortality in a majority of women with SCD occurred in the setting of </a:t>
            </a:r>
            <a:r>
              <a:rPr lang="en-US" sz="2800" dirty="0" err="1"/>
              <a:t>vaso</a:t>
            </a:r>
            <a:r>
              <a:rPr lang="en-US" sz="2800" dirty="0"/>
              <a:t>-occlusive pain </a:t>
            </a:r>
            <a:r>
              <a:rPr lang="en-US" sz="2800" dirty="0" smtClean="0"/>
              <a:t>episodes </a:t>
            </a:r>
          </a:p>
          <a:p>
            <a:pPr lvl="1"/>
            <a:r>
              <a:rPr lang="en-US" sz="2800" dirty="0" smtClean="0"/>
              <a:t>Would prevention of </a:t>
            </a:r>
            <a:r>
              <a:rPr lang="en-US" sz="2800" dirty="0" err="1" smtClean="0"/>
              <a:t>vaso-occulsive</a:t>
            </a:r>
            <a:r>
              <a:rPr lang="en-US" sz="2800" dirty="0" smtClean="0"/>
              <a:t> episodes decrease mortality? </a:t>
            </a:r>
          </a:p>
          <a:p>
            <a:r>
              <a:rPr lang="en-US" sz="2800" dirty="0" smtClean="0"/>
              <a:t>Would transfusion “on demand” be a better solution?</a:t>
            </a:r>
          </a:p>
          <a:p>
            <a:pPr lvl="1"/>
            <a:r>
              <a:rPr lang="en-US" sz="2800" dirty="0" err="1" smtClean="0"/>
              <a:t>proinflammatory</a:t>
            </a:r>
            <a:r>
              <a:rPr lang="en-US" sz="2800" dirty="0" smtClean="0"/>
              <a:t> </a:t>
            </a:r>
            <a:r>
              <a:rPr lang="en-US" sz="2800" dirty="0"/>
              <a:t>state characteristic of SCD-related challenges, when present at the time of transfusion, </a:t>
            </a:r>
            <a:r>
              <a:rPr lang="en-US" sz="2800" dirty="0" smtClean="0"/>
              <a:t>increases </a:t>
            </a:r>
            <a:r>
              <a:rPr lang="en-US" sz="2800" dirty="0"/>
              <a:t>risk of </a:t>
            </a:r>
            <a:r>
              <a:rPr lang="en-US" sz="2800" dirty="0" err="1" smtClean="0"/>
              <a:t>alloimmunization</a:t>
            </a:r>
            <a:endParaRPr lang="en-US" sz="2800" dirty="0"/>
          </a:p>
          <a:p>
            <a:r>
              <a:rPr lang="en-US" sz="2800" dirty="0" smtClean="0"/>
              <a:t>Why was Pre-E and growth restriction not effected?</a:t>
            </a:r>
          </a:p>
          <a:p>
            <a:pPr lvl="1"/>
            <a:r>
              <a:rPr lang="en-US" sz="2800" dirty="0" smtClean="0"/>
              <a:t>treatment was not given early </a:t>
            </a:r>
            <a:r>
              <a:rPr lang="en-US" sz="2800" dirty="0"/>
              <a:t>enough to have an effect on early placental </a:t>
            </a:r>
            <a:r>
              <a:rPr lang="en-US" sz="2800" dirty="0" smtClean="0"/>
              <a:t>development</a:t>
            </a:r>
          </a:p>
          <a:p>
            <a:endParaRPr lang="en-US" sz="2800" dirty="0"/>
          </a:p>
          <a:p>
            <a:endParaRPr lang="en-US" sz="2800" dirty="0"/>
          </a:p>
          <a:p>
            <a:endParaRPr lang="en-US" sz="2800" dirty="0"/>
          </a:p>
        </p:txBody>
      </p:sp>
    </p:spTree>
    <p:extLst>
      <p:ext uri="{BB962C8B-B14F-4D97-AF65-F5344CB8AC3E}">
        <p14:creationId xmlns:p14="http://schemas.microsoft.com/office/powerpoint/2010/main" val="2017377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What would you do?</a:t>
            </a: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265" y="2171700"/>
            <a:ext cx="3531870" cy="4414837"/>
          </a:xfrm>
          <a:prstGeom prst="rect">
            <a:avLst/>
          </a:prstGeom>
        </p:spPr>
      </p:pic>
    </p:spTree>
    <p:extLst>
      <p:ext uri="{BB962C8B-B14F-4D97-AF65-F5344CB8AC3E}">
        <p14:creationId xmlns:p14="http://schemas.microsoft.com/office/powerpoint/2010/main" val="317777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lnSpcReduction="10000"/>
          </a:bodyPr>
          <a:lstStyle/>
          <a:p>
            <a:r>
              <a:rPr lang="en-US" dirty="0"/>
              <a:t>Pregnancy and sickle cell disease: A review of the current </a:t>
            </a:r>
            <a:r>
              <a:rPr lang="en-US" dirty="0" smtClean="0"/>
              <a:t>literature. Critical </a:t>
            </a:r>
            <a:r>
              <a:rPr lang="en-US" dirty="0"/>
              <a:t>Reviews in Oncology/Hematology 98 (2016) 364–374 </a:t>
            </a:r>
          </a:p>
          <a:p>
            <a:r>
              <a:rPr lang="en-US" dirty="0"/>
              <a:t>Prophylactic transfusion for pregnant women with sickle cell disease: a systematic review and meta-analysis </a:t>
            </a:r>
            <a:endParaRPr lang="en-US" dirty="0" smtClean="0"/>
          </a:p>
          <a:p>
            <a:r>
              <a:rPr lang="en-US" dirty="0">
                <a:hlinkClick r:id="rId2"/>
              </a:rPr>
              <a:t>https://</a:t>
            </a:r>
            <a:r>
              <a:rPr lang="en-US" dirty="0" smtClean="0">
                <a:hlinkClick r:id="rId2"/>
              </a:rPr>
              <a:t>www.ncbi.nlm.nih.gov/pubmed/24297507</a:t>
            </a:r>
            <a:endParaRPr lang="en-US" dirty="0" smtClean="0"/>
          </a:p>
          <a:p>
            <a:r>
              <a:rPr lang="en-US" dirty="0">
                <a:hlinkClick r:id="rId3"/>
              </a:rPr>
              <a:t>https://</a:t>
            </a:r>
            <a:r>
              <a:rPr lang="en-US" dirty="0" smtClean="0">
                <a:hlinkClick r:id="rId3"/>
              </a:rPr>
              <a:t>www.ncbi.nlm.nih.gov/pubmed/25070465</a:t>
            </a:r>
            <a:endParaRPr lang="en-US" dirty="0" smtClean="0"/>
          </a:p>
          <a:p>
            <a:r>
              <a:rPr lang="en-US" dirty="0">
                <a:hlinkClick r:id="rId4"/>
              </a:rPr>
              <a:t>https://</a:t>
            </a:r>
            <a:r>
              <a:rPr lang="en-US" dirty="0" smtClean="0">
                <a:hlinkClick r:id="rId4"/>
              </a:rPr>
              <a:t>www.ncbi.nlm.nih.gov/pubmed/26337929</a:t>
            </a:r>
            <a:endParaRPr lang="en-US" dirty="0" smtClean="0"/>
          </a:p>
          <a:p>
            <a:r>
              <a:rPr lang="en-US" dirty="0" smtClean="0"/>
              <a:t>ACOG guidelines</a:t>
            </a:r>
          </a:p>
          <a:p>
            <a:r>
              <a:rPr lang="en-US" dirty="0" smtClean="0"/>
              <a:t>Up to date: sickle cell, sickle cell in pregnancy</a:t>
            </a:r>
          </a:p>
          <a:p>
            <a:endParaRPr lang="en-US" dirty="0"/>
          </a:p>
          <a:p>
            <a:endParaRPr lang="en-US" dirty="0"/>
          </a:p>
        </p:txBody>
      </p:sp>
    </p:spTree>
    <p:extLst>
      <p:ext uri="{BB962C8B-B14F-4D97-AF65-F5344CB8AC3E}">
        <p14:creationId xmlns:p14="http://schemas.microsoft.com/office/powerpoint/2010/main" val="132493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2881"/>
            <a:ext cx="9601200" cy="1485900"/>
          </a:xfrm>
        </p:spPr>
        <p:txBody>
          <a:bodyPr/>
          <a:lstStyle/>
          <a:p>
            <a:r>
              <a:rPr lang="en-US" dirty="0" smtClean="0"/>
              <a:t>Sickle Cell: An overview</a:t>
            </a:r>
            <a:endParaRPr lang="en-US" dirty="0"/>
          </a:p>
        </p:txBody>
      </p:sp>
      <p:sp>
        <p:nvSpPr>
          <p:cNvPr id="3" name="Content Placeholder 2"/>
          <p:cNvSpPr>
            <a:spLocks noGrp="1"/>
          </p:cNvSpPr>
          <p:nvPr>
            <p:ph idx="1"/>
          </p:nvPr>
        </p:nvSpPr>
        <p:spPr>
          <a:xfrm>
            <a:off x="1371600" y="1420238"/>
            <a:ext cx="9601200" cy="4447162"/>
          </a:xfrm>
        </p:spPr>
        <p:txBody>
          <a:bodyPr>
            <a:noAutofit/>
          </a:bodyPr>
          <a:lstStyle/>
          <a:p>
            <a:r>
              <a:rPr lang="en-US" sz="2800" dirty="0" smtClean="0"/>
              <a:t>1 in 12 African Americans has sickle cell trait</a:t>
            </a:r>
          </a:p>
          <a:p>
            <a:r>
              <a:rPr lang="en-US" sz="2800" dirty="0" smtClean="0"/>
              <a:t>1 in 300 African American newborns has some form of sickle cell disease</a:t>
            </a:r>
          </a:p>
          <a:p>
            <a:r>
              <a:rPr lang="en-US" sz="2800" dirty="0" smtClean="0"/>
              <a:t>1 in 600 has sickle cell anemia </a:t>
            </a:r>
          </a:p>
          <a:p>
            <a:r>
              <a:rPr lang="en-US" sz="2800" dirty="0" smtClean="0"/>
              <a:t>Low risk: Northern Europeans</a:t>
            </a:r>
            <a:r>
              <a:rPr lang="en-US" sz="2800" dirty="0"/>
              <a:t>, Japanese, Native Americans, Inuit (Eskimo), and </a:t>
            </a:r>
            <a:r>
              <a:rPr lang="en-US" sz="2800" dirty="0" smtClean="0"/>
              <a:t>Koreans </a:t>
            </a:r>
          </a:p>
          <a:p>
            <a:pPr lvl="1"/>
            <a:r>
              <a:rPr lang="en-US" sz="2800" dirty="0" smtClean="0"/>
              <a:t>CBC</a:t>
            </a:r>
            <a:endParaRPr lang="en-US" sz="2800" dirty="0"/>
          </a:p>
          <a:p>
            <a:r>
              <a:rPr lang="en-US" sz="2800" dirty="0"/>
              <a:t>High risk: African, Southeast Asian, and Mediterranean ancestry </a:t>
            </a:r>
            <a:endParaRPr lang="en-US" sz="2800" dirty="0" smtClean="0"/>
          </a:p>
          <a:p>
            <a:pPr lvl="1"/>
            <a:r>
              <a:rPr lang="en-US" sz="2800" dirty="0" smtClean="0"/>
              <a:t>CBC and hemoglobin electrophoresis</a:t>
            </a:r>
            <a:endParaRPr lang="en-US" sz="2800" dirty="0"/>
          </a:p>
        </p:txBody>
      </p:sp>
    </p:spTree>
    <p:extLst>
      <p:ext uri="{BB962C8B-B14F-4D97-AF65-F5344CB8AC3E}">
        <p14:creationId xmlns:p14="http://schemas.microsoft.com/office/powerpoint/2010/main" val="277077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3384"/>
            <a:ext cx="12192000" cy="5074744"/>
          </a:xfrm>
        </p:spPr>
      </p:pic>
    </p:spTree>
    <p:extLst>
      <p:ext uri="{BB962C8B-B14F-4D97-AF65-F5344CB8AC3E}">
        <p14:creationId xmlns:p14="http://schemas.microsoft.com/office/powerpoint/2010/main" val="4328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a:xfrm>
            <a:off x="1371600" y="1702340"/>
            <a:ext cx="9601200" cy="3581400"/>
          </a:xfrm>
        </p:spPr>
        <p:txBody>
          <a:bodyPr>
            <a:noAutofit/>
          </a:bodyPr>
          <a:lstStyle/>
          <a:p>
            <a:r>
              <a:rPr lang="en-US" sz="2800" dirty="0" smtClean="0"/>
              <a:t>folic </a:t>
            </a:r>
            <a:r>
              <a:rPr lang="en-US" sz="2800" dirty="0"/>
              <a:t>acid </a:t>
            </a:r>
            <a:r>
              <a:rPr lang="en-US" sz="2800" dirty="0" smtClean="0"/>
              <a:t>supplementation increases due to RBC turnover: 4 </a:t>
            </a:r>
            <a:r>
              <a:rPr lang="en-US" sz="2800" dirty="0"/>
              <a:t>mg per day </a:t>
            </a:r>
            <a:endParaRPr lang="en-US" sz="2800" dirty="0" smtClean="0"/>
          </a:p>
          <a:p>
            <a:r>
              <a:rPr lang="en-US" sz="2800" dirty="0" smtClean="0"/>
              <a:t>Routine </a:t>
            </a:r>
            <a:r>
              <a:rPr lang="en-US" sz="2800" dirty="0"/>
              <a:t>cesarean delivery </a:t>
            </a:r>
            <a:r>
              <a:rPr lang="en-US" sz="2800" dirty="0" smtClean="0"/>
              <a:t>not </a:t>
            </a:r>
            <a:r>
              <a:rPr lang="en-US" sz="2800" dirty="0"/>
              <a:t>indicated </a:t>
            </a:r>
            <a:endParaRPr lang="en-US" sz="2800" dirty="0" smtClean="0"/>
          </a:p>
          <a:p>
            <a:r>
              <a:rPr lang="en-US" sz="2800" dirty="0" smtClean="0"/>
              <a:t>Epidural </a:t>
            </a:r>
            <a:r>
              <a:rPr lang="en-US" sz="2800" dirty="0"/>
              <a:t>analgesia usually is well tolerated as long as care is taken to avoid hypotension and </a:t>
            </a:r>
            <a:r>
              <a:rPr lang="en-US" sz="2800" dirty="0" smtClean="0"/>
              <a:t>hypoxemia </a:t>
            </a:r>
            <a:endParaRPr lang="en-US" sz="2800" dirty="0"/>
          </a:p>
          <a:p>
            <a:r>
              <a:rPr lang="en-US" sz="2800" dirty="0" smtClean="0"/>
              <a:t>Pain crisis: </a:t>
            </a:r>
            <a:r>
              <a:rPr lang="en-US" sz="2800" dirty="0"/>
              <a:t>precipitating factors, such as cold environment, heavy physical </a:t>
            </a:r>
            <a:r>
              <a:rPr lang="en-US" sz="2800" dirty="0" smtClean="0"/>
              <a:t>exertion</a:t>
            </a:r>
            <a:r>
              <a:rPr lang="en-US" sz="2800" dirty="0"/>
              <a:t>, dehydration, and stress, should be </a:t>
            </a:r>
            <a:r>
              <a:rPr lang="en-US" sz="2800" dirty="0" smtClean="0"/>
              <a:t>avoided. </a:t>
            </a:r>
          </a:p>
          <a:p>
            <a:pPr lvl="1"/>
            <a:r>
              <a:rPr lang="en-US" sz="2800" dirty="0" smtClean="0"/>
              <a:t>use </a:t>
            </a:r>
            <a:r>
              <a:rPr lang="en-US" sz="2800" dirty="0"/>
              <a:t>of </a:t>
            </a:r>
            <a:r>
              <a:rPr lang="en-US" sz="2800" dirty="0" err="1"/>
              <a:t>hydroxyurea</a:t>
            </a:r>
            <a:r>
              <a:rPr lang="en-US" sz="2800" dirty="0"/>
              <a:t> is not </a:t>
            </a:r>
            <a:r>
              <a:rPr lang="en-US" sz="2800" dirty="0" smtClean="0"/>
              <a:t>recommended </a:t>
            </a:r>
            <a:r>
              <a:rPr lang="en-US" sz="2800" dirty="0"/>
              <a:t>during pregnancy because it is teratogenic </a:t>
            </a:r>
          </a:p>
          <a:p>
            <a:endParaRPr lang="en-US" sz="2800" dirty="0"/>
          </a:p>
        </p:txBody>
      </p:sp>
    </p:spTree>
    <p:extLst>
      <p:ext uri="{BB962C8B-B14F-4D97-AF65-F5344CB8AC3E}">
        <p14:creationId xmlns:p14="http://schemas.microsoft.com/office/powerpoint/2010/main" val="235846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7783"/>
            <a:ext cx="9601200" cy="1485900"/>
          </a:xfrm>
        </p:spPr>
        <p:txBody>
          <a:bodyPr/>
          <a:lstStyle/>
          <a:p>
            <a:r>
              <a:rPr lang="en-US" dirty="0" smtClean="0"/>
              <a:t>General Guidelines</a:t>
            </a:r>
            <a:endParaRPr lang="en-US" dirty="0"/>
          </a:p>
        </p:txBody>
      </p:sp>
      <p:sp>
        <p:nvSpPr>
          <p:cNvPr id="3" name="Content Placeholder 2"/>
          <p:cNvSpPr>
            <a:spLocks noGrp="1"/>
          </p:cNvSpPr>
          <p:nvPr>
            <p:ph idx="1"/>
          </p:nvPr>
        </p:nvSpPr>
        <p:spPr>
          <a:xfrm>
            <a:off x="1371600" y="1000733"/>
            <a:ext cx="9601200" cy="3581400"/>
          </a:xfrm>
        </p:spPr>
        <p:txBody>
          <a:bodyPr>
            <a:noAutofit/>
          </a:bodyPr>
          <a:lstStyle/>
          <a:p>
            <a:r>
              <a:rPr lang="en-US" sz="3200" dirty="0" smtClean="0"/>
              <a:t>delivery </a:t>
            </a:r>
            <a:r>
              <a:rPr lang="en-US" sz="3200" dirty="0"/>
              <a:t>is recommended at gestational weeks </a:t>
            </a:r>
            <a:r>
              <a:rPr lang="en-US" sz="3200" dirty="0" smtClean="0"/>
              <a:t>38–40</a:t>
            </a:r>
          </a:p>
          <a:p>
            <a:pPr lvl="1"/>
            <a:r>
              <a:rPr lang="en-US" sz="3200" dirty="0" smtClean="0"/>
              <a:t> </a:t>
            </a:r>
            <a:r>
              <a:rPr lang="en-US" sz="3200" dirty="0"/>
              <a:t>as longer pregnancies may increase complications </a:t>
            </a:r>
            <a:endParaRPr lang="en-US" sz="3200" dirty="0" smtClean="0"/>
          </a:p>
          <a:p>
            <a:r>
              <a:rPr lang="en-US" sz="3200" dirty="0" smtClean="0"/>
              <a:t>General </a:t>
            </a:r>
            <a:r>
              <a:rPr lang="en-US" sz="3200" dirty="0"/>
              <a:t>anesthesia should be avoided because of the increased risk of </a:t>
            </a:r>
            <a:r>
              <a:rPr lang="en-US" sz="3200" dirty="0" smtClean="0"/>
              <a:t>acute </a:t>
            </a:r>
            <a:r>
              <a:rPr lang="en-US" sz="3200" dirty="0"/>
              <a:t>chest </a:t>
            </a:r>
            <a:r>
              <a:rPr lang="en-US" sz="3200" dirty="0" smtClean="0"/>
              <a:t>syndrome (</a:t>
            </a:r>
            <a:r>
              <a:rPr lang="en-US" sz="3200" dirty="0"/>
              <a:t>Anon, 2011; Porter et al., 2014a). </a:t>
            </a:r>
            <a:endParaRPr lang="en-US" sz="3200" dirty="0" smtClean="0"/>
          </a:p>
          <a:p>
            <a:r>
              <a:rPr lang="en-US" sz="3200" dirty="0" smtClean="0"/>
              <a:t>Oxygen </a:t>
            </a:r>
            <a:r>
              <a:rPr lang="en-US" sz="3200" dirty="0"/>
              <a:t>support should be provided during labor (to maintain oxygen saturation ≥94%), the patient should be kept warm, and hydration should be adequate. </a:t>
            </a:r>
          </a:p>
          <a:p>
            <a:endParaRPr lang="en-US" sz="3200" dirty="0" smtClean="0"/>
          </a:p>
        </p:txBody>
      </p:sp>
    </p:spTree>
    <p:extLst>
      <p:ext uri="{BB962C8B-B14F-4D97-AF65-F5344CB8AC3E}">
        <p14:creationId xmlns:p14="http://schemas.microsoft.com/office/powerpoint/2010/main" val="89715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0164"/>
            <a:ext cx="9601200" cy="1485900"/>
          </a:xfrm>
        </p:spPr>
        <p:txBody>
          <a:bodyPr/>
          <a:lstStyle/>
          <a:p>
            <a:r>
              <a:rPr lang="en-US" dirty="0" smtClean="0"/>
              <a:t>Pregnancy in Sickle Cell Disease </a:t>
            </a:r>
            <a:endParaRPr lang="en-US" dirty="0"/>
          </a:p>
        </p:txBody>
      </p:sp>
      <p:sp>
        <p:nvSpPr>
          <p:cNvPr id="3" name="Content Placeholder 2"/>
          <p:cNvSpPr>
            <a:spLocks noGrp="1"/>
          </p:cNvSpPr>
          <p:nvPr>
            <p:ph idx="1"/>
          </p:nvPr>
        </p:nvSpPr>
        <p:spPr>
          <a:xfrm>
            <a:off x="1371600" y="1191491"/>
            <a:ext cx="9601200" cy="4675909"/>
          </a:xfrm>
        </p:spPr>
        <p:txBody>
          <a:bodyPr>
            <a:noAutofit/>
          </a:bodyPr>
          <a:lstStyle/>
          <a:p>
            <a:r>
              <a:rPr lang="en-US" sz="2800" dirty="0" smtClean="0"/>
              <a:t>mother </a:t>
            </a:r>
            <a:r>
              <a:rPr lang="en-US" sz="2800" dirty="0"/>
              <a:t>and baby are at increased risk of adverse </a:t>
            </a:r>
            <a:r>
              <a:rPr lang="en-US" sz="2800" dirty="0" smtClean="0"/>
              <a:t>events</a:t>
            </a:r>
          </a:p>
          <a:p>
            <a:r>
              <a:rPr lang="en-US" sz="2800" dirty="0" smtClean="0"/>
              <a:t>All the same risks: acute </a:t>
            </a:r>
            <a:r>
              <a:rPr lang="en-US" sz="2800" dirty="0"/>
              <a:t>chest syndrome, stroke, renal insufficiency, osteonecrosis, hepatic necrosis, pulmonary hyper- tension, leg ulcers, and thrombotic events (Archer et al., 2015; </a:t>
            </a:r>
            <a:r>
              <a:rPr lang="en-US" sz="2800" dirty="0" err="1"/>
              <a:t>Sheth</a:t>
            </a:r>
            <a:r>
              <a:rPr lang="en-US" sz="2800" dirty="0"/>
              <a:t> et al., 2013; </a:t>
            </a:r>
            <a:r>
              <a:rPr lang="en-US" sz="2800" dirty="0" err="1"/>
              <a:t>Ozdogu</a:t>
            </a:r>
            <a:r>
              <a:rPr lang="en-US" sz="2800" dirty="0"/>
              <a:t> and </a:t>
            </a:r>
            <a:r>
              <a:rPr lang="en-US" sz="2800" dirty="0" err="1"/>
              <a:t>Boga</a:t>
            </a:r>
            <a:r>
              <a:rPr lang="en-US" sz="2800" dirty="0"/>
              <a:t>, 2015</a:t>
            </a:r>
            <a:r>
              <a:rPr lang="en-US" sz="2800" dirty="0" smtClean="0"/>
              <a:t>)</a:t>
            </a:r>
          </a:p>
          <a:p>
            <a:r>
              <a:rPr lang="en-US" sz="2800" dirty="0"/>
              <a:t>Fetal/infant </a:t>
            </a:r>
            <a:r>
              <a:rPr lang="en-US" sz="2800" dirty="0" smtClean="0"/>
              <a:t>risks: abortion</a:t>
            </a:r>
            <a:r>
              <a:rPr lang="en-US" sz="2800" dirty="0"/>
              <a:t>, early </a:t>
            </a:r>
            <a:r>
              <a:rPr lang="en-US" sz="2800" dirty="0" smtClean="0"/>
              <a:t>delivery/prematurity, </a:t>
            </a:r>
            <a:r>
              <a:rPr lang="en-US" sz="2800" dirty="0"/>
              <a:t>low birth weight, growth retardation, and perinatal </a:t>
            </a:r>
            <a:r>
              <a:rPr lang="en-US" sz="2800" dirty="0" smtClean="0"/>
              <a:t>mortality</a:t>
            </a:r>
            <a:r>
              <a:rPr lang="en-US" sz="2800" dirty="0"/>
              <a:t> </a:t>
            </a:r>
            <a:r>
              <a:rPr lang="en-US" sz="2800" dirty="0" smtClean="0"/>
              <a:t>(Howard </a:t>
            </a:r>
            <a:r>
              <a:rPr lang="en-US" sz="2800" dirty="0"/>
              <a:t>and </a:t>
            </a:r>
            <a:r>
              <a:rPr lang="en-US" sz="2800" dirty="0" err="1"/>
              <a:t>Oteng-Ntim</a:t>
            </a:r>
            <a:r>
              <a:rPr lang="en-US" sz="2800" dirty="0"/>
              <a:t>, 2012; Al </a:t>
            </a:r>
            <a:r>
              <a:rPr lang="en-US" sz="2800" dirty="0" err="1"/>
              <a:t>Jama</a:t>
            </a:r>
            <a:r>
              <a:rPr lang="en-US" sz="2800" dirty="0"/>
              <a:t> et al., 2009</a:t>
            </a:r>
            <a:r>
              <a:rPr lang="en-US" sz="2800" dirty="0" smtClean="0"/>
              <a:t>)</a:t>
            </a:r>
          </a:p>
          <a:p>
            <a:r>
              <a:rPr lang="en-US" sz="2800" dirty="0"/>
              <a:t>increased risk of morbidity and mortality because of the combination of underlying hemolytic anemia and </a:t>
            </a:r>
            <a:r>
              <a:rPr lang="en-US" sz="2800" dirty="0" err="1"/>
              <a:t>multiorgan</a:t>
            </a:r>
            <a:r>
              <a:rPr lang="en-US" sz="2800" dirty="0"/>
              <a:t> dysfunction associated with this disorder </a:t>
            </a:r>
          </a:p>
          <a:p>
            <a:endParaRPr lang="en-US" sz="2800" dirty="0"/>
          </a:p>
          <a:p>
            <a:endParaRPr lang="en-US" sz="2800" dirty="0"/>
          </a:p>
          <a:p>
            <a:endParaRPr lang="en-US" sz="2800" dirty="0" smtClean="0"/>
          </a:p>
          <a:p>
            <a:endParaRPr lang="en-US" sz="2800" dirty="0"/>
          </a:p>
        </p:txBody>
      </p:sp>
    </p:spTree>
    <p:extLst>
      <p:ext uri="{BB962C8B-B14F-4D97-AF65-F5344CB8AC3E}">
        <p14:creationId xmlns:p14="http://schemas.microsoft.com/office/powerpoint/2010/main" val="621959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in Pregnancies of </a:t>
            </a:r>
            <a:r>
              <a:rPr lang="en-US" dirty="0" err="1" smtClean="0"/>
              <a:t>Hb</a:t>
            </a:r>
            <a:r>
              <a:rPr lang="en-US" dirty="0" smtClean="0"/>
              <a:t> SS Mothers</a:t>
            </a:r>
            <a:endParaRPr lang="en-US" dirty="0"/>
          </a:p>
        </p:txBody>
      </p:sp>
      <p:sp>
        <p:nvSpPr>
          <p:cNvPr id="3" name="Content Placeholder 2"/>
          <p:cNvSpPr>
            <a:spLocks noGrp="1"/>
          </p:cNvSpPr>
          <p:nvPr>
            <p:ph idx="1"/>
          </p:nvPr>
        </p:nvSpPr>
        <p:spPr/>
        <p:txBody>
          <a:bodyPr>
            <a:normAutofit/>
          </a:bodyPr>
          <a:lstStyle/>
          <a:p>
            <a:r>
              <a:rPr lang="en-US" dirty="0"/>
              <a:t>Intrauterine growth restriction (OR 2.2; 95% CI 1.8-2.6</a:t>
            </a:r>
            <a:r>
              <a:rPr lang="en-US" dirty="0" smtClean="0"/>
              <a:t>)</a:t>
            </a:r>
            <a:endParaRPr lang="ro-RO" dirty="0"/>
          </a:p>
          <a:p>
            <a:r>
              <a:rPr lang="it-IT" dirty="0"/>
              <a:t>Eclampsia (OR 3.2; 95% CI 1.8-6.0</a:t>
            </a:r>
            <a:r>
              <a:rPr lang="it-IT" dirty="0" smtClean="0"/>
              <a:t>)</a:t>
            </a:r>
            <a:endParaRPr lang="ro-RO" dirty="0"/>
          </a:p>
          <a:p>
            <a:r>
              <a:rPr lang="ro-RO" dirty="0" err="1"/>
              <a:t>Gestational</a:t>
            </a:r>
            <a:r>
              <a:rPr lang="ro-RO" dirty="0"/>
              <a:t> </a:t>
            </a:r>
            <a:r>
              <a:rPr lang="ro-RO" dirty="0" err="1"/>
              <a:t>hypertension</a:t>
            </a:r>
            <a:r>
              <a:rPr lang="ro-RO" dirty="0"/>
              <a:t> </a:t>
            </a:r>
            <a:r>
              <a:rPr lang="ro-RO" dirty="0" err="1"/>
              <a:t>and</a:t>
            </a:r>
            <a:r>
              <a:rPr lang="ro-RO" dirty="0"/>
              <a:t> </a:t>
            </a:r>
            <a:r>
              <a:rPr lang="ro-RO" dirty="0" err="1"/>
              <a:t>preeclampsia</a:t>
            </a:r>
            <a:r>
              <a:rPr lang="ro-RO" dirty="0"/>
              <a:t> (OR 1.2; 95% CI 1.1-1.3</a:t>
            </a:r>
            <a:r>
              <a:rPr lang="ro-RO" dirty="0" smtClean="0"/>
              <a:t>)</a:t>
            </a:r>
            <a:endParaRPr lang="ro-RO" dirty="0"/>
          </a:p>
          <a:p>
            <a:r>
              <a:rPr lang="en-US" dirty="0"/>
              <a:t>Preterm labor (OR 1.4; 95% CI 1.3-1.6</a:t>
            </a:r>
            <a:r>
              <a:rPr lang="en-US" dirty="0" smtClean="0"/>
              <a:t>)</a:t>
            </a:r>
            <a:endParaRPr lang="ro-RO" dirty="0"/>
          </a:p>
          <a:p>
            <a:r>
              <a:rPr lang="en-US" dirty="0"/>
              <a:t>Postpartum infection (OR 1.4; 95% CI 1.1-1.7</a:t>
            </a:r>
            <a:r>
              <a:rPr lang="en-US" dirty="0" smtClean="0"/>
              <a:t>)</a:t>
            </a:r>
            <a:endParaRPr lang="ro-RO" dirty="0"/>
          </a:p>
          <a:p>
            <a:r>
              <a:rPr lang="it-IT" dirty="0" err="1"/>
              <a:t>Abruption</a:t>
            </a:r>
            <a:r>
              <a:rPr lang="it-IT" dirty="0"/>
              <a:t> (OR 1.6; 95% CI 1.2-2.1</a:t>
            </a:r>
            <a:r>
              <a:rPr lang="it-IT" dirty="0" smtClean="0"/>
              <a:t>)</a:t>
            </a:r>
            <a:endParaRPr lang="ro-RO" dirty="0"/>
          </a:p>
          <a:p>
            <a:r>
              <a:rPr lang="en-US" dirty="0"/>
              <a:t>Antepartum bleeding (OR 1.7; 95% CI 1.2-2.2)</a:t>
            </a:r>
          </a:p>
        </p:txBody>
      </p:sp>
    </p:spTree>
    <p:extLst>
      <p:ext uri="{BB962C8B-B14F-4D97-AF65-F5344CB8AC3E}">
        <p14:creationId xmlns:p14="http://schemas.microsoft.com/office/powerpoint/2010/main" val="194311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074" y="685800"/>
            <a:ext cx="12560074" cy="4416357"/>
          </a:xfrm>
        </p:spPr>
      </p:pic>
    </p:spTree>
    <p:extLst>
      <p:ext uri="{BB962C8B-B14F-4D97-AF65-F5344CB8AC3E}">
        <p14:creationId xmlns:p14="http://schemas.microsoft.com/office/powerpoint/2010/main" val="1373187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678</TotalTime>
  <Words>1346</Words>
  <Application>Microsoft Macintosh PowerPoint</Application>
  <PresentationFormat>Widescreen</PresentationFormat>
  <Paragraphs>135</Paragraphs>
  <Slides>29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Franklin Gothic Book</vt:lpstr>
      <vt:lpstr>Crop</vt:lpstr>
      <vt:lpstr>Sickle cell and pregnancy</vt:lpstr>
      <vt:lpstr>PowerPoint Presentation</vt:lpstr>
      <vt:lpstr>Sickle Cell: An overview</vt:lpstr>
      <vt:lpstr>PowerPoint Presentation</vt:lpstr>
      <vt:lpstr>General guidelines</vt:lpstr>
      <vt:lpstr>General Guidelines</vt:lpstr>
      <vt:lpstr>Pregnancy in Sickle Cell Disease </vt:lpstr>
      <vt:lpstr>Outcomes in Pregnancies of Hb SS Mothers</vt:lpstr>
      <vt:lpstr>PowerPoint Presentation</vt:lpstr>
      <vt:lpstr>Physiology</vt:lpstr>
      <vt:lpstr>PowerPoint Presentation</vt:lpstr>
      <vt:lpstr>The Question(s) At Hand:  When should we transfuse pregnant women?  Is there a role for prophylaxis?</vt:lpstr>
      <vt:lpstr>Transfusion outside of pregnancy</vt:lpstr>
      <vt:lpstr>PowerPoint Presentation</vt:lpstr>
      <vt:lpstr>Acute complications requiring transfusion in pregnancy</vt:lpstr>
      <vt:lpstr>Indicated transfusions in Pregnancy</vt:lpstr>
      <vt:lpstr>Clinical Reasoning: Prophylactic Transfusion</vt:lpstr>
      <vt:lpstr>ACOG: Prophylactic transfusion  </vt:lpstr>
      <vt:lpstr>Up To Date: “Expert Opinion”</vt:lpstr>
      <vt:lpstr>What Does the Data Show?</vt:lpstr>
      <vt:lpstr>PowerPoint Presentation</vt:lpstr>
      <vt:lpstr>PowerPoint Presentation</vt:lpstr>
      <vt:lpstr>PowerPoint Presentation</vt:lpstr>
      <vt:lpstr>PowerPoint Presentation</vt:lpstr>
      <vt:lpstr>Summary</vt:lpstr>
      <vt:lpstr>Limitations of Our Data</vt:lpstr>
      <vt:lpstr>Further Discussion </vt:lpstr>
      <vt:lpstr>What would you do?</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and pregnancy</dc:title>
  <dc:creator>Alexandra Foxx</dc:creator>
  <cp:lastModifiedBy>Alexandra Foxx</cp:lastModifiedBy>
  <cp:revision>46</cp:revision>
  <dcterms:created xsi:type="dcterms:W3CDTF">2016-10-05T18:30:18Z</dcterms:created>
  <dcterms:modified xsi:type="dcterms:W3CDTF">2016-10-06T17:10:52Z</dcterms:modified>
</cp:coreProperties>
</file>