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93" r:id="rId25"/>
    <p:sldId id="277" r:id="rId26"/>
    <p:sldId id="291" r:id="rId27"/>
    <p:sldId id="281" r:id="rId28"/>
    <p:sldId id="282" r:id="rId29"/>
    <p:sldId id="283" r:id="rId30"/>
    <p:sldId id="284" r:id="rId31"/>
    <p:sldId id="285" r:id="rId32"/>
    <p:sldId id="286" r:id="rId33"/>
    <p:sldId id="292" r:id="rId34"/>
    <p:sldId id="290" r:id="rId3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Reactions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Rash</c:v>
                </c:pt>
                <c:pt idx="1">
                  <c:v>Isolated Hive</c:v>
                </c:pt>
                <c:pt idx="2">
                  <c:v>Multiple Hives</c:v>
                </c:pt>
                <c:pt idx="3">
                  <c:v>Flushing</c:v>
                </c:pt>
                <c:pt idx="4">
                  <c:v>Mild Wheezing</c:v>
                </c:pt>
                <c:pt idx="5">
                  <c:v>Mild Throat Tightness</c:v>
                </c:pt>
                <c:pt idx="6">
                  <c:v>Other</c:v>
                </c:pt>
                <c:pt idx="7">
                  <c:v>Itching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15.1</c:v>
                </c:pt>
                <c:pt idx="1">
                  <c:v>3.5</c:v>
                </c:pt>
                <c:pt idx="2">
                  <c:v>54.7</c:v>
                </c:pt>
                <c:pt idx="3">
                  <c:v>47.7</c:v>
                </c:pt>
                <c:pt idx="4">
                  <c:v>7</c:v>
                </c:pt>
                <c:pt idx="5">
                  <c:v>3.5</c:v>
                </c:pt>
                <c:pt idx="6">
                  <c:v>24.4</c:v>
                </c:pt>
                <c:pt idx="7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04416"/>
        <c:axId val="135805952"/>
      </c:barChart>
      <c:catAx>
        <c:axId val="13580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805952"/>
        <c:crosses val="autoZero"/>
        <c:auto val="1"/>
        <c:lblAlgn val="ctr"/>
        <c:lblOffset val="100"/>
        <c:noMultiLvlLbl val="0"/>
      </c:catAx>
      <c:valAx>
        <c:axId val="13580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80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of Reaction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Fever</c:v>
                </c:pt>
                <c:pt idx="1">
                  <c:v>Chills/Rigors</c:v>
                </c:pt>
                <c:pt idx="2">
                  <c:v>Hypertension</c:v>
                </c:pt>
                <c:pt idx="3">
                  <c:v>Hypotension</c:v>
                </c:pt>
                <c:pt idx="4">
                  <c:v>Tachycardia</c:v>
                </c:pt>
                <c:pt idx="5">
                  <c:v>Nausea/Vomiting</c:v>
                </c:pt>
                <c:pt idx="6">
                  <c:v>Dyspnea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6.7</c:v>
                </c:pt>
                <c:pt idx="1">
                  <c:v>11.1</c:v>
                </c:pt>
                <c:pt idx="2">
                  <c:v>13.3</c:v>
                </c:pt>
                <c:pt idx="3">
                  <c:v>17.8</c:v>
                </c:pt>
                <c:pt idx="4">
                  <c:v>37.799999999999997</c:v>
                </c:pt>
                <c:pt idx="5">
                  <c:v>15.6</c:v>
                </c:pt>
                <c:pt idx="6">
                  <c:v>28.9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21600"/>
        <c:axId val="136523136"/>
      </c:barChart>
      <c:catAx>
        <c:axId val="13652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6523136"/>
        <c:crosses val="autoZero"/>
        <c:auto val="1"/>
        <c:lblAlgn val="ctr"/>
        <c:lblOffset val="100"/>
        <c:noMultiLvlLbl val="0"/>
      </c:catAx>
      <c:valAx>
        <c:axId val="13652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52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Prior Reactions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&gt;4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82.6</c:v>
                </c:pt>
                <c:pt idx="1">
                  <c:v>11.6</c:v>
                </c:pt>
                <c:pt idx="2">
                  <c:v>3.5</c:v>
                </c:pt>
                <c:pt idx="3">
                  <c:v>0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78560"/>
        <c:axId val="136580096"/>
      </c:barChart>
      <c:catAx>
        <c:axId val="13657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80096"/>
        <c:crosses val="autoZero"/>
        <c:auto val="1"/>
        <c:lblAlgn val="ctr"/>
        <c:lblOffset val="100"/>
        <c:noMultiLvlLbl val="0"/>
      </c:catAx>
      <c:valAx>
        <c:axId val="13658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57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Additional Transfusions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&gt;4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45.3</c:v>
                </c:pt>
                <c:pt idx="1">
                  <c:v>34</c:v>
                </c:pt>
                <c:pt idx="2">
                  <c:v>21.3</c:v>
                </c:pt>
                <c:pt idx="3">
                  <c:v>12.8</c:v>
                </c:pt>
                <c:pt idx="4">
                  <c:v>10.6</c:v>
                </c:pt>
                <c:pt idx="5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27936"/>
        <c:axId val="136329472"/>
      </c:barChart>
      <c:catAx>
        <c:axId val="1363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329472"/>
        <c:crosses val="autoZero"/>
        <c:auto val="1"/>
        <c:lblAlgn val="ctr"/>
        <c:lblOffset val="100"/>
        <c:noMultiLvlLbl val="0"/>
      </c:catAx>
      <c:valAx>
        <c:axId val="1363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27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1D896CE-DF8E-46C0-86FE-E7AA42120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5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A9FA98-B561-478E-AE6B-03A0321B983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CF2A1C95-DB19-4B3E-895C-57C0D4F3BA34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AA27C-F914-4AA8-B8AE-17C019DDF7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BCF40-58F9-4FCC-8986-B95C243ADC0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>
                <a:cs typeface="Arial Unicode MS" charset="0"/>
              </a:rPr>
              <a:t>“An interesting paper by Ramirez had just appeared. A man had developed asthma after contact with horse dander late in life. Ramirez found that this man had just been transfused with the blood of a man suffering from asthma after inhalation of horse dander. That seemed to me to be a most interesting experiment, but I did not wish to become permanently allergic to fish. So I decided to carry out an experiment by injecting </a:t>
            </a:r>
            <a:r>
              <a:rPr lang="en-US" altLang="en-US" dirty="0" err="1">
                <a:cs typeface="Arial Unicode MS" charset="0"/>
              </a:rPr>
              <a:t>intradermally</a:t>
            </a:r>
            <a:r>
              <a:rPr lang="en-US" altLang="en-US" dirty="0">
                <a:cs typeface="Arial Unicode MS" charset="0"/>
              </a:rPr>
              <a:t> to myself various dilutions of </a:t>
            </a:r>
            <a:r>
              <a:rPr lang="en-US" altLang="en-US" dirty="0" err="1">
                <a:cs typeface="Arial Unicode MS" charset="0"/>
              </a:rPr>
              <a:t>Küstner's</a:t>
            </a:r>
            <a:r>
              <a:rPr lang="en-US" altLang="en-US" dirty="0">
                <a:cs typeface="Arial Unicode MS" charset="0"/>
              </a:rPr>
              <a:t> serum, and the following day, to inject each of those places, as well as control places in my skin with fish extract.”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7BF035E0-8C86-4237-B348-3D32FCFB9030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12</a:t>
            </a:fld>
            <a:endParaRPr lang="en-US" altLang="en-US" sz="140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C2ED0E-4FEF-4EF5-88E5-0C14F2ADBE1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E3A19AFA-C33B-45D5-9773-2D79BC9EB29B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13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16B2C8-1EBE-4922-9CB4-BC1CC2FCB5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16A3A8DE-75E7-44B8-BE48-7D9127102809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1EB0D5-AC0E-4A1F-918F-0BB270D8CFB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29DDA82A-FEFA-4813-95AC-7275E35F0FB1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15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50BEFF-65FD-4BA3-BEFA-25CF88D8A2C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CADE839E-74A5-4C81-9C52-8A70649307D6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40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85069-404A-4F97-854E-9C94F6D30A5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80FD9BF0-2EC4-4EB2-B940-3570C904869D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BF0B2C-DA1F-4F59-BCF0-D933506DA1F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F9704F-7B8C-45CF-BF7F-79928E07E56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5B417-7ED0-45EE-B381-FE96FCF4C11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3213FC-8D35-4461-9C66-17C6AFB550F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B49AB8-46A2-49F7-A518-9AE324AF21C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7BB14-3823-406C-BC1A-E55D09799F4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C6F71E-4EC5-4CE1-AAE2-1CA105948F1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0004AB-CEA6-4742-9423-5DC0789A149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3690C516-D0D3-4BA6-A635-5DA4A3272C7D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25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891D2-E745-4734-BCCC-86DBA2637EF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0BB7E3-45BD-4EFA-83E0-01D9BF698D5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CCFA3D-8EDF-4964-A405-2079C1106A1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CDCAA043-FA09-43E3-9AB8-3D306B37E89C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29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A5B6D-6E2C-4BC7-89A7-B4E35DA6BFB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0497EB-C3F7-49AD-8DFE-4513FA0E0B1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99F5A4-B8DA-4E18-8512-28311339194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3A983E-53AE-4144-93A6-9821C3CCE27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26C014-8118-4ADE-8046-8DA625358FD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88AE443F-1176-4206-BA93-C6709E39B7FD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4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83411-B7D6-479F-9E99-42A4676C235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8A38E-847E-413A-B391-BB8AED9C2A7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3A09A493-1A62-4B75-9A98-D497D7BB9CE3}" type="slidenum">
              <a:rPr lang="en-US" altLang="en-US" sz="1400">
                <a:latin typeface="Times New Roman" pitchFamily="16" charset="0"/>
              </a:rPr>
              <a:pPr algn="r">
                <a:buClrTx/>
                <a:buFontTx/>
                <a:buNone/>
              </a:pPr>
              <a:t>6</a:t>
            </a:fld>
            <a:endParaRPr lang="en-US" altLang="en-US" sz="1400">
              <a:latin typeface="Times New Roman" pitchFamily="16" charset="0"/>
            </a:endParaRPr>
          </a:p>
        </p:txBody>
      </p:sp>
      <p:sp>
        <p:nvSpPr>
          <p:cNvPr id="399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429393-AA04-44E1-9048-2B260D10FFF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947F4-7563-4DD0-A750-747D26ED165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D81086-C706-4DB2-9642-57EB45A57B6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D22EA7-EB0E-4C9A-A3DE-303ECF62F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2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5B387D-D78B-4561-A519-4E8E657E4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C94BB9-20DE-425A-B8DF-34238BA98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662F12-099D-41E9-8935-76B977D45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52EBD1-4871-47F1-B64D-1D9A6B23B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4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3713"/>
            <a:ext cx="44608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6808FE-739D-4CB0-9685-9D0C281F9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41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977C1D-A6AF-4C70-8572-C831B9982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9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92B766-7440-4AFF-8D84-278AE7B76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7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BBCAE3-5364-4D21-A06E-76A512515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59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26E876-B063-40F1-822F-86A0D49A2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0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63FF68-331E-4E07-A9F5-5CD4259FC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5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256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256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7007225"/>
            <a:ext cx="23526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7007225"/>
            <a:ext cx="2351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FF08DC0-1C49-480E-8DC6-72BC237D3E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57200" rtl="0" fontAlgn="base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44513" y="-125413"/>
            <a:ext cx="9070975" cy="63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/>
              <a:t>Allergic Transfusion Reactions</a:t>
            </a:r>
          </a:p>
          <a:p>
            <a:pPr algn="ctr">
              <a:buClrTx/>
              <a:buFontTx/>
              <a:buNone/>
            </a:pPr>
            <a:r>
              <a:rPr lang="en-US" altLang="en-US" sz="3200"/>
              <a:t>and Passive Transfer of Allergy</a:t>
            </a:r>
          </a:p>
          <a:p>
            <a:pPr algn="ctr">
              <a:buClrTx/>
              <a:buFontTx/>
              <a:buNone/>
            </a:pPr>
            <a:endParaRPr lang="en-US" altLang="en-US" sz="3200"/>
          </a:p>
          <a:p>
            <a:pPr algn="ctr">
              <a:buClrTx/>
              <a:buFontTx/>
              <a:buNone/>
            </a:pPr>
            <a:r>
              <a:rPr lang="en-US" altLang="en-US" sz="3200"/>
              <a:t>Margaret Compton, MD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541838"/>
            <a:ext cx="37211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Brief History of Allergy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89512"/>
          </a:xfrm>
        </p:spPr>
        <p:txBody>
          <a:bodyPr rtlCol="0">
            <a:normAutofit fontScale="85000" lnSpcReduction="20000"/>
          </a:bodyPr>
          <a:lstStyle/>
          <a:p>
            <a:pPr marL="377900" indent="-377900" defTabSz="100773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1903: Von </a:t>
            </a:r>
            <a:r>
              <a:rPr lang="en-US" dirty="0" err="1" smtClean="0"/>
              <a:t>Pirquit</a:t>
            </a:r>
            <a:r>
              <a:rPr lang="en-US" dirty="0" smtClean="0"/>
              <a:t> and Schick performing work on antitoxin in Vienna</a:t>
            </a:r>
          </a:p>
          <a:p>
            <a:pPr marL="818784" lvl="1" indent="-314916" defTabSz="1007734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Observed that some children have an immediate reaction when injected with horse serum</a:t>
            </a:r>
          </a:p>
          <a:p>
            <a:pPr marL="818784" lvl="1" indent="-314916" defTabSz="1007734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Coined the term “Allergy” from the Greek </a:t>
            </a:r>
            <a:r>
              <a:rPr lang="en-US" i="1" dirty="0" err="1" smtClean="0"/>
              <a:t>allos</a:t>
            </a:r>
            <a:r>
              <a:rPr lang="en-US" i="1" dirty="0" smtClean="0"/>
              <a:t> </a:t>
            </a:r>
            <a:r>
              <a:rPr lang="en-US" dirty="0" smtClean="0"/>
              <a:t>(other) + </a:t>
            </a:r>
            <a:r>
              <a:rPr lang="en-US" i="1" dirty="0" err="1" smtClean="0"/>
              <a:t>ergon</a:t>
            </a:r>
            <a:r>
              <a:rPr lang="en-US" i="1" dirty="0" smtClean="0"/>
              <a:t> </a:t>
            </a:r>
            <a:r>
              <a:rPr lang="en-US" dirty="0" smtClean="0"/>
              <a:t>(reaction)</a:t>
            </a:r>
          </a:p>
          <a:p>
            <a:pPr marL="377900" indent="-377900" defTabSz="100773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concept also proposed by Nicolas </a:t>
            </a:r>
            <a:r>
              <a:rPr lang="en-US" dirty="0" err="1" smtClean="0"/>
              <a:t>Arthus</a:t>
            </a:r>
            <a:r>
              <a:rPr lang="en-US" dirty="0" smtClean="0"/>
              <a:t> in the same year (induced edema and necrotizing skin lesions after repeatedly injecting rabbits with horse serum)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76800" y="6751638"/>
            <a:ext cx="487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chemeClr val="tx1"/>
                </a:solidFill>
              </a:rPr>
              <a:t>Transfusion</a:t>
            </a:r>
            <a:r>
              <a:rPr lang="en-US" altLang="en-US" dirty="0">
                <a:solidFill>
                  <a:schemeClr val="tx1"/>
                </a:solidFill>
              </a:rPr>
              <a:t> 2013 June: 53(6): 1361-1371</a:t>
            </a:r>
          </a:p>
          <a:p>
            <a:r>
              <a:rPr lang="en-US" altLang="en-US" i="1" dirty="0">
                <a:solidFill>
                  <a:schemeClr val="tx1"/>
                </a:solidFill>
              </a:rPr>
              <a:t>Nature Immunology</a:t>
            </a:r>
            <a:r>
              <a:rPr lang="en-US" altLang="en-US" dirty="0">
                <a:solidFill>
                  <a:schemeClr val="tx1"/>
                </a:solidFill>
              </a:rPr>
              <a:t>  2000: </a:t>
            </a:r>
            <a:r>
              <a:rPr lang="en-US" altLang="en-US" b="1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453 - 455</a:t>
            </a:r>
          </a:p>
        </p:txBody>
      </p:sp>
      <p:pic>
        <p:nvPicPr>
          <p:cNvPr id="8197" name="Picture 4" descr="http://www.nature.com/ni/journal/v1/n6/images/ni1200_453_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493838"/>
            <a:ext cx="19954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9713" y="4389438"/>
            <a:ext cx="2857500" cy="206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175625" y="5243830"/>
            <a:ext cx="1905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Bela</a:t>
            </a:r>
            <a:r>
              <a:rPr lang="en-US" altLang="en-US" dirty="0">
                <a:solidFill>
                  <a:schemeClr val="tx1"/>
                </a:solidFill>
              </a:rPr>
              <a:t> Schick (Library of Congress)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631113" y="2408238"/>
            <a:ext cx="1905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Clemens Von </a:t>
            </a:r>
            <a:r>
              <a:rPr lang="en-US" altLang="en-US" dirty="0" err="1">
                <a:solidFill>
                  <a:schemeClr val="tx1"/>
                </a:solidFill>
              </a:rPr>
              <a:t>Pirquit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Nature Immunology)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211138"/>
            <a:ext cx="90741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>
                <a:latin typeface="Calibri" pitchFamily="32" charset="0"/>
              </a:rPr>
              <a:t>Passive Transfer of Allergy by Transfusion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4452937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n-US" altLang="en-US" sz="2200">
                <a:latin typeface="Calibri" pitchFamily="32" charset="0"/>
              </a:rPr>
              <a:t>1919: Maximilian Ramirez publishes an account in JAMA </a:t>
            </a:r>
          </a:p>
          <a:p>
            <a:pPr hangingPunct="1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n-US" altLang="en-US" sz="2200">
                <a:latin typeface="Calibri" pitchFamily="32" charset="0"/>
              </a:rPr>
              <a:t>35 y/o male without history of allergies receives a blood transfusion</a:t>
            </a:r>
          </a:p>
          <a:p>
            <a:pPr hangingPunct="1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n-US" altLang="en-US" sz="2200">
                <a:latin typeface="Calibri" pitchFamily="32" charset="0"/>
              </a:rPr>
              <a:t>2 weeks later, patient goes for a carriage ride in Central Park, develops anaphylaxis requiring epinephrine administration</a:t>
            </a:r>
          </a:p>
          <a:p>
            <a:pPr hangingPunct="1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n-US" altLang="en-US" sz="2200">
                <a:latin typeface="Calibri" pitchFamily="32" charset="0"/>
              </a:rPr>
              <a:t>Both patient and donor are skin tested and found to be allergic to horse dander </a:t>
            </a:r>
          </a:p>
          <a:p>
            <a:pPr hangingPunct="1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n-US" altLang="en-US" sz="2200">
                <a:latin typeface="Calibri" pitchFamily="32" charset="0"/>
              </a:rPr>
              <a:t>He notes “This phenomenon did not occur in another patient to whom this donor had previously given blood, although a larger amount (800 cc) was transfused”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2332038"/>
            <a:ext cx="50927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69113" y="7056438"/>
            <a:ext cx="27432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JAMA 1919; 73:854-855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39713" y="-4763"/>
            <a:ext cx="9069387" cy="132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000">
                <a:latin typeface="Calibri" pitchFamily="32" charset="0"/>
              </a:rPr>
              <a:t>Passive Transfer of Allergy: Further Proof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800" y="1036638"/>
            <a:ext cx="5091113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en-US" altLang="en-US" sz="2800">
                <a:latin typeface="Calibri" pitchFamily="32" charset="0"/>
              </a:rPr>
              <a:t>1921: Prausnitz and Küstner demonstrate passive transfer of allergy (PK test)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en-US" altLang="en-US" sz="2800">
                <a:latin typeface="Calibri" pitchFamily="32" charset="0"/>
              </a:rPr>
              <a:t>Otto Praunitz injects different dilutions of serum from Heinz Küstner (allergic to fish) under the skin of his forearm, then subsequently injects fish extract into these places. </a:t>
            </a:r>
          </a:p>
          <a:p>
            <a:pPr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en-US" altLang="en-US" sz="2800">
                <a:latin typeface="Calibri" pitchFamily="32" charset="0"/>
              </a:rPr>
              <a:t>He develops a localized reaction, having acquired Küstner's allergy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112963"/>
            <a:ext cx="220980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341438"/>
            <a:ext cx="20097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15013" y="7237413"/>
            <a:ext cx="4168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/>
              <a:t>J Allergy Clin Immunol. 2004 Sep;114(3):700-4.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075238"/>
            <a:ext cx="1889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Passive Allergy Transfer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9850" y="1447800"/>
            <a:ext cx="488315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2304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2015: an 8 year old boy undergoing chemotherapy for a brain tumor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Received several transfusions, including platelets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Developed anaphylaxis after eating salmon, then again after eating peanuts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Platelet donor was identified, had several severe food allergies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Allergies in patient resolved after several months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86400" y="6858000"/>
            <a:ext cx="36576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CMAJ. 2015 Apr 7</a:t>
            </a:r>
          </a:p>
          <a:p>
            <a:pPr>
              <a:buClrTx/>
              <a:buFontTx/>
              <a:buNone/>
            </a:pPr>
            <a:r>
              <a:rPr lang="en-US" altLang="en-US"/>
              <a:t>ABCnews.com</a:t>
            </a:r>
          </a:p>
          <a:p>
            <a:pPr>
              <a:buClrTx/>
              <a:buFontTx/>
              <a:buNone/>
            </a:pPr>
            <a:endParaRPr lang="en-US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12938"/>
            <a:ext cx="48752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73663" y="5718175"/>
            <a:ext cx="45720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Skin testing of patient (accessed via ABCnews.com)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Passive Allergy Transfer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2304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62013" indent="-322263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15 year old deceased organ donor with history of anaphylaxis to peanuts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Four solid organ recipients (liver, heart, and 2 kidneys)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Recipient of the liver is a 28 year old female with no history of peanut allergy</a:t>
            </a:r>
          </a:p>
          <a:p>
            <a:pPr lvl="1"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New onset itching, rash, and hives with peanut ingestion</a:t>
            </a:r>
          </a:p>
          <a:p>
            <a:pPr lvl="1"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Skin testing showed sensitivity to peanuts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SzPct val="45000"/>
              <a:buFont typeface="Wingdings" charset="2"/>
              <a:buChar char=""/>
            </a:pPr>
            <a:r>
              <a:rPr lang="en-US" altLang="en-US" sz="2600">
                <a:latin typeface="Calibri" pitchFamily="32" charset="0"/>
              </a:rPr>
              <a:t>No anaphylaxis or other allergic symptoms to peanuts in heart and kidney recipients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15000" y="6858000"/>
            <a:ext cx="4114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Liver Transpl. 2001 Dec;7(12):1088-9.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Multiple Case Reports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754562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404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62013" indent="-322263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Liver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N Engl J Med. 1998 Jan 15;338(3):202-3.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Liver Transpl. 2001 Dec;7(12):1088-9.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Arch Intern Med. 2003 Jan 27;163(2):237-9.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Clin Transplant. 2012 Jul-Aug;26(4):E365-71.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Liver plus other organ(s)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N Engl J Med. 1997 Sep 18;337(12):822-4.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Am J Transplant. 2011 Jul;11(7):1531-4.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Other Organs (Pancreas/Kidney)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Clin Exp Allergy. 2014 Aug;44(8):1020-2.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51438" y="1768475"/>
            <a:ext cx="44259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404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62013" indent="-322263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Lung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BMJ. 2008 Sep 2;337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J Heart Lung Transplant. 2008 Oct;27(10):1162-4.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Can Respir J. 2011 May-Jun;18(3):154-6.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Transplant Proc. 2011 Dec;43(10):4032-5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Bone Marrow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Ann Allergy Asthma Immunol. 1997 May;78(5):513-6.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Cytotherapy. 2013 Oct;15(10):1259-65. (Cord Blood?!)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Bone Marrow Transplant. 2014 Jul;49(7):993-4.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Blood. 2004 Nov 15;104(10):3086-90. </a:t>
            </a:r>
          </a:p>
          <a:p>
            <a:pPr lvl="1" hangingPunct="1">
              <a:lnSpc>
                <a:spcPct val="100000"/>
              </a:lnSpc>
              <a:spcBef>
                <a:spcPts val="400"/>
              </a:spcBef>
              <a:buSzPct val="45000"/>
              <a:buFont typeface="Wingdings" charset="2"/>
              <a:buChar char=""/>
            </a:pPr>
            <a:r>
              <a:rPr lang="en-US" altLang="en-US" sz="1600">
                <a:latin typeface="Calibri" pitchFamily="32" charset="0"/>
              </a:rPr>
              <a:t>N Engl J Med. 1988 Dec 22;319(25):1623-8.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5943600"/>
            <a:ext cx="1458912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4150" cy="13604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Discovery of IgA Deficiency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91112"/>
          </a:xfrm>
          <a:ln/>
        </p:spPr>
        <p:txBody>
          <a:bodyPr/>
          <a:lstStyle/>
          <a:p>
            <a:pPr marL="376238" indent="-376238">
              <a:spcBef>
                <a:spcPts val="775"/>
              </a:spcBef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 dirty="0"/>
              <a:t>Anaphylaxis in IgA deficient </a:t>
            </a:r>
            <a:r>
              <a:rPr lang="en-US" altLang="en-US" sz="2800" dirty="0" smtClean="0"/>
              <a:t>recipients </a:t>
            </a:r>
            <a:r>
              <a:rPr lang="en-US" altLang="en-US" sz="2800" dirty="0"/>
              <a:t>described in 1968 by </a:t>
            </a:r>
            <a:r>
              <a:rPr lang="en-US" altLang="en-US" sz="2800" dirty="0" smtClean="0"/>
              <a:t>Vyas</a:t>
            </a:r>
            <a:endParaRPr lang="en-US" altLang="en-US" sz="2800" dirty="0"/>
          </a:p>
          <a:p>
            <a:pPr marL="376238" indent="-376238">
              <a:spcBef>
                <a:spcPts val="775"/>
              </a:spcBef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 dirty="0"/>
              <a:t>IgA </a:t>
            </a:r>
            <a:r>
              <a:rPr lang="en-US" altLang="en-US" sz="2800" dirty="0" smtClean="0"/>
              <a:t>deficiency </a:t>
            </a:r>
            <a:r>
              <a:rPr lang="en-US" altLang="en-US" sz="2800" dirty="0"/>
              <a:t>most common primary immunodeficiency (ranges from 1 in 600 in Caucasian population to 1 in 18,000 in Japanese)</a:t>
            </a:r>
          </a:p>
          <a:p>
            <a:pPr marL="376238" indent="-376238">
              <a:spcBef>
                <a:spcPts val="775"/>
              </a:spcBef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 dirty="0"/>
              <a:t>Absolute IgA deficiency defined as &lt;0.05 mg/</a:t>
            </a:r>
            <a:r>
              <a:rPr lang="en-US" altLang="en-US" sz="2800" dirty="0" err="1"/>
              <a:t>dL</a:t>
            </a:r>
            <a:r>
              <a:rPr lang="en-US" altLang="en-US" sz="2800" dirty="0"/>
              <a:t> (far below the limit of detection for most labs)</a:t>
            </a:r>
          </a:p>
          <a:p>
            <a:pPr marL="376238" indent="-376238">
              <a:spcBef>
                <a:spcPts val="775"/>
              </a:spcBef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 dirty="0"/>
              <a:t>Small series of patients with relative IgA deficiency (less that the limit of detection, but greater than 0.05) showed severe allergic reactions in 10% (4/39 patients) compared to </a:t>
            </a:r>
            <a:r>
              <a:rPr lang="en-US" altLang="en-US" sz="2800" dirty="0" smtClean="0"/>
              <a:t>0.052</a:t>
            </a:r>
            <a:r>
              <a:rPr lang="en-US" altLang="en-US" sz="2800" dirty="0"/>
              <a:t>% in IgA replete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24450" y="1763713"/>
            <a:ext cx="4452938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7086600"/>
            <a:ext cx="45720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Vox Sang. 2014 Nov;107(4):389-92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Anaphylactic Reactions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15975" indent="-314325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875"/>
              </a:spcBef>
              <a:buSzPct val="45000"/>
              <a:buFont typeface="Wingdings" charset="2"/>
              <a:buChar char=""/>
            </a:pPr>
            <a:r>
              <a:rPr lang="en-US" altLang="en-US" sz="3500" dirty="0">
                <a:latin typeface="Calibri" pitchFamily="32" charset="0"/>
              </a:rPr>
              <a:t>Reactions involving preformed recipient antibodies against plasma proteins (as in IgA deficiency) tend to be severe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  <a:buSzPct val="45000"/>
              <a:buFont typeface="Wingdings" charset="2"/>
              <a:buChar char=""/>
            </a:pPr>
            <a:r>
              <a:rPr lang="en-US" altLang="en-US" sz="3500" dirty="0">
                <a:latin typeface="Calibri" pitchFamily="32" charset="0"/>
              </a:rPr>
              <a:t>Other proteins with this mechanism include:</a:t>
            </a:r>
          </a:p>
          <a:p>
            <a:pPr lvl="1" hangingPunct="1">
              <a:lnSpc>
                <a:spcPct val="10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 dirty="0" err="1">
                <a:latin typeface="Calibri" pitchFamily="32" charset="0"/>
              </a:rPr>
              <a:t>Haptoglobin</a:t>
            </a:r>
            <a:endParaRPr lang="en-US" altLang="en-US" sz="3100" dirty="0">
              <a:latin typeface="Calibri" pitchFamily="32" charset="0"/>
            </a:endParaRPr>
          </a:p>
          <a:p>
            <a:pPr lvl="1" hangingPunct="1">
              <a:lnSpc>
                <a:spcPct val="10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 dirty="0" smtClean="0">
                <a:latin typeface="Calibri" pitchFamily="32" charset="0"/>
              </a:rPr>
              <a:t>Complement components</a:t>
            </a:r>
            <a:endParaRPr lang="en-US" altLang="en-US" sz="3100" dirty="0">
              <a:latin typeface="Calibri" pitchFamily="32" charset="0"/>
            </a:endParaRPr>
          </a:p>
          <a:p>
            <a:pPr hangingPunct="1">
              <a:lnSpc>
                <a:spcPct val="100000"/>
              </a:lnSpc>
              <a:spcBef>
                <a:spcPts val="875"/>
              </a:spcBef>
              <a:buSzPct val="45000"/>
              <a:buFont typeface="Wingdings" charset="2"/>
              <a:buChar char=""/>
            </a:pPr>
            <a:r>
              <a:rPr lang="en-US" altLang="en-US" sz="3500" dirty="0">
                <a:latin typeface="Calibri" pitchFamily="32" charset="0"/>
              </a:rPr>
              <a:t>Rates of reactions are higher for platelets than other plasma products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402263" y="7073900"/>
            <a:ext cx="4572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Curr Opin Hematol. 2003 Nov;10(6):419-23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4938"/>
            <a:ext cx="9074150" cy="159385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Combination of donor and recipient factors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7800" y="6858000"/>
            <a:ext cx="4343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Transfusion. 2011 Aug;51(8):1716-22.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01838"/>
            <a:ext cx="8523288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Recipient Factors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062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Age: Pediatric population almost 2x more likely to have an ATR than adult population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798888"/>
            <a:ext cx="9304337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211138"/>
            <a:ext cx="90741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>
                <a:latin typeface="Calibri" pitchFamily="32" charset="0"/>
              </a:rPr>
              <a:t>Importance of Allergic Transfusion Reactions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493838"/>
            <a:ext cx="9072562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15975" indent="-314325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>
                <a:latin typeface="Calibri" pitchFamily="32" charset="0"/>
              </a:rPr>
              <a:t>The most common reaction associated with transfusion of platelets and plasma products</a:t>
            </a:r>
          </a:p>
          <a:p>
            <a:pPr lvl="1" hangingPunct="1">
              <a:lnSpc>
                <a:spcPct val="9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>
                <a:latin typeface="Calibri" pitchFamily="32" charset="0"/>
              </a:rPr>
              <a:t>About 2% of platelet transfusions</a:t>
            </a:r>
          </a:p>
          <a:p>
            <a:pPr hangingPunct="1">
              <a:lnSpc>
                <a:spcPct val="9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>
                <a:latin typeface="Calibri" pitchFamily="32" charset="0"/>
              </a:rPr>
              <a:t>Second-most common reaction with PRBCs</a:t>
            </a:r>
          </a:p>
          <a:p>
            <a:pPr lvl="1" hangingPunct="1">
              <a:lnSpc>
                <a:spcPct val="9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>
                <a:latin typeface="Calibri" pitchFamily="32" charset="0"/>
              </a:rPr>
              <a:t>About 0.1-0.5% of PRBC transfusions</a:t>
            </a:r>
          </a:p>
          <a:p>
            <a:pPr lvl="1" hangingPunct="1">
              <a:lnSpc>
                <a:spcPct val="9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>
                <a:latin typeface="Calibri" pitchFamily="32" charset="0"/>
              </a:rPr>
              <a:t>Most common reaction is febrile transfusion reaction</a:t>
            </a:r>
          </a:p>
          <a:p>
            <a:pPr hangingPunct="1">
              <a:lnSpc>
                <a:spcPct val="9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>
                <a:latin typeface="Calibri" pitchFamily="32" charset="0"/>
              </a:rPr>
              <a:t>Morbidity for the patient, energy and time of BB staff, product wastage 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87913" y="7132638"/>
            <a:ext cx="48768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Transfusion. 2013 June 53(6): 1361-1371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Recipient Factors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106987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Risk of ATR for primary infusion of pRBCs increases with parity (Nigerian Postgrad Med J. 2002; 9:137-139)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0% (0-1 child), 3.8% (2), 8.3% (3), 21.7% (4), 37.5% (5)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Atopic Predisposition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Food or drug allergy?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200"/>
              <a:t>Peanuts ingested by blood donors: are the peptides still present?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257800" y="7086600"/>
            <a:ext cx="4343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N Engl J Med. 2011 Sep 1;365(9):867-8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Product Factors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697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Plasma reduced products have a lower rate of ATR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Platelet additive solution has lower rate of ATRs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Platelet products have higher rates of ATRs than acellular plasma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Rates of allergic reactions lower in patients who received apheresis, rather than pooled platelets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Some sort of storage lesion perhaps?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No association with storage time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2800"/>
              <a:t>Higher rate of ATR among ABO incompatible platelet transfusion?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715000" y="6513513"/>
            <a:ext cx="41243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Transfusion 2013 Jun 53(6):1361-1371</a:t>
            </a:r>
          </a:p>
          <a:p>
            <a:r>
              <a:rPr lang="en-US" altLang="en-US"/>
              <a:t>Transfusion. 2011 Jan;51(1):125-8. </a:t>
            </a:r>
          </a:p>
          <a:p>
            <a:r>
              <a:rPr lang="en-US" altLang="en-US"/>
              <a:t>Transfusion. 2012 Mar;52(3):635-40.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ABO Matching Platelets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622550"/>
            <a:ext cx="774541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257800" y="6742113"/>
            <a:ext cx="45720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Transfusion. 2012 Mar;52(3):635-40.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98450" y="0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Other Characteristics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271838"/>
            <a:ext cx="6110287" cy="42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143000"/>
            <a:ext cx="533082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315200" y="2971800"/>
            <a:ext cx="2286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Transfusion 2015 Feb;55(2):296-300.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“Unwanted Passengers”</a:t>
            </a:r>
            <a:endParaRPr lang="en-US" dirty="0"/>
          </a:p>
        </p:txBody>
      </p:sp>
      <p:pic>
        <p:nvPicPr>
          <p:cNvPr id="1026" name="Picture 2" descr="An external file that holds a picture, illustration, etc.&#10;Object name is fimmu-06-00028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341437"/>
            <a:ext cx="67437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6112" y="6827837"/>
            <a:ext cx="33528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Front </a:t>
            </a:r>
            <a:r>
              <a:rPr lang="en-US" dirty="0" err="1">
                <a:solidFill>
                  <a:schemeClr val="tx1"/>
                </a:solidFill>
              </a:rPr>
              <a:t>Immunol</a:t>
            </a:r>
            <a:r>
              <a:rPr lang="en-US" dirty="0">
                <a:solidFill>
                  <a:schemeClr val="tx1"/>
                </a:solidFill>
              </a:rPr>
              <a:t>. 2015 Feb 2;6:28.</a:t>
            </a:r>
          </a:p>
        </p:txBody>
      </p:sp>
    </p:spTree>
    <p:extLst>
      <p:ext uri="{BB962C8B-B14F-4D97-AF65-F5344CB8AC3E}">
        <p14:creationId xmlns:p14="http://schemas.microsoft.com/office/powerpoint/2010/main" val="303638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03238" y="217488"/>
            <a:ext cx="9070975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>
                <a:latin typeface="Calibri" pitchFamily="32" charset="0"/>
              </a:rPr>
              <a:t>Allergic Reaction to Food Antigens From Donor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62013" indent="-322263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800"/>
              </a:spcBef>
              <a:buSzPct val="45000"/>
              <a:buFont typeface="Wingdings" charset="2"/>
              <a:buChar char=""/>
            </a:pPr>
            <a:r>
              <a:rPr lang="en-US" altLang="en-US" sz="3200">
                <a:latin typeface="Calibri" pitchFamily="32" charset="0"/>
              </a:rPr>
              <a:t>Patient allergic to shrimp</a:t>
            </a:r>
          </a:p>
          <a:p>
            <a:pPr lvl="1" hangingPunct="1">
              <a:lnSpc>
                <a:spcPct val="90000"/>
              </a:lnSpc>
              <a:spcBef>
                <a:spcPts val="725"/>
              </a:spcBef>
              <a:buSzPct val="45000"/>
              <a:buFont typeface="Wingdings" charset="2"/>
              <a:buChar char=""/>
            </a:pPr>
            <a:r>
              <a:rPr lang="en-US" altLang="en-US" sz="2900">
                <a:latin typeface="Calibri" pitchFamily="32" charset="0"/>
              </a:rPr>
              <a:t>Receives transfusion</a:t>
            </a:r>
          </a:p>
          <a:p>
            <a:pPr lvl="1" hangingPunct="1">
              <a:lnSpc>
                <a:spcPct val="90000"/>
              </a:lnSpc>
              <a:spcBef>
                <a:spcPts val="725"/>
              </a:spcBef>
              <a:buSzPct val="45000"/>
              <a:buFont typeface="Wingdings" charset="2"/>
              <a:buChar char=""/>
            </a:pPr>
            <a:r>
              <a:rPr lang="en-US" altLang="en-US" sz="2900">
                <a:latin typeface="Calibri" pitchFamily="32" charset="0"/>
              </a:rPr>
              <a:t>Level of shrimp specific IgE in pre-transfusion sample vs. post-transfusion sample from the patient shows post-transfusion elevation</a:t>
            </a:r>
          </a:p>
          <a:p>
            <a:pPr hangingPunct="1">
              <a:lnSpc>
                <a:spcPct val="90000"/>
              </a:lnSpc>
              <a:spcBef>
                <a:spcPts val="800"/>
              </a:spcBef>
              <a:buSzPct val="45000"/>
              <a:buFont typeface="Wingdings" charset="2"/>
              <a:buChar char=""/>
            </a:pPr>
            <a:r>
              <a:rPr lang="en-US" altLang="en-US" sz="3200">
                <a:latin typeface="Calibri" pitchFamily="32" charset="0"/>
              </a:rPr>
              <a:t> 13 year old with multiple food allergies (carrots, celery, hazelnuts, peanuts, and many others)</a:t>
            </a:r>
          </a:p>
          <a:p>
            <a:pPr lvl="1" hangingPunct="1">
              <a:lnSpc>
                <a:spcPct val="90000"/>
              </a:lnSpc>
              <a:spcBef>
                <a:spcPts val="725"/>
              </a:spcBef>
              <a:buSzPct val="45000"/>
              <a:buFont typeface="Wingdings" charset="2"/>
              <a:buChar char=""/>
            </a:pPr>
            <a:r>
              <a:rPr lang="en-US" altLang="en-US" sz="2900">
                <a:latin typeface="Calibri" pitchFamily="32" charset="0"/>
              </a:rPr>
              <a:t>Allergic reactions to transfusions</a:t>
            </a:r>
          </a:p>
          <a:p>
            <a:pPr lvl="1" hangingPunct="1">
              <a:lnSpc>
                <a:spcPct val="90000"/>
              </a:lnSpc>
              <a:spcBef>
                <a:spcPts val="725"/>
              </a:spcBef>
              <a:buSzPct val="45000"/>
              <a:buFont typeface="Wingdings" charset="2"/>
              <a:buChar char=""/>
            </a:pPr>
            <a:r>
              <a:rPr lang="en-US" altLang="en-US" sz="2900">
                <a:latin typeface="Calibri" pitchFamily="32" charset="0"/>
              </a:rPr>
              <a:t>Donor had eaten both hazelnuts and carrots the night prior to donating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43400" y="6858000"/>
            <a:ext cx="5943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Transfus Apher Sci. 2014 Feb;50(1):68-70.</a:t>
            </a:r>
          </a:p>
          <a:p>
            <a:pPr>
              <a:buClrTx/>
              <a:buFontTx/>
              <a:buNone/>
            </a:pPr>
            <a:r>
              <a:rPr lang="en-US" altLang="en-US"/>
              <a:t>Dtsch Med Wochenschr. 2012 Jul;137(28-29):1465-7.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of Drugs in Blood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Netherlands: </a:t>
            </a:r>
          </a:p>
          <a:p>
            <a:r>
              <a:rPr lang="en-US" dirty="0"/>
              <a:t>	</a:t>
            </a:r>
            <a:r>
              <a:rPr lang="en-US" dirty="0" smtClean="0"/>
              <a:t>- Medication history specifically elicited in plasma donors</a:t>
            </a:r>
          </a:p>
          <a:p>
            <a:r>
              <a:rPr lang="en-US" dirty="0"/>
              <a:t>	</a:t>
            </a:r>
            <a:r>
              <a:rPr lang="en-US" dirty="0" smtClean="0"/>
              <a:t>- 1000 </a:t>
            </a:r>
            <a:r>
              <a:rPr lang="en-US" dirty="0"/>
              <a:t>drugs and drug metabolites </a:t>
            </a:r>
            <a:r>
              <a:rPr lang="en-US" dirty="0" smtClean="0"/>
              <a:t>tested by HPLC in plasma samples, 14/87 samples contained detectable levels of medications</a:t>
            </a:r>
          </a:p>
          <a:p>
            <a:r>
              <a:rPr lang="en-US" dirty="0"/>
              <a:t>	</a:t>
            </a:r>
            <a:r>
              <a:rPr lang="en-US" dirty="0" smtClean="0"/>
              <a:t>- At least 8 of the drugs detected have been known to cause anaphylaxis</a:t>
            </a:r>
          </a:p>
          <a:p>
            <a:r>
              <a:rPr lang="en-US" dirty="0" smtClean="0"/>
              <a:t>Presence of Illegal drugs?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4712" y="6980237"/>
            <a:ext cx="3810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Vox</a:t>
            </a:r>
            <a:r>
              <a:rPr lang="en-US" dirty="0" smtClean="0">
                <a:solidFill>
                  <a:schemeClr val="tx1"/>
                </a:solidFill>
              </a:rPr>
              <a:t> Sang. 2015 May;108(4):323-7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0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211138"/>
            <a:ext cx="90741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dirty="0">
                <a:latin typeface="Calibri" pitchFamily="32" charset="0"/>
              </a:rPr>
              <a:t>Should Blood Donors Be Screened for Allergic Symptoms?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3238" y="1617822"/>
            <a:ext cx="907415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15975" indent="-314325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Hypothesis: passive transfer of </a:t>
            </a:r>
            <a:r>
              <a:rPr lang="en-US" altLang="en-US" sz="3500" dirty="0" err="1">
                <a:latin typeface="Calibri" pitchFamily="32" charset="0"/>
              </a:rPr>
              <a:t>IgE</a:t>
            </a:r>
            <a:r>
              <a:rPr lang="en-US" altLang="en-US" sz="3500" dirty="0">
                <a:latin typeface="Calibri" pitchFamily="32" charset="0"/>
              </a:rPr>
              <a:t> to common allergens causing allergic transfusion reaction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Eliminate atopic donors at the time of screening so that they do not pass on pre-formed </a:t>
            </a:r>
            <a:r>
              <a:rPr lang="en-US" altLang="en-US" sz="3500" dirty="0" err="1">
                <a:latin typeface="Calibri" pitchFamily="32" charset="0"/>
              </a:rPr>
              <a:t>IgE</a:t>
            </a:r>
            <a:r>
              <a:rPr lang="en-US" altLang="en-US" sz="3500" dirty="0">
                <a:latin typeface="Calibri" pitchFamily="32" charset="0"/>
              </a:rPr>
              <a:t> to recipient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24.9% of donor pop. reported allergic symptoms</a:t>
            </a:r>
          </a:p>
          <a:p>
            <a:pPr lvl="1" hangingPunct="1">
              <a:lnSpc>
                <a:spcPct val="10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 dirty="0">
                <a:latin typeface="Calibri" pitchFamily="32" charset="0"/>
              </a:rPr>
              <a:t>54.5% of allergic had </a:t>
            </a:r>
            <a:r>
              <a:rPr lang="en-US" altLang="en-US" sz="3100" dirty="0" err="1" smtClean="0">
                <a:latin typeface="Calibri" pitchFamily="32" charset="0"/>
              </a:rPr>
              <a:t>IgE</a:t>
            </a:r>
            <a:r>
              <a:rPr lang="en-US" altLang="en-US" sz="3100" dirty="0" smtClean="0">
                <a:latin typeface="Calibri" pitchFamily="32" charset="0"/>
              </a:rPr>
              <a:t> to common food and aeroallergens</a:t>
            </a:r>
            <a:endParaRPr lang="en-US" altLang="en-US" sz="3100" dirty="0">
              <a:latin typeface="Calibri" pitchFamily="32" charset="0"/>
            </a:endParaRPr>
          </a:p>
          <a:p>
            <a:pPr lvl="1" hangingPunct="1">
              <a:lnSpc>
                <a:spcPct val="100000"/>
              </a:lnSpc>
              <a:spcBef>
                <a:spcPts val="775"/>
              </a:spcBef>
              <a:buFont typeface="Arial" charset="0"/>
              <a:buChar char="–"/>
            </a:pPr>
            <a:r>
              <a:rPr lang="en-US" altLang="en-US" sz="3100" dirty="0">
                <a:latin typeface="Calibri" pitchFamily="32" charset="0"/>
              </a:rPr>
              <a:t>12.3% of “non-allergic” had </a:t>
            </a:r>
            <a:r>
              <a:rPr lang="en-US" altLang="en-US" sz="3100" dirty="0" err="1">
                <a:latin typeface="Calibri" pitchFamily="32" charset="0"/>
              </a:rPr>
              <a:t>IgE</a:t>
            </a:r>
            <a:endParaRPr lang="en-US" altLang="en-US" sz="3100" dirty="0">
              <a:latin typeface="Calibri" pitchFamily="3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40512" y="7178040"/>
            <a:ext cx="38862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 dirty="0" err="1"/>
              <a:t>Vox</a:t>
            </a:r>
            <a:r>
              <a:rPr lang="en-US" altLang="en-US" dirty="0"/>
              <a:t> Sang. 1995;69(2):114-9.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4938"/>
            <a:ext cx="9074150" cy="159385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Should Donors Be Screened for Antigen Exposure?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062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Donors may have lots of different potential food allergens, pharmaceuticals, etc. that may cause allergic reaction in recipient 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Should donors be screened on a questionnaire whether or not they had exposure?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Logistical challenge (which allergens?)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Decrease donor population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303213"/>
            <a:ext cx="9072562" cy="1258887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 sz="4400"/>
              <a:t>Allergic Transfusion Reactions At VUMC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90741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Nov 2013-Sept 2014 (10 months)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244 total reactions, 86 allergic</a:t>
            </a:r>
          </a:p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 dirty="0">
                <a:latin typeface="Calibri" pitchFamily="32" charset="0"/>
              </a:rPr>
              <a:t>14% PRBCs, 66.3% Platelets, 19.7% FFP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10818978"/>
              </p:ext>
            </p:extLst>
          </p:nvPr>
        </p:nvGraphicFramePr>
        <p:xfrm>
          <a:off x="1992313" y="4008437"/>
          <a:ext cx="5943600" cy="335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4938"/>
            <a:ext cx="9074150" cy="159385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But... to put things in perspective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062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Estimates for rates of anaphylaxis due to blood products range were reported to be 1:9630 for platelets, 1:28,831 for FFP, and 1:57,869 for RBC transfusions 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Contrast media- 1:450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Penicillins- 1:2500 to 1:6000 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Muscle Relaxers- 1:13,000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4114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Current Opinion Hematol: 2003 vol:10 iss:6 pg:419-23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Additional Symptoms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062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52.3% of patients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70016739"/>
              </p:ext>
            </p:extLst>
          </p:nvPr>
        </p:nvGraphicFramePr>
        <p:xfrm>
          <a:off x="1763712" y="2560637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Prior Allergic Reactions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17426541"/>
              </p:ext>
            </p:extLst>
          </p:nvPr>
        </p:nvGraphicFramePr>
        <p:xfrm>
          <a:off x="620712" y="1417637"/>
          <a:ext cx="85725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9074150" cy="127000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Additional Transfusions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00062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54.7% (47 patients) required more blood products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35384930"/>
              </p:ext>
            </p:extLst>
          </p:nvPr>
        </p:nvGraphicFramePr>
        <p:xfrm>
          <a:off x="2830512" y="2713037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Mechanism for most allergic reactions is unknown.</a:t>
            </a:r>
          </a:p>
          <a:p>
            <a:r>
              <a:rPr lang="en-US" sz="3200" dirty="0" smtClean="0"/>
              <a:t>Complex reaction with many possible factors related to both the blood product (presence of donor </a:t>
            </a:r>
            <a:r>
              <a:rPr lang="en-US" sz="3200" dirty="0" err="1" smtClean="0"/>
              <a:t>IgE</a:t>
            </a:r>
            <a:r>
              <a:rPr lang="en-US" sz="3200" dirty="0" smtClean="0"/>
              <a:t>, ingestion of allergen by donor, donor medications, component released by platelets?, components of additive solution, etc.) and the recipient (atopic predisposition, pre-formed </a:t>
            </a:r>
            <a:r>
              <a:rPr lang="en-US" sz="3200" dirty="0" err="1" smtClean="0"/>
              <a:t>IgE</a:t>
            </a:r>
            <a:r>
              <a:rPr lang="en-US" sz="3200" dirty="0" smtClean="0"/>
              <a:t> to particular protein, pre-formed IgG to particular protein)</a:t>
            </a:r>
          </a:p>
          <a:p>
            <a:r>
              <a:rPr lang="en-US" sz="3200" dirty="0" smtClean="0"/>
              <a:t>Not entirely clear how the rate of these reactions can be reduced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00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6912" y="3094037"/>
            <a:ext cx="8569325" cy="162083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2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3238" y="217488"/>
            <a:ext cx="9070975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>
                <a:latin typeface="Calibri" pitchFamily="32" charset="0"/>
              </a:rPr>
              <a:t>Definition of Allergic Transfusion Reaction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21240" rIns="100800" bIns="50400"/>
          <a:lstStyle>
            <a:lvl1pPr marL="430213" indent="-323850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62013" indent="-322263"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57275" algn="l"/>
                <a:tab pos="2063750" algn="l"/>
                <a:tab pos="3070225" algn="l"/>
                <a:tab pos="4076700" algn="l"/>
                <a:tab pos="5083175" algn="l"/>
                <a:tab pos="6089650" algn="l"/>
                <a:tab pos="7096125" algn="l"/>
                <a:tab pos="8102600" algn="l"/>
                <a:tab pos="9109075" algn="l"/>
                <a:tab pos="1011555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400">
                <a:latin typeface="Calibri" pitchFamily="32" charset="0"/>
              </a:rPr>
              <a:t>CDC National Healthcare Safety Network (NHSN) Manual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400">
                <a:latin typeface="Calibri" pitchFamily="32" charset="0"/>
              </a:rPr>
              <a:t>Definitive: 2 or more of the following occurring during or within 4 hours of transfusion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400">
                <a:latin typeface="Calibri" pitchFamily="32" charset="0"/>
              </a:rPr>
              <a:t> Conjunctival edema, Edema of lips, tongue and uvula, Erythema and edema of the periorbital area, Generalized flushing, Hypotension, Localized angioedema, Maculopapular rash, Pruritus, Respiratory distress; bronchospasm, Urticaria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400">
                <a:latin typeface="Calibri" pitchFamily="32" charset="0"/>
              </a:rPr>
              <a:t>Probable: 1 or more of the following occurring during or within 4 hours of transfusion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400">
                <a:latin typeface="Calibri" pitchFamily="32" charset="0"/>
              </a:rPr>
              <a:t>Conjunctival edema, Edema of lips, tongue and uvula, Erythema and edema of the periorbital area, Localized angioedema, Maculopapular rash, Pruritus, Urticaria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2413"/>
            <a:ext cx="9074150" cy="1360487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ISBT Grading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6858000"/>
            <a:ext cx="3429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http://www.isbtweb.org/working-parties/haemovigilance/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54181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86400" y="6858000"/>
            <a:ext cx="41148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Transfusion. 2014 Aug;54(8):1916.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57800" y="5599113"/>
            <a:ext cx="41148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/>
              <a:t>Mucocutaneous Manifestations (defined by criteria as non-severe, but still causing significant morbidity)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63650"/>
            <a:ext cx="4754563" cy="5634038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500"/>
              <a:t>Mucocutaneous symptoms only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100"/>
              <a:t>Grade 1 non-severe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500"/>
              <a:t>Airway compromise or severe hypotension: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100"/>
              <a:t>Grade 2 Severe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100"/>
              <a:t>Grade 3 Life threatening</a:t>
            </a:r>
          </a:p>
          <a:p>
            <a:pPr marL="815975" lvl="1" indent="-314325">
              <a:buFont typeface="Arial" charset="0"/>
              <a:buChar char="–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 sz="3100"/>
              <a:t>Grade 4 Death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139700"/>
            <a:ext cx="90709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3888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Why do Allergic Reactions Occur?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817688"/>
            <a:ext cx="5268913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>
                <a:latin typeface="Calibri" pitchFamily="32" charset="0"/>
              </a:rPr>
              <a:t>Mechanism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34963" y="1258888"/>
            <a:ext cx="90741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875"/>
              </a:spcBef>
              <a:buFont typeface="Arial" charset="0"/>
              <a:buChar char="•"/>
            </a:pPr>
            <a:r>
              <a:rPr lang="en-US" altLang="en-US" sz="3500">
                <a:latin typeface="Calibri" pitchFamily="32" charset="0"/>
              </a:rPr>
              <a:t>Same clinical manifestations as other types of allergic reactions, so assumed to be Type 1 IgE mediated hypersensitivity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084513"/>
            <a:ext cx="77089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0863" y="7145338"/>
            <a:ext cx="48006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altLang="en-US" i="1"/>
              <a:t>Transfusion</a:t>
            </a:r>
            <a:r>
              <a:rPr lang="en-US" altLang="en-US"/>
              <a:t> 2013 June: 53(6): 1361-1371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4938"/>
            <a:ext cx="9074150" cy="1593850"/>
          </a:xfrm>
          <a:ln/>
        </p:spPr>
        <p:txBody>
          <a:bodyPr/>
          <a:lstStyle/>
          <a:p>
            <a: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en-US" altLang="en-US"/>
              <a:t>Four Proposed Types of Mechanisms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4150" cy="5235575"/>
          </a:xfrm>
          <a:ln/>
        </p:spPr>
        <p:txBody>
          <a:bodyPr/>
          <a:lstStyle/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1) IgE mediated reaction against foreign proteins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2) IgE mediated reactions against protein-hapten complexes (</a:t>
            </a:r>
            <a:r>
              <a:rPr lang="en-US" altLang="en-US" i="1"/>
              <a:t>e.g.</a:t>
            </a:r>
            <a:r>
              <a:rPr lang="en-US" altLang="en-US"/>
              <a:t> penicillin)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3) Activation of complements and generation of endogenous anaphylotoxins (high titer anti-IgA IgG in IgA deficiency)</a:t>
            </a:r>
          </a:p>
          <a:p>
            <a:pPr marL="376238" indent="-376238">
              <a:buFont typeface="Arial" charset="0"/>
              <a:buChar char="•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</a:pPr>
            <a:r>
              <a:rPr lang="en-US" altLang="en-US"/>
              <a:t>4) Direct activation of basophils/mast cells (contrast)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900" i="1">
                <a:latin typeface="Calibri" pitchFamily="32" charset="0"/>
              </a:rPr>
              <a:t>Fin de Siècle</a:t>
            </a:r>
            <a:r>
              <a:rPr lang="en-US" altLang="en-US" sz="4900">
                <a:latin typeface="Calibri" pitchFamily="32" charset="0"/>
              </a:rPr>
              <a:t> Immunology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5275262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6238" indent="-376238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 marL="815975" indent="-314325"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2009775" algn="l"/>
                <a:tab pos="3016250" algn="l"/>
                <a:tab pos="4022725" algn="l"/>
                <a:tab pos="5029200" algn="l"/>
                <a:tab pos="6035675" algn="l"/>
                <a:tab pos="7042150" algn="l"/>
                <a:tab pos="8048625" algn="l"/>
                <a:tab pos="9055100" algn="l"/>
                <a:tab pos="10061575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725"/>
              </a:spcBef>
              <a:buFont typeface="Arial" charset="0"/>
              <a:buChar char="•"/>
            </a:pPr>
            <a:r>
              <a:rPr lang="en-US" altLang="en-US" sz="2900">
                <a:latin typeface="Calibri" pitchFamily="32" charset="0"/>
              </a:rPr>
              <a:t>1890 Emil Behring and Kitasato Shibasaburo discover diphtheria antitoxin</a:t>
            </a:r>
          </a:p>
          <a:p>
            <a:pPr hangingPunct="1">
              <a:lnSpc>
                <a:spcPct val="90000"/>
              </a:lnSpc>
              <a:spcBef>
                <a:spcPts val="725"/>
              </a:spcBef>
              <a:buFont typeface="Arial" charset="0"/>
              <a:buChar char="•"/>
            </a:pPr>
            <a:r>
              <a:rPr lang="en-US" altLang="en-US" sz="2900">
                <a:latin typeface="Calibri" pitchFamily="32" charset="0"/>
              </a:rPr>
              <a:t>1892 Paul Ehrlich begins to hypothesize the crossing of antibodies via the placenta and breastmilk</a:t>
            </a:r>
          </a:p>
          <a:p>
            <a:pPr lvl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en-US" altLang="en-US" sz="2400">
                <a:latin typeface="Calibri" pitchFamily="32" charset="0"/>
              </a:rPr>
              <a:t>Many additional experiments about antibody kinetics</a:t>
            </a:r>
          </a:p>
          <a:p>
            <a:pPr hangingPunct="1">
              <a:lnSpc>
                <a:spcPct val="90000"/>
              </a:lnSpc>
              <a:spcBef>
                <a:spcPts val="725"/>
              </a:spcBef>
              <a:buFont typeface="Arial" charset="0"/>
              <a:buChar char="•"/>
            </a:pPr>
            <a:r>
              <a:rPr lang="en-US" altLang="en-US" sz="2900">
                <a:latin typeface="Calibri" pitchFamily="32" charset="0"/>
              </a:rPr>
              <a:t>1900 Karl Landsteiner discovers the existence of blood groups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493838"/>
            <a:ext cx="33432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81725" y="5868988"/>
            <a:ext cx="36195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Karl Landsteiner: Brittanica.com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78500" y="7050088"/>
            <a:ext cx="4191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i="1"/>
              <a:t>Nature Immunology</a:t>
            </a:r>
            <a:r>
              <a:rPr lang="en-US" altLang="en-US"/>
              <a:t>  2000: </a:t>
            </a:r>
            <a:r>
              <a:rPr lang="en-US" altLang="en-US" b="1"/>
              <a:t>1</a:t>
            </a:r>
            <a:r>
              <a:rPr lang="en-US" altLang="en-US"/>
              <a:t>, 453 - 455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1902</Words>
  <Application>Microsoft Office PowerPoint</Application>
  <PresentationFormat>Custom</PresentationFormat>
  <Paragraphs>238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But... to put things in perspective</vt:lpstr>
      <vt:lpstr>PowerPoint Presentation</vt:lpstr>
      <vt:lpstr>ISBT Grading</vt:lpstr>
      <vt:lpstr>PowerPoint Presentation</vt:lpstr>
      <vt:lpstr>PowerPoint Presentation</vt:lpstr>
      <vt:lpstr>Four Proposed Types of Mechanisms</vt:lpstr>
      <vt:lpstr>PowerPoint Presentation</vt:lpstr>
      <vt:lpstr>A Brief History of Allergy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of IgA Deficiency</vt:lpstr>
      <vt:lpstr>PowerPoint Presentation</vt:lpstr>
      <vt:lpstr>Combination of donor and recipient factors</vt:lpstr>
      <vt:lpstr>Recipient Factors</vt:lpstr>
      <vt:lpstr>Recipient Factors </vt:lpstr>
      <vt:lpstr>Product Factors</vt:lpstr>
      <vt:lpstr>ABO Matching Platelets</vt:lpstr>
      <vt:lpstr>Other Characteristics</vt:lpstr>
      <vt:lpstr>“Unwanted Passengers”</vt:lpstr>
      <vt:lpstr>PowerPoint Presentation</vt:lpstr>
      <vt:lpstr>Presence of Drugs in Blood Products</vt:lpstr>
      <vt:lpstr>PowerPoint Presentation</vt:lpstr>
      <vt:lpstr>Should Donors Be Screened for Antigen Exposure?</vt:lpstr>
      <vt:lpstr>Allergic Transfusion Reactions At VUMC</vt:lpstr>
      <vt:lpstr>Additional Symptoms</vt:lpstr>
      <vt:lpstr>Prior Allergic Reactions</vt:lpstr>
      <vt:lpstr>Additional Transfusions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Margaret Louise</dc:creator>
  <cp:lastModifiedBy>10</cp:lastModifiedBy>
  <cp:revision>42</cp:revision>
  <cp:lastPrinted>1601-01-01T00:00:00Z</cp:lastPrinted>
  <dcterms:created xsi:type="dcterms:W3CDTF">2015-04-26T21:07:29Z</dcterms:created>
  <dcterms:modified xsi:type="dcterms:W3CDTF">2015-05-01T12:13:40Z</dcterms:modified>
</cp:coreProperties>
</file>