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4"/>
  </p:notesMasterIdLst>
  <p:sldIdLst>
    <p:sldId id="256" r:id="rId3"/>
    <p:sldId id="257" r:id="rId4"/>
    <p:sldId id="258" r:id="rId5"/>
    <p:sldId id="269" r:id="rId6"/>
    <p:sldId id="268" r:id="rId7"/>
    <p:sldId id="270" r:id="rId8"/>
    <p:sldId id="267" r:id="rId9"/>
    <p:sldId id="274" r:id="rId10"/>
    <p:sldId id="266" r:id="rId11"/>
    <p:sldId id="272" r:id="rId12"/>
    <p:sldId id="271" r:id="rId13"/>
    <p:sldId id="311" r:id="rId14"/>
    <p:sldId id="301" r:id="rId15"/>
    <p:sldId id="279" r:id="rId16"/>
    <p:sldId id="315" r:id="rId17"/>
    <p:sldId id="314" r:id="rId18"/>
    <p:sldId id="316" r:id="rId19"/>
    <p:sldId id="318" r:id="rId20"/>
    <p:sldId id="259" r:id="rId21"/>
    <p:sldId id="281" r:id="rId22"/>
    <p:sldId id="317" r:id="rId23"/>
    <p:sldId id="319" r:id="rId24"/>
    <p:sldId id="261" r:id="rId25"/>
    <p:sldId id="350" r:id="rId26"/>
    <p:sldId id="262" r:id="rId27"/>
    <p:sldId id="352" r:id="rId28"/>
    <p:sldId id="322" r:id="rId29"/>
    <p:sldId id="321" r:id="rId30"/>
    <p:sldId id="263" r:id="rId31"/>
    <p:sldId id="294" r:id="rId32"/>
    <p:sldId id="331" r:id="rId33"/>
    <p:sldId id="332" r:id="rId34"/>
    <p:sldId id="333" r:id="rId35"/>
    <p:sldId id="334" r:id="rId36"/>
    <p:sldId id="335" r:id="rId37"/>
    <p:sldId id="336" r:id="rId38"/>
    <p:sldId id="338" r:id="rId39"/>
    <p:sldId id="339" r:id="rId40"/>
    <p:sldId id="340" r:id="rId41"/>
    <p:sldId id="341" r:id="rId42"/>
    <p:sldId id="342" r:id="rId43"/>
    <p:sldId id="353" r:id="rId44"/>
    <p:sldId id="323" r:id="rId45"/>
    <p:sldId id="290" r:id="rId46"/>
    <p:sldId id="324" r:id="rId47"/>
    <p:sldId id="349" r:id="rId48"/>
    <p:sldId id="293" r:id="rId49"/>
    <p:sldId id="344" r:id="rId50"/>
    <p:sldId id="346" r:id="rId51"/>
    <p:sldId id="325" r:id="rId52"/>
    <p:sldId id="348"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09" autoAdjust="0"/>
  </p:normalViewPr>
  <p:slideViewPr>
    <p:cSldViewPr>
      <p:cViewPr varScale="1">
        <p:scale>
          <a:sx n="82" d="100"/>
          <a:sy n="82" d="100"/>
        </p:scale>
        <p:origin x="-121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339A9EA-986A-4D32-9C87-70BA5081E915}" type="datetimeFigureOut">
              <a:rPr lang="en-US"/>
              <a:pPr>
                <a:defRPr/>
              </a:pPr>
              <a:t>7/3/2014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CA2CE6B-041A-4D96-80EF-940C47946BCB}" type="slidenum">
              <a:rPr lang="en-US"/>
              <a:pPr>
                <a:defRPr/>
              </a:pPr>
              <a:t>‹#›</a:t>
            </a:fld>
            <a:endParaRPr lang="en-US"/>
          </a:p>
        </p:txBody>
      </p:sp>
    </p:spTree>
    <p:extLst>
      <p:ext uri="{BB962C8B-B14F-4D97-AF65-F5344CB8AC3E}">
        <p14:creationId xmlns:p14="http://schemas.microsoft.com/office/powerpoint/2010/main" val="15120259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ncbi.nlm.nih.gov/pubmed/2056461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u="sng" smtClean="0">
                <a:hlinkClick r:id="rId3" tooltip="Reviews in medical virology."/>
              </a:rPr>
              <a:t>Rev Med Virol.</a:t>
            </a:r>
            <a:r>
              <a:rPr lang="en-US" smtClean="0"/>
              <a:t> 2010 Jul;20(4):202-13</a:t>
            </a: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A1ABB2-8346-4B45-B32C-40E9118D8B35}" type="slidenum">
              <a:rPr lang="en-US"/>
              <a:pPr fontAlgn="base">
                <a:spcBef>
                  <a:spcPct val="0"/>
                </a:spcBef>
                <a:spcAft>
                  <a:spcPct val="0"/>
                </a:spcAft>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4CD0B5-4191-41C7-A4E3-1163584A7D8C}" type="slidenum">
              <a:rPr lang="en-US"/>
              <a:pPr fontAlgn="base">
                <a:spcBef>
                  <a:spcPct val="0"/>
                </a:spcBef>
                <a:spcAft>
                  <a:spcPct val="0"/>
                </a:spcAft>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4. British Committee for Standards in Hematology, Blood Transfusion Task Force.</a:t>
            </a:r>
          </a:p>
          <a:p>
            <a:pPr>
              <a:spcBef>
                <a:spcPct val="0"/>
              </a:spcBef>
            </a:pPr>
            <a:r>
              <a:rPr lang="en-US" dirty="0" smtClean="0"/>
              <a:t>Guidelines on the clinical use of leukocyte-depleted blood components. </a:t>
            </a:r>
            <a:r>
              <a:rPr lang="en-US" i="1" dirty="0" err="1" smtClean="0"/>
              <a:t>Transf</a:t>
            </a:r>
            <a:r>
              <a:rPr lang="en-US" i="1" dirty="0" smtClean="0"/>
              <a:t> Med</a:t>
            </a:r>
          </a:p>
          <a:p>
            <a:pPr>
              <a:spcBef>
                <a:spcPct val="0"/>
              </a:spcBef>
            </a:pPr>
            <a:r>
              <a:rPr lang="en-US" dirty="0" smtClean="0"/>
              <a:t>1998;8:59-71</a:t>
            </a:r>
          </a:p>
          <a:p>
            <a:pPr>
              <a:spcBef>
                <a:spcPct val="0"/>
              </a:spcBef>
            </a:pPr>
            <a:r>
              <a:rPr lang="en-US" dirty="0" smtClean="0"/>
              <a:t>5. Canadian Coordinating Office for Health Technology Assessment. </a:t>
            </a:r>
            <a:r>
              <a:rPr lang="en-US" dirty="0" err="1" smtClean="0"/>
              <a:t>Leukoreduction</a:t>
            </a:r>
            <a:r>
              <a:rPr lang="en-US" dirty="0" smtClean="0"/>
              <a:t>:</a:t>
            </a:r>
          </a:p>
          <a:p>
            <a:pPr>
              <a:spcBef>
                <a:spcPct val="0"/>
              </a:spcBef>
            </a:pPr>
            <a:r>
              <a:rPr lang="en-US" dirty="0" smtClean="0"/>
              <a:t>the techniques used, their effectiveness and costs. </a:t>
            </a:r>
            <a:r>
              <a:rPr lang="en-US" i="1" dirty="0" smtClean="0"/>
              <a:t>CCOHTA Report 1998:6E</a:t>
            </a:r>
          </a:p>
          <a:p>
            <a:pPr>
              <a:spcBef>
                <a:spcPct val="0"/>
              </a:spcBef>
            </a:pPr>
            <a:r>
              <a:rPr lang="en-US" dirty="0" smtClean="0"/>
              <a:t>6. Freedman JJ, </a:t>
            </a:r>
            <a:r>
              <a:rPr lang="en-US" dirty="0" err="1" smtClean="0"/>
              <a:t>Blajchman</a:t>
            </a:r>
            <a:r>
              <a:rPr lang="en-US" dirty="0" smtClean="0"/>
              <a:t> MA and </a:t>
            </a:r>
            <a:r>
              <a:rPr lang="en-US" dirty="0" err="1" smtClean="0"/>
              <a:t>McCombie</a:t>
            </a:r>
            <a:r>
              <a:rPr lang="en-US" dirty="0" smtClean="0"/>
              <a:t> N. Canadian Red Cross Society</a:t>
            </a:r>
          </a:p>
          <a:p>
            <a:pPr>
              <a:spcBef>
                <a:spcPct val="0"/>
              </a:spcBef>
            </a:pPr>
            <a:r>
              <a:rPr lang="en-US" dirty="0" smtClean="0"/>
              <a:t>Symposium on </a:t>
            </a:r>
            <a:r>
              <a:rPr lang="en-US" dirty="0" err="1" smtClean="0"/>
              <a:t>leukodepletion</a:t>
            </a:r>
            <a:r>
              <a:rPr lang="en-US" dirty="0" smtClean="0"/>
              <a:t>: report of proceedings. </a:t>
            </a:r>
            <a:r>
              <a:rPr lang="en-US" i="1" dirty="0" err="1" smtClean="0"/>
              <a:t>Transf</a:t>
            </a:r>
            <a:r>
              <a:rPr lang="en-US" i="1" dirty="0" smtClean="0"/>
              <a:t> Med Rev</a:t>
            </a:r>
          </a:p>
          <a:p>
            <a:pPr>
              <a:spcBef>
                <a:spcPct val="0"/>
              </a:spcBef>
            </a:pPr>
            <a:r>
              <a:rPr lang="en-US" dirty="0" smtClean="0"/>
              <a:t>1994;VIII(1):1-14</a:t>
            </a:r>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425FC2-C4F8-4125-91F1-05FFD206FAB1}" type="slidenum">
              <a:rPr lang="en-US"/>
              <a:pPr fontAlgn="base">
                <a:spcBef>
                  <a:spcPct val="0"/>
                </a:spcBef>
                <a:spcAft>
                  <a:spcPct val="0"/>
                </a:spcAft>
              </a:pPr>
              <a:t>29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“In the Blue Canadian</a:t>
            </a:r>
            <a:r>
              <a:rPr lang="en-US" i="1" baseline="0" dirty="0" smtClean="0"/>
              <a:t> Rockies”</a:t>
            </a:r>
            <a:endParaRPr lang="en-US" i="1" dirty="0"/>
          </a:p>
        </p:txBody>
      </p:sp>
      <p:sp>
        <p:nvSpPr>
          <p:cNvPr id="4" name="Slide Number Placeholder 3"/>
          <p:cNvSpPr>
            <a:spLocks noGrp="1"/>
          </p:cNvSpPr>
          <p:nvPr>
            <p:ph type="sldNum" sz="quarter" idx="10"/>
          </p:nvPr>
        </p:nvSpPr>
        <p:spPr/>
        <p:txBody>
          <a:bodyPr/>
          <a:lstStyle/>
          <a:p>
            <a:pPr>
              <a:defRPr/>
            </a:pPr>
            <a:fld id="{ECA2CE6B-041A-4D96-80EF-940C47946BCB}" type="slidenum">
              <a:rPr lang="en-US" smtClean="0"/>
              <a:pPr>
                <a:defRPr/>
              </a:pPr>
              <a:t>51</a:t>
            </a:fld>
            <a:endParaRPr lang="en-US"/>
          </a:p>
        </p:txBody>
      </p:sp>
    </p:spTree>
    <p:extLst>
      <p:ext uri="{BB962C8B-B14F-4D97-AF65-F5344CB8AC3E}">
        <p14:creationId xmlns:p14="http://schemas.microsoft.com/office/powerpoint/2010/main" val="3740209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Clin Infect Dis. 2010;50(11):1439</a:t>
            </a:r>
          </a:p>
          <a:p>
            <a:pPr>
              <a:spcBef>
                <a:spcPct val="0"/>
              </a:spcBef>
            </a:pPr>
            <a:r>
              <a:rPr lang="en-US" smtClean="0"/>
              <a:t>BMC Infect Dis. 2007;7:71</a:t>
            </a:r>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108242-3EF4-4F4E-8BE3-92D64279B18E}" type="slidenum">
              <a:rPr lang="en-US"/>
              <a:pPr fontAlgn="base">
                <a:spcBef>
                  <a:spcPct val="0"/>
                </a:spcBef>
                <a:spcAft>
                  <a:spcPct val="0"/>
                </a:spcAft>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Am J Med Sci. 1978;276(3):325</a:t>
            </a:r>
          </a:p>
          <a:p>
            <a:pPr>
              <a:spcBef>
                <a:spcPct val="0"/>
              </a:spcBef>
            </a:pPr>
            <a:r>
              <a:rPr lang="fr-FR" smtClean="0"/>
              <a:t>J Infect Dis. 1985;151(2):344.</a:t>
            </a:r>
            <a:endParaRPr lang="en-US"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B9EF0C-57D8-4254-BE3B-C27E8F4F4C8A}" type="slidenum">
              <a:rPr lang="en-US"/>
              <a:pPr fontAlgn="base">
                <a:spcBef>
                  <a:spcPct val="0"/>
                </a:spcBef>
                <a:spcAft>
                  <a:spcPct val="0"/>
                </a:spcAft>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many countries had no data available,</a:t>
            </a:r>
            <a:r>
              <a:rPr lang="en-US" baseline="0" dirty="0" smtClean="0"/>
              <a:t> but the trend is for higher rates in developing nations compared to developed nations. </a:t>
            </a:r>
            <a:endParaRPr lang="en-US" dirty="0"/>
          </a:p>
        </p:txBody>
      </p:sp>
      <p:sp>
        <p:nvSpPr>
          <p:cNvPr id="4" name="Slide Number Placeholder 3"/>
          <p:cNvSpPr>
            <a:spLocks noGrp="1"/>
          </p:cNvSpPr>
          <p:nvPr>
            <p:ph type="sldNum" sz="quarter" idx="10"/>
          </p:nvPr>
        </p:nvSpPr>
        <p:spPr/>
        <p:txBody>
          <a:bodyPr/>
          <a:lstStyle/>
          <a:p>
            <a:pPr>
              <a:defRPr/>
            </a:pPr>
            <a:fld id="{ECA2CE6B-041A-4D96-80EF-940C47946BCB}" type="slidenum">
              <a:rPr lang="en-US" smtClean="0"/>
              <a:pPr>
                <a:defRPr/>
              </a:pPr>
              <a:t>7</a:t>
            </a:fld>
            <a:endParaRPr lang="en-US"/>
          </a:p>
        </p:txBody>
      </p:sp>
    </p:spTree>
    <p:extLst>
      <p:ext uri="{BB962C8B-B14F-4D97-AF65-F5344CB8AC3E}">
        <p14:creationId xmlns:p14="http://schemas.microsoft.com/office/powerpoint/2010/main" val="3795661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Via google image search </a:t>
            </a:r>
            <a:endParaRPr lang="en-US" dirty="0"/>
          </a:p>
        </p:txBody>
      </p:sp>
      <p:sp>
        <p:nvSpPr>
          <p:cNvPr id="4" name="Slide Number Placeholder 3"/>
          <p:cNvSpPr>
            <a:spLocks noGrp="1"/>
          </p:cNvSpPr>
          <p:nvPr>
            <p:ph type="sldNum" sz="quarter" idx="10"/>
          </p:nvPr>
        </p:nvSpPr>
        <p:spPr/>
        <p:txBody>
          <a:bodyPr/>
          <a:lstStyle/>
          <a:p>
            <a:pPr>
              <a:defRPr/>
            </a:pPr>
            <a:fld id="{ECA2CE6B-041A-4D96-80EF-940C47946BCB}" type="slidenum">
              <a:rPr lang="en-US" smtClean="0"/>
              <a:pPr>
                <a:defRPr/>
              </a:pPr>
              <a:t>9</a:t>
            </a:fld>
            <a:endParaRPr lang="en-US"/>
          </a:p>
        </p:txBody>
      </p:sp>
    </p:spTree>
    <p:extLst>
      <p:ext uri="{BB962C8B-B14F-4D97-AF65-F5344CB8AC3E}">
        <p14:creationId xmlns:p14="http://schemas.microsoft.com/office/powerpoint/2010/main" val="3062754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 Medical</a:t>
            </a:r>
            <a:r>
              <a:rPr lang="en-US" baseline="0" dirty="0" smtClean="0"/>
              <a:t> Center, Nashville, TN, Dept. of Pathology</a:t>
            </a:r>
            <a:endParaRPr lang="en-US" dirty="0"/>
          </a:p>
        </p:txBody>
      </p:sp>
      <p:sp>
        <p:nvSpPr>
          <p:cNvPr id="4" name="Slide Number Placeholder 3"/>
          <p:cNvSpPr>
            <a:spLocks noGrp="1"/>
          </p:cNvSpPr>
          <p:nvPr>
            <p:ph type="sldNum" sz="quarter" idx="10"/>
          </p:nvPr>
        </p:nvSpPr>
        <p:spPr/>
        <p:txBody>
          <a:bodyPr/>
          <a:lstStyle/>
          <a:p>
            <a:pPr>
              <a:defRPr/>
            </a:pPr>
            <a:fld id="{ECA2CE6B-041A-4D96-80EF-940C47946BCB}" type="slidenum">
              <a:rPr lang="en-US" smtClean="0"/>
              <a:pPr>
                <a:defRPr/>
              </a:pPr>
              <a:t>13</a:t>
            </a:fld>
            <a:endParaRPr lang="en-US"/>
          </a:p>
        </p:txBody>
      </p:sp>
    </p:spTree>
    <p:extLst>
      <p:ext uri="{BB962C8B-B14F-4D97-AF65-F5344CB8AC3E}">
        <p14:creationId xmlns:p14="http://schemas.microsoft.com/office/powerpoint/2010/main" val="3455147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White fluffy lesions and hemorrhage in CMV retinitis</a:t>
            </a:r>
          </a:p>
          <a:p>
            <a:pPr>
              <a:spcBef>
                <a:spcPct val="0"/>
              </a:spcBef>
            </a:pPr>
            <a:endParaRPr lang="en-US" smtClean="0"/>
          </a:p>
          <a:p>
            <a:pPr>
              <a:spcBef>
                <a:spcPct val="0"/>
              </a:spcBef>
            </a:pPr>
            <a:r>
              <a:rPr lang="en-US" smtClean="0"/>
              <a:t>The first cases of CMV retinitis in AIDS patients were reported in 1982.</a:t>
            </a:r>
            <a:r>
              <a:rPr lang="en-US" smtClean="0">
                <a:hlinkClick r:id="" action="ppaction://hlinkfile"/>
              </a:rPr>
              <a:t>34</a:t>
            </a:r>
            <a:r>
              <a:rPr lang="en-US" smtClean="0"/>
              <a:t> It is now recognised as the most common retinal infection in patients with AIDS (table </a:t>
            </a:r>
            <a:r>
              <a:rPr lang="en-US" smtClean="0">
                <a:hlinkClick r:id="" action="ppaction://hlinkfile"/>
              </a:rPr>
              <a:t>1</a:t>
            </a:r>
            <a:r>
              <a:rPr lang="en-US" smtClean="0"/>
              <a:t>).</a:t>
            </a:r>
            <a:r>
              <a:rPr lang="en-US" smtClean="0">
                <a:hlinkClick r:id="" action="ppaction://hlinkfile"/>
              </a:rPr>
              <a:t>56</a:t>
            </a:r>
            <a:r>
              <a:rPr lang="en-US" smtClean="0"/>
              <a:t> It tends to occur late in the course of the disease, and is associated with peripheral blood absolute CD4+ T-lymphocyte (CD4) counts below 50 cells/μl (box </a:t>
            </a:r>
            <a:r>
              <a:rPr lang="en-US" smtClean="0">
                <a:hlinkClick r:id="" action="ppaction://hlinkfile"/>
              </a:rPr>
              <a:t>FB2</a:t>
            </a:r>
            <a:r>
              <a:rPr lang="en-US" smtClean="0"/>
              <a:t>). Kuppermann and associates found that 30% of their patients with CD4 counts of less than 50 cells/μl had CMV retinitis.</a:t>
            </a:r>
            <a:r>
              <a:rPr lang="en-US" smtClean="0">
                <a:hlinkClick r:id="" action="ppaction://hlinkfile"/>
              </a:rPr>
              <a:t>7</a:t>
            </a:r>
            <a:r>
              <a:rPr lang="en-US" smtClean="0"/>
              <a:t>  </a:t>
            </a:r>
            <a:r>
              <a:rPr lang="en-US" i="1" smtClean="0"/>
              <a:t>Postgrad Med J1999;75:585-590</a:t>
            </a:r>
            <a:endParaRPr lang="en-US" smtClean="0"/>
          </a:p>
          <a:p>
            <a:pPr>
              <a:spcBef>
                <a:spcPct val="0"/>
              </a:spcBef>
            </a:pPr>
            <a:endParaRPr lang="en-US" smtClean="0"/>
          </a:p>
          <a:p>
            <a:pPr>
              <a:spcBef>
                <a:spcPct val="0"/>
              </a:spcBef>
            </a:pPr>
            <a:r>
              <a:rPr lang="en-US" smtClean="0"/>
              <a:t>You are looking at a mixture of cotton wool spots, infiltrates, and hemorrhages. This combination spells death for the retina. The virus gets into the vascular endothelium, closes off blood vessels, and spreads through tissue like wildfire. The entire retina can be destroyed within weeks.</a:t>
            </a: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577691-AA7D-41F5-8EF8-D935BA775D95}" type="slidenum">
              <a:rPr lang="en-US"/>
              <a:pPr fontAlgn="base">
                <a:spcBef>
                  <a:spcPct val="0"/>
                </a:spcBef>
                <a:spcAft>
                  <a:spcPct val="0"/>
                </a:spcAft>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418051-A658-4C27-A5DA-B86188A386A2}" type="slidenum">
              <a:rPr lang="en-US"/>
              <a:pPr fontAlgn="base">
                <a:spcBef>
                  <a:spcPct val="0"/>
                </a:spcBef>
                <a:spcAft>
                  <a:spcPct val="0"/>
                </a:spcAft>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American College of Obstetricians and Gynecologists: Perinatal viral and parasitic infections. Practice Bulletin No. 20. September 2000.</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622070-36C4-48B9-B257-8087A586ACF7}" type="slidenum">
              <a:rPr lang="en-US"/>
              <a:pPr fontAlgn="base">
                <a:spcBef>
                  <a:spcPct val="0"/>
                </a:spcBef>
                <a:spcAft>
                  <a:spcPct val="0"/>
                </a:spcAft>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959056-9A59-449E-9152-6354004E508C}" type="datetimeFigureOut">
              <a:rPr lang="en-US"/>
              <a:pPr>
                <a:defRPr/>
              </a:pPr>
              <a:t>7/3/2014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FB5D03-30C5-45CD-B85E-F1B914290E0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5FD9E0-02B8-4CAD-8C2D-61548C4CD31D}" type="datetimeFigureOut">
              <a:rPr lang="en-US"/>
              <a:pPr>
                <a:defRPr/>
              </a:pPr>
              <a:t>7/3/2014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8052C9-4B94-40F8-8F79-C28A283E0F5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C9A370-1594-4F92-8FB3-1BA34BDB59CD}" type="datetimeFigureOut">
              <a:rPr lang="en-US"/>
              <a:pPr>
                <a:defRPr/>
              </a:pPr>
              <a:t>7/3/2014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5B0786-F55E-4359-80E1-C1C1A2B6617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E36DB66-4C70-4EE5-88DA-007E4E8A320E}" type="datetimeFigureOut">
              <a:rPr lang="en-US">
                <a:solidFill>
                  <a:prstClr val="black">
                    <a:tint val="75000"/>
                  </a:prstClr>
                </a:solidFill>
              </a:rPr>
              <a:pPr>
                <a:defRPr/>
              </a:pPr>
              <a:t>7/3/2014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1B7B8CD-2C8B-48B0-9582-464A86C3CE1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22680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EEC4DB-467D-45AA-A7F9-4D0830B28A13}" type="datetimeFigureOut">
              <a:rPr lang="en-US">
                <a:solidFill>
                  <a:prstClr val="black">
                    <a:tint val="75000"/>
                  </a:prstClr>
                </a:solidFill>
              </a:rPr>
              <a:pPr>
                <a:defRPr/>
              </a:pPr>
              <a:t>7/3/2014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0213665-4FED-4F6D-A7BC-BA9135A2DC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01940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98FB3E1-460C-4CA7-897D-78C67D7E416A}" type="datetimeFigureOut">
              <a:rPr lang="en-US">
                <a:solidFill>
                  <a:prstClr val="black">
                    <a:tint val="75000"/>
                  </a:prstClr>
                </a:solidFill>
              </a:rPr>
              <a:pPr>
                <a:defRPr/>
              </a:pPr>
              <a:t>7/3/2014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468D786-D7E1-4CE5-9A39-D81BBBA92C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78888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A760F1E-4A0C-43AD-8155-4988FD475C47}" type="datetimeFigureOut">
              <a:rPr lang="en-US">
                <a:solidFill>
                  <a:prstClr val="black">
                    <a:tint val="75000"/>
                  </a:prstClr>
                </a:solidFill>
              </a:rPr>
              <a:pPr>
                <a:defRPr/>
              </a:pPr>
              <a:t>7/3/2014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2DA484-3D99-4723-A5F8-C0AB41224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32765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FCB7078-49C7-4B80-932E-C8DCD9539D50}" type="datetimeFigureOut">
              <a:rPr lang="en-US">
                <a:solidFill>
                  <a:prstClr val="black">
                    <a:tint val="75000"/>
                  </a:prstClr>
                </a:solidFill>
              </a:rPr>
              <a:pPr>
                <a:defRPr/>
              </a:pPr>
              <a:t>7/3/2014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2A1137E-7B61-4DBA-B708-566A1BA1B2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05769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30F0370-2269-4A0A-9ECA-99FC959EF792}" type="datetimeFigureOut">
              <a:rPr lang="en-US">
                <a:solidFill>
                  <a:prstClr val="black">
                    <a:tint val="75000"/>
                  </a:prstClr>
                </a:solidFill>
              </a:rPr>
              <a:pPr>
                <a:defRPr/>
              </a:pPr>
              <a:t>7/3/2014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2B48B3F-2C77-44DD-A6D6-3E820556B66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0877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E9DA9C-9474-4C8E-89D5-EECDCC8B4B6B}" type="datetimeFigureOut">
              <a:rPr lang="en-US">
                <a:solidFill>
                  <a:prstClr val="black">
                    <a:tint val="75000"/>
                  </a:prstClr>
                </a:solidFill>
              </a:rPr>
              <a:pPr>
                <a:defRPr/>
              </a:pPr>
              <a:t>7/3/2014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4836DCA-88D1-4A7B-9298-7C10503FAE3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91991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925A01-F9FB-4A16-BA17-CC0FA81ED9B0}" type="datetimeFigureOut">
              <a:rPr lang="en-US">
                <a:solidFill>
                  <a:prstClr val="black">
                    <a:tint val="75000"/>
                  </a:prstClr>
                </a:solidFill>
              </a:rPr>
              <a:pPr>
                <a:defRPr/>
              </a:pPr>
              <a:t>7/3/2014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BB671-E004-48C9-9E80-148D01F82C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8089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490D87-70BD-4CAD-B785-F02EED56E867}" type="datetimeFigureOut">
              <a:rPr lang="en-US"/>
              <a:pPr>
                <a:defRPr/>
              </a:pPr>
              <a:t>7/3/2014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BADA5B-8072-4259-96BA-6E24138B6B7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5EEE36A-9FAA-4CE7-B9AC-E07C253F1B58}" type="datetimeFigureOut">
              <a:rPr lang="en-US">
                <a:solidFill>
                  <a:prstClr val="black">
                    <a:tint val="75000"/>
                  </a:prstClr>
                </a:solidFill>
              </a:rPr>
              <a:pPr>
                <a:defRPr/>
              </a:pPr>
              <a:t>7/3/2014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1386644-BE1C-4E4D-8513-36C5B3DA949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1479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ED1826-38C6-48A7-AC0D-055091EECBD0}" type="datetimeFigureOut">
              <a:rPr lang="en-US">
                <a:solidFill>
                  <a:prstClr val="black">
                    <a:tint val="75000"/>
                  </a:prstClr>
                </a:solidFill>
              </a:rPr>
              <a:pPr>
                <a:defRPr/>
              </a:pPr>
              <a:t>7/3/2014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B213290-336C-4517-A8A1-BCD587B3434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825557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169D68-99C3-4B33-BB10-F6137CFCCA73}" type="datetimeFigureOut">
              <a:rPr lang="en-US">
                <a:solidFill>
                  <a:prstClr val="black">
                    <a:tint val="75000"/>
                  </a:prstClr>
                </a:solidFill>
              </a:rPr>
              <a:pPr>
                <a:defRPr/>
              </a:pPr>
              <a:t>7/3/2014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9FD207B-A0A9-499F-B274-C793FC3B450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69635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B68010A-5741-430F-A526-1E93C0D06DC3}" type="datetimeFigureOut">
              <a:rPr lang="en-US"/>
              <a:pPr>
                <a:defRPr/>
              </a:pPr>
              <a:t>7/3/2014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3D4269-896E-4740-8BFC-BAA72DA3017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6FA3CD4-8CAD-43BF-A1D7-A49F3B369E25}" type="datetimeFigureOut">
              <a:rPr lang="en-US"/>
              <a:pPr>
                <a:defRPr/>
              </a:pPr>
              <a:t>7/3/2014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AEFDA3-6869-467F-8811-F6467576DB3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FCE4741-04C5-44D3-BB0B-DA09A15DD21A}" type="datetimeFigureOut">
              <a:rPr lang="en-US"/>
              <a:pPr>
                <a:defRPr/>
              </a:pPr>
              <a:t>7/3/2014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6316795-164B-45C5-9721-C9D91C7BB48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E89579A-297F-4AB7-AD71-6E342A89DAA6}" type="datetimeFigureOut">
              <a:rPr lang="en-US"/>
              <a:pPr>
                <a:defRPr/>
              </a:pPr>
              <a:t>7/3/2014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C7DBF68-8373-47C5-A1A4-1F9C252BBA0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3E4889-7A56-4FCB-B46E-B348937882B0}" type="datetimeFigureOut">
              <a:rPr lang="en-US"/>
              <a:pPr>
                <a:defRPr/>
              </a:pPr>
              <a:t>7/3/2014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53F25AA-0584-4149-BFE9-51D00C2AF5B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C312F5-3D5D-41CC-BC30-3E9844C1F2DD}" type="datetimeFigureOut">
              <a:rPr lang="en-US"/>
              <a:pPr>
                <a:defRPr/>
              </a:pPr>
              <a:t>7/3/2014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8DDBFA-3B4F-428A-BB97-AA2B96D0530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0B592E-C958-4C94-A952-3E8BBF28107B}" type="datetimeFigureOut">
              <a:rPr lang="en-US"/>
              <a:pPr>
                <a:defRPr/>
              </a:pPr>
              <a:t>7/3/2014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09A5C6-FED6-4699-B215-73D0EC2A62C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A9DF02A-4CD9-4D9B-9EFF-5CC2BFEFC00E}" type="datetimeFigureOut">
              <a:rPr lang="en-US"/>
              <a:pPr>
                <a:defRPr/>
              </a:pPr>
              <a:t>7/3/2014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A7CB155-EF48-4AB3-8912-C8131791CB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0418EC6-BC86-4BD8-8C59-74264C7A403F}" type="datetimeFigureOut">
              <a:rPr lang="en-US">
                <a:solidFill>
                  <a:prstClr val="black">
                    <a:tint val="75000"/>
                  </a:prstClr>
                </a:solidFill>
              </a:rPr>
              <a:pPr>
                <a:defRPr/>
              </a:pPr>
              <a:t>7/3/2014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D3C9856-FF3B-46A9-83A6-EF729816851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24792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hyperlink" Target="http://www.nejm.org/toc/nejm/362/9/" TargetMode="Externa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ncbi.nlm.nih.gov/pubmed/7579469"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onlinelibrary.wiley.com.proxy.library.vanderbilt.edu/doi/10.1111/vox.2009.98.issue-1/issuetoc"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url?sa=i&amp;rct=j&amp;q=&amp;esrc=s&amp;source=images&amp;cd=&amp;cad=rja&amp;uact=8&amp;docid=Jb5hKhaOGURKXM&amp;tbnid=4buD4WvteqhyHM:&amp;ved=0CAUQjRw&amp;url=http://thalionkalwen.deviantart.com/art/Day-of-Finland-s-Flag-25-6-11-214622972&amp;ei=iXSIU6HNOq_NsQSToIDACA&amp;bvm=bv.67720277,d.aWw&amp;psig=AFQjCNHMvx3Zg4QIXsvuYJ_HPJXSo-2Qdw&amp;ust=1401538036305762" TargetMode="Externa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www.google.com/url?sa=i&amp;rct=j&amp;q=&amp;esrc=s&amp;source=images&amp;cd=&amp;cad=rja&amp;uact=8&amp;docid=tDzEPaP3v41teM&amp;tbnid=luTUDSitzoalwM:&amp;ved=0CAUQjRw&amp;url=http://www.flagsinternational.com/michigan-university-flag.html&amp;ei=4XWIU_CuCMjjsAShp4DYCQ&amp;psig=AFQjCNG2O9G-GEG2HFJItfe6DOJBuvpYtQ&amp;ust=1401538357442272"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kellogg.umich.edu/theeyeshaveit/congenital/cmv-retinitis.html" TargetMode="External"/><Relationship Id="rId7" Type="http://schemas.openxmlformats.org/officeDocument/2006/relationships/hyperlink" Target="http://www.mavietonsang.ch/scientifiques/node/25" TargetMode="External"/><Relationship Id="rId2" Type="http://schemas.openxmlformats.org/officeDocument/2006/relationships/hyperlink" Target="http://www.cmm.ki.se/en/Research/Cardiovascular-and-Metabolic-Diseases/Cell-and-Molecular-Immunology/Cia/Our-research/CMV-infection-in-organ-transplant-patients/" TargetMode="External"/><Relationship Id="rId1" Type="http://schemas.openxmlformats.org/officeDocument/2006/relationships/slideLayout" Target="../slideLayouts/slideLayout2.xml"/><Relationship Id="rId6" Type="http://schemas.openxmlformats.org/officeDocument/2006/relationships/hyperlink" Target="http://www-ncbi-nlm-nih-gov.proxy.library.vanderbilt.edu/pubmed/22058263?dopt=AbstractPlus&amp;holding=vandylib&amp;tool=cdl&amp;otool=vandylib" TargetMode="External"/><Relationship Id="rId5" Type="http://schemas.openxmlformats.org/officeDocument/2006/relationships/hyperlink" Target="http://onlinelibrary.wiley.com/doi/10.1111/vox.1984.46.issue-6/issuetoc" TargetMode="External"/><Relationship Id="rId4" Type="http://schemas.openxmlformats.org/officeDocument/2006/relationships/hyperlink" Target="http://www.nejm.org/toc/nejm/362/9/"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rXeTbajhMn-lhM&amp;tbnid=VKZ12ioxVF1eEM:&amp;ved=0CAUQjRw&amp;url=http://www.healthstatus.com/health_blog/wellness/symptoms-of-mononucleosis&amp;ei=AVKIU9G4FKy-sQTk5YKAAQ&amp;bvm=bv.67720277,d.aWw&amp;psig=AFQjCNGFE9SOnTLR9N6R-HqyCj5Nl1Kafg&amp;ust=140152918354270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470025"/>
          </a:xfrm>
        </p:spPr>
        <p:txBody>
          <a:bodyPr rtlCol="0">
            <a:normAutofit fontScale="90000"/>
          </a:bodyPr>
          <a:lstStyle/>
          <a:p>
            <a:pPr fontAlgn="auto">
              <a:spcAft>
                <a:spcPts val="0"/>
              </a:spcAft>
              <a:defRPr/>
            </a:pPr>
            <a:r>
              <a:rPr lang="en-US" dirty="0" smtClean="0"/>
              <a:t>Transfusion Transmitted Cytomegalovirus Infection:</a:t>
            </a:r>
            <a:br>
              <a:rPr lang="en-US" dirty="0" smtClean="0"/>
            </a:br>
            <a:r>
              <a:rPr lang="en-US" sz="2700" dirty="0" smtClean="0"/>
              <a:t>REVIEW AND IMPLICATIONS</a:t>
            </a:r>
            <a:endParaRPr lang="en-US" sz="2700" dirty="0"/>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r>
              <a:rPr lang="en-US" dirty="0" smtClean="0"/>
              <a:t>Benjamin K. Chamberlain, MD</a:t>
            </a:r>
          </a:p>
          <a:p>
            <a:pPr fontAlgn="auto">
              <a:spcAft>
                <a:spcPts val="0"/>
              </a:spcAft>
              <a:buFont typeface="Arial" pitchFamily="34" charset="0"/>
              <a:buNone/>
              <a:defRPr/>
            </a:pPr>
            <a:r>
              <a:rPr lang="en-US" dirty="0" smtClean="0"/>
              <a:t>30 May 2014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t>Microscopy</a:t>
            </a:r>
          </a:p>
        </p:txBody>
      </p:sp>
      <p:sp>
        <p:nvSpPr>
          <p:cNvPr id="26626" name="Content Placeholder 2"/>
          <p:cNvSpPr>
            <a:spLocks noGrp="1"/>
          </p:cNvSpPr>
          <p:nvPr>
            <p:ph idx="1"/>
          </p:nvPr>
        </p:nvSpPr>
        <p:spPr/>
        <p:txBody>
          <a:bodyPr/>
          <a:lstStyle/>
          <a:p>
            <a:endParaRPr lang="en-US" smtClean="0"/>
          </a:p>
        </p:txBody>
      </p:sp>
      <p:pic>
        <p:nvPicPr>
          <p:cNvPr id="26627" name="Picture 2" descr="http://pathy.med.nagoya-u.ac.jp/atlas/img/t8/img1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38400" y="2209800"/>
            <a:ext cx="3886200" cy="2646363"/>
          </a:xfrm>
          <a:prstGeom prst="rect">
            <a:avLst/>
          </a:prstGeom>
          <a:noFill/>
          <a:ln w="9525">
            <a:noFill/>
            <a:miter lim="800000"/>
            <a:headEnd/>
            <a:tailEnd/>
          </a:ln>
        </p:spPr>
      </p:pic>
      <p:sp>
        <p:nvSpPr>
          <p:cNvPr id="26628" name="TextBox 4"/>
          <p:cNvSpPr txBox="1">
            <a:spLocks noChangeArrowheads="1"/>
          </p:cNvSpPr>
          <p:nvPr/>
        </p:nvSpPr>
        <p:spPr bwMode="auto">
          <a:xfrm>
            <a:off x="2438400" y="5257800"/>
            <a:ext cx="3886200" cy="246063"/>
          </a:xfrm>
          <a:prstGeom prst="rect">
            <a:avLst/>
          </a:prstGeom>
          <a:noFill/>
          <a:ln w="9525">
            <a:noFill/>
            <a:miter lim="800000"/>
            <a:headEnd/>
            <a:tailEnd/>
          </a:ln>
        </p:spPr>
        <p:txBody>
          <a:bodyPr>
            <a:spAutoFit/>
          </a:bodyPr>
          <a:lstStyle/>
          <a:p>
            <a:r>
              <a:rPr lang="en-US" sz="1000" dirty="0">
                <a:latin typeface="Calibri" pitchFamily="34" charset="0"/>
              </a:rPr>
              <a:t>http://pathy.med.nagoya-u.ac.jp/atlas/doc/node10.html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Symptomatic infection in the </a:t>
            </a:r>
            <a:r>
              <a:rPr lang="en-US" dirty="0" err="1" smtClean="0"/>
              <a:t>Immunocompromised</a:t>
            </a:r>
            <a:endParaRPr lang="en-US" dirty="0"/>
          </a:p>
        </p:txBody>
      </p:sp>
      <p:sp>
        <p:nvSpPr>
          <p:cNvPr id="27650" name="Content Placeholder 2"/>
          <p:cNvSpPr>
            <a:spLocks noGrp="1"/>
          </p:cNvSpPr>
          <p:nvPr>
            <p:ph idx="1"/>
          </p:nvPr>
        </p:nvSpPr>
        <p:spPr/>
        <p:txBody>
          <a:bodyPr/>
          <a:lstStyle/>
          <a:p>
            <a:r>
              <a:rPr lang="en-US" smtClean="0"/>
              <a:t>Virtually any organ system can be affected</a:t>
            </a:r>
          </a:p>
          <a:p>
            <a:r>
              <a:rPr lang="en-US" smtClean="0"/>
              <a:t>Common sites:</a:t>
            </a:r>
          </a:p>
          <a:p>
            <a:pPr lvl="1"/>
            <a:r>
              <a:rPr lang="en-US" smtClean="0"/>
              <a:t>GI: especially colitis, esophagitis</a:t>
            </a:r>
          </a:p>
          <a:p>
            <a:pPr lvl="1"/>
            <a:r>
              <a:rPr lang="en-US" smtClean="0"/>
              <a:t>Hepatitis</a:t>
            </a:r>
          </a:p>
          <a:p>
            <a:pPr lvl="1"/>
            <a:r>
              <a:rPr lang="en-US" smtClean="0"/>
              <a:t>Encephalitis/Guillane-Barré syndrome</a:t>
            </a:r>
          </a:p>
          <a:p>
            <a:pPr lvl="1"/>
            <a:r>
              <a:rPr lang="en-US" smtClean="0"/>
              <a:t>Retinitis</a:t>
            </a:r>
          </a:p>
          <a:p>
            <a:pPr lvl="1"/>
            <a:r>
              <a:rPr lang="en-US" smtClean="0"/>
              <a:t>Pancreatitis</a:t>
            </a:r>
          </a:p>
          <a:p>
            <a:pPr lvl="1"/>
            <a:r>
              <a:rPr lang="en-US" smtClean="0"/>
              <a:t>Pneumonitis (50-90% mortality)</a:t>
            </a:r>
          </a:p>
          <a:p>
            <a:pPr lvl="1"/>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endParaRPr lang="en-US" smtClean="0"/>
          </a:p>
        </p:txBody>
      </p:sp>
      <p:sp>
        <p:nvSpPr>
          <p:cNvPr id="28674" name="Content Placeholder 2"/>
          <p:cNvSpPr>
            <a:spLocks noGrp="1"/>
          </p:cNvSpPr>
          <p:nvPr>
            <p:ph idx="1"/>
          </p:nvPr>
        </p:nvSpPr>
        <p:spPr/>
        <p:txBody>
          <a:bodyPr/>
          <a:lstStyle/>
          <a:p>
            <a:endParaRPr lang="en-US" smtClean="0"/>
          </a:p>
        </p:txBody>
      </p:sp>
      <p:pic>
        <p:nvPicPr>
          <p:cNvPr id="28675" name="Picture -102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762000"/>
            <a:ext cx="7975600" cy="4038600"/>
          </a:xfrm>
          <a:prstGeom prst="rect">
            <a:avLst/>
          </a:prstGeom>
          <a:noFill/>
          <a:ln w="9525">
            <a:noFill/>
            <a:miter lim="800000"/>
            <a:headEnd/>
            <a:tailEnd/>
          </a:ln>
        </p:spPr>
      </p:pic>
      <p:sp>
        <p:nvSpPr>
          <p:cNvPr id="28676" name="TextBox 4"/>
          <p:cNvSpPr txBox="1">
            <a:spLocks noChangeArrowheads="1"/>
          </p:cNvSpPr>
          <p:nvPr/>
        </p:nvSpPr>
        <p:spPr bwMode="auto">
          <a:xfrm>
            <a:off x="533400" y="5181600"/>
            <a:ext cx="8153400" cy="646113"/>
          </a:xfrm>
          <a:prstGeom prst="rect">
            <a:avLst/>
          </a:prstGeom>
          <a:noFill/>
          <a:ln w="9525">
            <a:noFill/>
            <a:miter lim="800000"/>
            <a:headEnd/>
            <a:tailEnd/>
          </a:ln>
        </p:spPr>
        <p:txBody>
          <a:bodyPr>
            <a:spAutoFit/>
          </a:bodyPr>
          <a:lstStyle/>
          <a:p>
            <a:r>
              <a:rPr lang="en-US">
                <a:latin typeface="Calibri" pitchFamily="34" charset="0"/>
              </a:rPr>
              <a:t>58 year old male with MDS who underwent allo-HSCT successfully; after 7 months developed epigastric pain and watery diarrhea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mtClean="0"/>
              <a:t>Microscopy</a:t>
            </a:r>
          </a:p>
        </p:txBody>
      </p:sp>
      <p:pic>
        <p:nvPicPr>
          <p:cNvPr id="29698" name="Content Placeholder 7"/>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0" y="3295650"/>
            <a:ext cx="4732338" cy="3562350"/>
          </a:xfrm>
        </p:spPr>
      </p:pic>
      <p:pic>
        <p:nvPicPr>
          <p:cNvPr id="29699" name="Picture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43400" y="3262313"/>
            <a:ext cx="4776788" cy="3595687"/>
          </a:xfrm>
          <a:prstGeom prst="rect">
            <a:avLst/>
          </a:prstGeom>
          <a:noFill/>
          <a:ln w="9525">
            <a:noFill/>
            <a:miter lim="800000"/>
            <a:headEnd/>
            <a:tailEnd/>
          </a:ln>
        </p:spPr>
      </p:pic>
      <p:sp>
        <p:nvSpPr>
          <p:cNvPr id="29700" name="TextBox 9"/>
          <p:cNvSpPr txBox="1">
            <a:spLocks noChangeArrowheads="1"/>
          </p:cNvSpPr>
          <p:nvPr/>
        </p:nvSpPr>
        <p:spPr bwMode="auto">
          <a:xfrm>
            <a:off x="533400" y="1908175"/>
            <a:ext cx="7620000" cy="646113"/>
          </a:xfrm>
          <a:prstGeom prst="rect">
            <a:avLst/>
          </a:prstGeom>
          <a:noFill/>
          <a:ln w="9525">
            <a:noFill/>
            <a:miter lim="800000"/>
            <a:headEnd/>
            <a:tailEnd/>
          </a:ln>
        </p:spPr>
        <p:txBody>
          <a:bodyPr>
            <a:spAutoFit/>
          </a:bodyPr>
          <a:lstStyle/>
          <a:p>
            <a:r>
              <a:rPr lang="en-US">
                <a:latin typeface="Calibri" pitchFamily="34" charset="0"/>
              </a:rPr>
              <a:t>Biopsy of ulcerating “mass” in the duodenum of an elderly male veteran with recent kidney transplant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t>Allograft disease</a:t>
            </a:r>
          </a:p>
        </p:txBody>
      </p:sp>
      <p:pic>
        <p:nvPicPr>
          <p:cNvPr id="30722" name="Picture 2" descr="http://www.cmm.ki.se/PageFiles/4955/Transplantation%20overview%20copy%20%5b2%5d.jpg"/>
          <p:cNvPicPr>
            <a:picLocks noGrp="1" noChangeAspect="1" noChangeArrowheads="1"/>
          </p:cNvPicPr>
          <p:nvPr>
            <p:ph idx="1"/>
          </p:nvPr>
        </p:nvPicPr>
        <p:blipFill>
          <a:blip r:embed="rId2"/>
          <a:srcRect/>
          <a:stretch>
            <a:fillRect/>
          </a:stretch>
        </p:blipFill>
        <p:spPr>
          <a:xfrm>
            <a:off x="1524000" y="1524000"/>
            <a:ext cx="6191250" cy="4649788"/>
          </a:xfrm>
        </p:spPr>
      </p:pic>
      <p:sp>
        <p:nvSpPr>
          <p:cNvPr id="30723" name="TextBox 4"/>
          <p:cNvSpPr txBox="1">
            <a:spLocks noChangeArrowheads="1"/>
          </p:cNvSpPr>
          <p:nvPr/>
        </p:nvSpPr>
        <p:spPr bwMode="auto">
          <a:xfrm>
            <a:off x="762000" y="6324600"/>
            <a:ext cx="6096000" cy="400050"/>
          </a:xfrm>
          <a:prstGeom prst="rect">
            <a:avLst/>
          </a:prstGeom>
          <a:noFill/>
          <a:ln w="9525">
            <a:noFill/>
            <a:miter lim="800000"/>
            <a:headEnd/>
            <a:tailEnd/>
          </a:ln>
        </p:spPr>
        <p:txBody>
          <a:bodyPr>
            <a:spAutoFit/>
          </a:bodyPr>
          <a:lstStyle/>
          <a:p>
            <a:r>
              <a:rPr lang="en-US" sz="1000" dirty="0">
                <a:latin typeface="Calibri" pitchFamily="34" charset="0"/>
              </a:rPr>
              <a:t>http://www.cmm.ki.se/en/Research/Cardiovascular-and-Metabolic-Diseases/Cell-and-Molecular-Immunology/Cia/Our-research/CMV-infection-in-organ-transplant-patients/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t>CMV Retinitis</a:t>
            </a:r>
          </a:p>
        </p:txBody>
      </p:sp>
      <p:sp>
        <p:nvSpPr>
          <p:cNvPr id="31746" name="Content Placeholder 2"/>
          <p:cNvSpPr>
            <a:spLocks noGrp="1"/>
          </p:cNvSpPr>
          <p:nvPr>
            <p:ph idx="1"/>
          </p:nvPr>
        </p:nvSpPr>
        <p:spPr/>
        <p:txBody>
          <a:bodyPr/>
          <a:lstStyle/>
          <a:p>
            <a:r>
              <a:rPr lang="en-US" smtClean="0"/>
              <a:t>AIDS patient with blurry vision, CD4 count 50-100 cells/ml</a:t>
            </a:r>
          </a:p>
        </p:txBody>
      </p:sp>
      <p:pic>
        <p:nvPicPr>
          <p:cNvPr id="31747" name="Picture 3"/>
          <p:cNvPicPr>
            <a:picLocks noChangeAspect="1" noChangeArrowheads="1"/>
          </p:cNvPicPr>
          <p:nvPr/>
        </p:nvPicPr>
        <p:blipFill>
          <a:blip r:embed="rId3"/>
          <a:srcRect/>
          <a:stretch>
            <a:fillRect/>
          </a:stretch>
        </p:blipFill>
        <p:spPr bwMode="auto">
          <a:xfrm>
            <a:off x="4724400" y="2819400"/>
            <a:ext cx="4191000" cy="3143250"/>
          </a:xfrm>
          <a:prstGeom prst="rect">
            <a:avLst/>
          </a:prstGeom>
          <a:noFill/>
          <a:ln w="9525">
            <a:noFill/>
            <a:miter lim="800000"/>
            <a:headEnd/>
            <a:tailEnd/>
          </a:ln>
        </p:spPr>
      </p:pic>
      <p:pic>
        <p:nvPicPr>
          <p:cNvPr id="31748" name="Picture 4"/>
          <p:cNvPicPr>
            <a:picLocks noChangeAspect="1" noChangeArrowheads="1"/>
          </p:cNvPicPr>
          <p:nvPr/>
        </p:nvPicPr>
        <p:blipFill>
          <a:blip r:embed="rId4"/>
          <a:srcRect/>
          <a:stretch>
            <a:fillRect/>
          </a:stretch>
        </p:blipFill>
        <p:spPr bwMode="auto">
          <a:xfrm>
            <a:off x="152400" y="2876550"/>
            <a:ext cx="4379913" cy="3086100"/>
          </a:xfrm>
          <a:prstGeom prst="rect">
            <a:avLst/>
          </a:prstGeom>
          <a:noFill/>
          <a:ln w="9525">
            <a:noFill/>
            <a:miter lim="800000"/>
            <a:headEnd/>
            <a:tailEnd/>
          </a:ln>
        </p:spPr>
      </p:pic>
      <p:sp>
        <p:nvSpPr>
          <p:cNvPr id="31749" name="TextBox 4"/>
          <p:cNvSpPr txBox="1">
            <a:spLocks noChangeArrowheads="1"/>
          </p:cNvSpPr>
          <p:nvPr/>
        </p:nvSpPr>
        <p:spPr bwMode="auto">
          <a:xfrm>
            <a:off x="3505200" y="6515100"/>
            <a:ext cx="5562600" cy="276225"/>
          </a:xfrm>
          <a:prstGeom prst="rect">
            <a:avLst/>
          </a:prstGeom>
          <a:noFill/>
          <a:ln w="9525">
            <a:noFill/>
            <a:miter lim="800000"/>
            <a:headEnd/>
            <a:tailEnd/>
          </a:ln>
        </p:spPr>
        <p:txBody>
          <a:bodyPr>
            <a:spAutoFit/>
          </a:bodyPr>
          <a:lstStyle/>
          <a:p>
            <a:r>
              <a:rPr lang="en-US" sz="1200" dirty="0">
                <a:latin typeface="Calibri" pitchFamily="34" charset="0"/>
              </a:rPr>
              <a:t>http://www.kellogg.umich.edu/theeyeshaveit/congenital/cmv-retinitis.html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endParaRPr lang="en-US" smtClean="0"/>
          </a:p>
        </p:txBody>
      </p:sp>
      <p:sp>
        <p:nvSpPr>
          <p:cNvPr id="33794" name="Content Placeholder 2"/>
          <p:cNvSpPr>
            <a:spLocks noGrp="1"/>
          </p:cNvSpPr>
          <p:nvPr>
            <p:ph idx="1"/>
          </p:nvPr>
        </p:nvSpPr>
        <p:spPr/>
        <p:txBody>
          <a:bodyPr/>
          <a:lstStyle/>
          <a:p>
            <a:endParaRPr lang="en-US" smtClean="0"/>
          </a:p>
        </p:txBody>
      </p:sp>
      <p:pic>
        <p:nvPicPr>
          <p:cNvPr id="33795" name="Picture 2" descr="http://www.sonoworld.com/images/FetusItemImages/case-images/case0008_files/mri-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0" y="3581400"/>
            <a:ext cx="2678113" cy="3124200"/>
          </a:xfrm>
          <a:prstGeom prst="rect">
            <a:avLst/>
          </a:prstGeom>
          <a:noFill/>
          <a:ln w="9525">
            <a:noFill/>
            <a:miter lim="800000"/>
            <a:headEnd/>
            <a:tailEnd/>
          </a:ln>
        </p:spPr>
      </p:pic>
      <p:pic>
        <p:nvPicPr>
          <p:cNvPr id="3379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0" y="762000"/>
            <a:ext cx="3524250" cy="2590800"/>
          </a:xfrm>
          <a:prstGeom prst="rect">
            <a:avLst/>
          </a:prstGeom>
          <a:noFill/>
          <a:ln w="9525">
            <a:noFill/>
            <a:miter lim="800000"/>
            <a:headEnd/>
            <a:tailEnd/>
          </a:ln>
        </p:spPr>
      </p:pic>
      <p:pic>
        <p:nvPicPr>
          <p:cNvPr id="33797"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00" y="2133600"/>
            <a:ext cx="3657600" cy="2570163"/>
          </a:xfrm>
          <a:prstGeom prst="rect">
            <a:avLst/>
          </a:prstGeom>
          <a:noFill/>
          <a:ln w="9525">
            <a:noFill/>
            <a:miter lim="800000"/>
            <a:headEnd/>
            <a:tailEnd/>
          </a:ln>
        </p:spPr>
      </p:pic>
      <p:sp>
        <p:nvSpPr>
          <p:cNvPr id="33798" name="TextBox 7"/>
          <p:cNvSpPr txBox="1">
            <a:spLocks noChangeArrowheads="1"/>
          </p:cNvSpPr>
          <p:nvPr/>
        </p:nvSpPr>
        <p:spPr bwMode="auto">
          <a:xfrm>
            <a:off x="838200" y="6248400"/>
            <a:ext cx="4114800" cy="369888"/>
          </a:xfrm>
          <a:prstGeom prst="rect">
            <a:avLst/>
          </a:prstGeom>
          <a:noFill/>
          <a:ln w="9525">
            <a:noFill/>
            <a:miter lim="800000"/>
            <a:headEnd/>
            <a:tailEnd/>
          </a:ln>
        </p:spPr>
        <p:txBody>
          <a:bodyPr>
            <a:spAutoFit/>
          </a:bodyPr>
          <a:lstStyle/>
          <a:p>
            <a:r>
              <a:rPr lang="en-US" dirty="0">
                <a:latin typeface="Calibri" pitchFamily="34" charset="0"/>
              </a:rPr>
              <a:t>N </a:t>
            </a:r>
            <a:r>
              <a:rPr lang="en-US" dirty="0" err="1">
                <a:latin typeface="Calibri" pitchFamily="34" charset="0"/>
              </a:rPr>
              <a:t>Engl</a:t>
            </a:r>
            <a:r>
              <a:rPr lang="en-US" dirty="0">
                <a:latin typeface="Calibri" pitchFamily="34" charset="0"/>
              </a:rPr>
              <a:t> J Med 2010; 362:833</a:t>
            </a:r>
            <a:r>
              <a:rPr lang="en-US" dirty="0">
                <a:latin typeface="Calibri" pitchFamily="34" charset="0"/>
                <a:hlinkClick r:id="rId5"/>
              </a:rPr>
              <a:t>March 4, 2010</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mtClean="0"/>
              <a:t>Indications</a:t>
            </a:r>
          </a:p>
        </p:txBody>
      </p:sp>
      <p:sp>
        <p:nvSpPr>
          <p:cNvPr id="3" name="Content Placeholder 2"/>
          <p:cNvSpPr>
            <a:spLocks noGrp="1"/>
          </p:cNvSpPr>
          <p:nvPr>
            <p:ph idx="1"/>
          </p:nvPr>
        </p:nvSpPr>
        <p:spPr/>
        <p:txBody>
          <a:bodyPr rtlCol="0">
            <a:normAutofit lnSpcReduction="10000"/>
          </a:bodyPr>
          <a:lstStyle/>
          <a:p>
            <a:pPr lvl="1" fontAlgn="auto">
              <a:spcAft>
                <a:spcPts val="0"/>
              </a:spcAft>
              <a:buFont typeface="Arial" pitchFamily="34" charset="0"/>
              <a:buChar char="–"/>
              <a:defRPr/>
            </a:pPr>
            <a:endParaRPr lang="en-US" dirty="0" smtClean="0"/>
          </a:p>
          <a:p>
            <a:pPr lvl="1" fontAlgn="auto">
              <a:spcAft>
                <a:spcPts val="0"/>
              </a:spcAft>
              <a:buFont typeface="Arial" pitchFamily="34" charset="0"/>
              <a:buChar char="–"/>
              <a:defRPr/>
            </a:pPr>
            <a:endParaRPr lang="en-US" dirty="0"/>
          </a:p>
          <a:p>
            <a:pPr lvl="1" fontAlgn="auto">
              <a:spcAft>
                <a:spcPts val="0"/>
              </a:spcAft>
              <a:buFont typeface="Arial" pitchFamily="34" charset="0"/>
              <a:buChar char="–"/>
              <a:defRPr/>
            </a:pPr>
            <a:endParaRPr lang="en-US" dirty="0" smtClean="0"/>
          </a:p>
          <a:p>
            <a:pPr lvl="1" fontAlgn="auto">
              <a:spcAft>
                <a:spcPts val="0"/>
              </a:spcAft>
              <a:buFont typeface="Arial" pitchFamily="34" charset="0"/>
              <a:buChar char="–"/>
              <a:defRPr/>
            </a:pPr>
            <a:endParaRPr lang="en-US" dirty="0"/>
          </a:p>
          <a:p>
            <a:pPr lvl="1" fontAlgn="auto">
              <a:spcAft>
                <a:spcPts val="0"/>
              </a:spcAft>
              <a:buFont typeface="Arial" pitchFamily="34" charset="0"/>
              <a:buChar char="–"/>
              <a:defRPr/>
            </a:pPr>
            <a:endParaRPr lang="en-US" dirty="0" smtClean="0"/>
          </a:p>
          <a:p>
            <a:pPr lvl="1" fontAlgn="auto">
              <a:spcAft>
                <a:spcPts val="0"/>
              </a:spcAft>
              <a:buFont typeface="Arial" pitchFamily="34" charset="0"/>
              <a:buChar char="–"/>
              <a:defRPr/>
            </a:pPr>
            <a:endParaRPr lang="en-US" dirty="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In </a:t>
            </a:r>
            <a:r>
              <a:rPr lang="en-US" dirty="0" err="1" smtClean="0"/>
              <a:t>immunocompetent</a:t>
            </a:r>
            <a:r>
              <a:rPr lang="en-US" dirty="0" smtClean="0"/>
              <a:t> populations, this in unnecessary </a:t>
            </a:r>
          </a:p>
          <a:p>
            <a:pPr fontAlgn="auto">
              <a:spcAft>
                <a:spcPts val="0"/>
              </a:spcAft>
              <a:buFont typeface="Arial" pitchFamily="34" charset="0"/>
              <a:buChar char="•"/>
              <a:defRPr/>
            </a:pPr>
            <a:endParaRPr lang="en-US" dirty="0"/>
          </a:p>
        </p:txBody>
      </p:sp>
      <p:pic>
        <p:nvPicPr>
          <p:cNvPr id="34819" name="Picture 2" descr="C:\Users\chambebk\Downloads\phot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1752600"/>
            <a:ext cx="7086600"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mtClean="0"/>
              <a:t>Misc.</a:t>
            </a:r>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dirty="0" smtClean="0"/>
              <a:t>CMV infection may be a reactivation or </a:t>
            </a:r>
            <a:r>
              <a:rPr lang="en-US" dirty="0" err="1" smtClean="0"/>
              <a:t>reinfection</a:t>
            </a:r>
            <a:endParaRPr lang="en-US" dirty="0" smtClean="0"/>
          </a:p>
          <a:p>
            <a:pPr fontAlgn="auto">
              <a:spcAft>
                <a:spcPts val="0"/>
              </a:spcAft>
              <a:buFont typeface="Arial" pitchFamily="34" charset="0"/>
              <a:buChar char="•"/>
              <a:defRPr/>
            </a:pPr>
            <a:r>
              <a:rPr lang="en-US" dirty="0" smtClean="0"/>
              <a:t>No vaccine available</a:t>
            </a:r>
          </a:p>
          <a:p>
            <a:pPr fontAlgn="auto">
              <a:spcAft>
                <a:spcPts val="0"/>
              </a:spcAft>
              <a:buFont typeface="Arial" pitchFamily="34" charset="0"/>
              <a:buChar char="•"/>
              <a:defRPr/>
            </a:pPr>
            <a:r>
              <a:rPr lang="en-US" dirty="0" smtClean="0"/>
              <a:t>Treatment includes </a:t>
            </a:r>
            <a:r>
              <a:rPr lang="en-US" dirty="0" err="1" smtClean="0"/>
              <a:t>antivirals</a:t>
            </a:r>
            <a:r>
              <a:rPr lang="en-US" dirty="0" smtClean="0"/>
              <a:t> (e.g. </a:t>
            </a:r>
            <a:r>
              <a:rPr lang="en-US" dirty="0" err="1" smtClean="0"/>
              <a:t>ganciclovir</a:t>
            </a:r>
            <a:r>
              <a:rPr lang="en-US" dirty="0" smtClean="0"/>
              <a:t>) halts replication but doesn’t eradicate the virus</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Viable white cells harboring the virus must be present in the transfused </a:t>
            </a:r>
            <a:r>
              <a:rPr lang="en-US" dirty="0" smtClean="0"/>
              <a:t>product for a recipient to potentially acquire CMV</a:t>
            </a:r>
            <a:endParaRPr lang="en-US" dirty="0" smtClean="0"/>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t>Blood Bank Screening</a:t>
            </a:r>
          </a:p>
        </p:txBody>
      </p:sp>
      <p:sp>
        <p:nvSpPr>
          <p:cNvPr id="3" name="Content Placeholder 2"/>
          <p:cNvSpPr>
            <a:spLocks noGrp="1"/>
          </p:cNvSpPr>
          <p:nvPr>
            <p:ph idx="1"/>
          </p:nvPr>
        </p:nvSpPr>
        <p:spPr/>
        <p:txBody>
          <a:bodyPr rtlCol="0">
            <a:normAutofit fontScale="85000" lnSpcReduction="10000"/>
          </a:bodyPr>
          <a:lstStyle/>
          <a:p>
            <a:pPr fontAlgn="auto">
              <a:spcAft>
                <a:spcPts val="0"/>
              </a:spcAft>
              <a:buFont typeface="Arial" pitchFamily="34" charset="0"/>
              <a:buChar char="•"/>
              <a:defRPr/>
            </a:pPr>
            <a:r>
              <a:rPr lang="en-US" dirty="0" smtClean="0"/>
              <a:t>Essentially limited to donor screening</a:t>
            </a:r>
          </a:p>
          <a:p>
            <a:pPr lvl="1" fontAlgn="auto">
              <a:spcAft>
                <a:spcPts val="0"/>
              </a:spcAft>
              <a:buFont typeface="Arial" pitchFamily="34" charset="0"/>
              <a:buChar char="–"/>
              <a:defRPr/>
            </a:pPr>
            <a:r>
              <a:rPr lang="en-US" dirty="0" smtClean="0"/>
              <a:t>“Are you feeling healthy and well today?”</a:t>
            </a:r>
          </a:p>
          <a:p>
            <a:pPr lvl="1" fontAlgn="auto">
              <a:spcAft>
                <a:spcPts val="0"/>
              </a:spcAft>
              <a:buFont typeface="Arial" pitchFamily="34" charset="0"/>
              <a:buChar char="–"/>
              <a:defRPr/>
            </a:pPr>
            <a:r>
              <a:rPr lang="en-US" dirty="0" smtClean="0"/>
              <a:t>Vital signs</a:t>
            </a:r>
          </a:p>
          <a:p>
            <a:pPr lvl="1" fontAlgn="auto">
              <a:spcAft>
                <a:spcPts val="0"/>
              </a:spcAft>
              <a:buFont typeface="Arial" pitchFamily="34" charset="0"/>
              <a:buChar char="–"/>
              <a:defRPr/>
            </a:pPr>
            <a:r>
              <a:rPr lang="en-US" dirty="0" smtClean="0"/>
              <a:t>May exclude occasional cases of acute </a:t>
            </a:r>
            <a:r>
              <a:rPr lang="en-US" dirty="0" smtClean="0"/>
              <a:t>infection, but is otherwise not an effective screening tool</a:t>
            </a:r>
            <a:endParaRPr lang="en-US" dirty="0" smtClean="0"/>
          </a:p>
          <a:p>
            <a:pPr lvl="3"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smtClean="0"/>
              <a:t>No </a:t>
            </a:r>
            <a:r>
              <a:rPr lang="en-US" dirty="0" smtClean="0"/>
              <a:t>routine serologic or nucleic acid testing for the virus</a:t>
            </a:r>
          </a:p>
          <a:p>
            <a:pPr lvl="1" fontAlgn="auto">
              <a:spcAft>
                <a:spcPts val="0"/>
              </a:spcAft>
              <a:buFont typeface="Arial" pitchFamily="34" charset="0"/>
              <a:buChar char="–"/>
              <a:defRPr/>
            </a:pPr>
            <a:r>
              <a:rPr lang="en-US" dirty="0" smtClean="0"/>
              <a:t>If requested, </a:t>
            </a:r>
            <a:r>
              <a:rPr lang="en-US" dirty="0" err="1" smtClean="0"/>
              <a:t>seronegative</a:t>
            </a:r>
            <a:r>
              <a:rPr lang="en-US" dirty="0" smtClean="0"/>
              <a:t> donors can be identified</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Similarly</a:t>
            </a:r>
            <a:r>
              <a:rPr lang="en-US" dirty="0" smtClean="0"/>
              <a:t>, no </a:t>
            </a:r>
            <a:r>
              <a:rPr lang="en-US" dirty="0" smtClean="0"/>
              <a:t>serologic testing is performed during the prenatal care of </a:t>
            </a:r>
            <a:r>
              <a:rPr lang="en-US" dirty="0" smtClean="0"/>
              <a:t>pregnant females</a:t>
            </a:r>
          </a:p>
          <a:p>
            <a:pPr lvl="1"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t>Overview</a:t>
            </a:r>
          </a:p>
        </p:txBody>
      </p:sp>
      <p:sp>
        <p:nvSpPr>
          <p:cNvPr id="15362" name="Content Placeholder 2"/>
          <p:cNvSpPr>
            <a:spLocks noGrp="1"/>
          </p:cNvSpPr>
          <p:nvPr>
            <p:ph idx="1"/>
          </p:nvPr>
        </p:nvSpPr>
        <p:spPr/>
        <p:txBody>
          <a:bodyPr/>
          <a:lstStyle/>
          <a:p>
            <a:r>
              <a:rPr lang="en-US" dirty="0" smtClean="0"/>
              <a:t>CMV Infection and Epidemiology</a:t>
            </a:r>
          </a:p>
          <a:p>
            <a:r>
              <a:rPr lang="en-US" dirty="0" smtClean="0"/>
              <a:t>Indications for CMV(-) products</a:t>
            </a:r>
          </a:p>
          <a:p>
            <a:r>
              <a:rPr lang="en-US" dirty="0" smtClean="0"/>
              <a:t>Traditional efforts to mitigate TT-CMV</a:t>
            </a:r>
          </a:p>
          <a:p>
            <a:pPr lvl="1"/>
            <a:r>
              <a:rPr lang="en-US" dirty="0" err="1" smtClean="0"/>
              <a:t>Seronegative</a:t>
            </a:r>
            <a:r>
              <a:rPr lang="en-US" dirty="0" smtClean="0"/>
              <a:t> donation</a:t>
            </a:r>
          </a:p>
          <a:p>
            <a:pPr lvl="1"/>
            <a:r>
              <a:rPr lang="en-US" dirty="0" err="1" smtClean="0"/>
              <a:t>Leukoreduction</a:t>
            </a:r>
            <a:endParaRPr lang="en-US" dirty="0" smtClean="0"/>
          </a:p>
          <a:p>
            <a:r>
              <a:rPr lang="en-US" dirty="0" smtClean="0"/>
              <a:t>Future directions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Risk of Transmission</a:t>
            </a:r>
          </a:p>
        </p:txBody>
      </p:sp>
      <p:sp>
        <p:nvSpPr>
          <p:cNvPr id="39938" name="Content Placeholder 2"/>
          <p:cNvSpPr>
            <a:spLocks noGrp="1"/>
          </p:cNvSpPr>
          <p:nvPr>
            <p:ph idx="1"/>
          </p:nvPr>
        </p:nvSpPr>
        <p:spPr/>
        <p:txBody>
          <a:bodyPr/>
          <a:lstStyle/>
          <a:p>
            <a:r>
              <a:rPr lang="en-US" dirty="0" smtClean="0"/>
              <a:t>Estimated 1 in 500 </a:t>
            </a:r>
            <a:r>
              <a:rPr lang="en-US" dirty="0" smtClean="0"/>
              <a:t>units</a:t>
            </a:r>
            <a:endParaRPr lang="en-US" dirty="0" smtClean="0"/>
          </a:p>
          <a:p>
            <a:r>
              <a:rPr lang="en-US" dirty="0" smtClean="0"/>
              <a:t>By comparison,</a:t>
            </a:r>
          </a:p>
          <a:p>
            <a:pPr lvl="1"/>
            <a:r>
              <a:rPr lang="en-US" dirty="0" smtClean="0"/>
              <a:t>1 in 200,000-400,000 for </a:t>
            </a:r>
            <a:r>
              <a:rPr lang="en-US" dirty="0" err="1" smtClean="0"/>
              <a:t>Hep</a:t>
            </a:r>
            <a:r>
              <a:rPr lang="en-US" dirty="0" smtClean="0"/>
              <a:t> B</a:t>
            </a:r>
          </a:p>
          <a:p>
            <a:pPr lvl="1"/>
            <a:r>
              <a:rPr lang="en-US" dirty="0" smtClean="0"/>
              <a:t> 1 in 1,800,000 for </a:t>
            </a:r>
            <a:r>
              <a:rPr lang="en-US" dirty="0" err="1" smtClean="0"/>
              <a:t>Hep</a:t>
            </a:r>
            <a:r>
              <a:rPr lang="en-US" dirty="0" smtClean="0"/>
              <a:t> C</a:t>
            </a:r>
          </a:p>
          <a:p>
            <a:pPr lvl="1"/>
            <a:r>
              <a:rPr lang="en-US" dirty="0" smtClean="0"/>
              <a:t>1 in 2,000,000 for HIV</a:t>
            </a:r>
          </a:p>
          <a:p>
            <a:pPr lvl="1"/>
            <a:endParaRPr lang="en-US" dirty="0" smtClean="0"/>
          </a:p>
          <a:p>
            <a:pPr lvl="1">
              <a:buFont typeface="Arial" charset="0"/>
              <a:buNone/>
            </a:pPr>
            <a:endParaRPr lang="en-US" dirty="0" smtClean="0"/>
          </a:p>
          <a:p>
            <a:pPr lvl="1">
              <a:buFont typeface="Arial" charset="0"/>
              <a:buNone/>
            </a:pPr>
            <a:r>
              <a:rPr lang="en-US" sz="2000" baseline="30000" dirty="0" err="1" smtClean="0"/>
              <a:t>Roback</a:t>
            </a:r>
            <a:r>
              <a:rPr lang="en-US" sz="2000" baseline="30000" dirty="0" smtClean="0"/>
              <a:t> </a:t>
            </a:r>
            <a:r>
              <a:rPr lang="en-US" sz="2000" baseline="30000" dirty="0" smtClean="0"/>
              <a:t>JD, Drew WL, </a:t>
            </a:r>
            <a:r>
              <a:rPr lang="en-US" sz="2000" baseline="30000" dirty="0" err="1" smtClean="0"/>
              <a:t>Laycock</a:t>
            </a:r>
            <a:r>
              <a:rPr lang="en-US" sz="2000" baseline="30000" dirty="0" smtClean="0"/>
              <a:t> ME, Todd D, </a:t>
            </a:r>
            <a:r>
              <a:rPr lang="en-US" sz="2000" baseline="30000" dirty="0" err="1" smtClean="0"/>
              <a:t>Hillyer</a:t>
            </a:r>
            <a:r>
              <a:rPr lang="en-US" sz="2000" baseline="30000" dirty="0" smtClean="0"/>
              <a:t> CD, Busch MP. (2003) CMV DNA is rarely detected in healthy blood donors using validated PCR assays. Transfusion. 43(3):314-321.</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t>Implications for Blood Banking</a:t>
            </a:r>
          </a:p>
        </p:txBody>
      </p:sp>
      <p:sp>
        <p:nvSpPr>
          <p:cNvPr id="40962" name="Content Placeholder 2"/>
          <p:cNvSpPr>
            <a:spLocks noGrp="1"/>
          </p:cNvSpPr>
          <p:nvPr>
            <p:ph idx="1"/>
          </p:nvPr>
        </p:nvSpPr>
        <p:spPr/>
        <p:txBody>
          <a:bodyPr/>
          <a:lstStyle/>
          <a:p>
            <a:r>
              <a:rPr lang="en-US" dirty="0" smtClean="0"/>
              <a:t>By the early 1970s, it </a:t>
            </a:r>
            <a:r>
              <a:rPr lang="en-US" dirty="0" smtClean="0"/>
              <a:t>was widely </a:t>
            </a:r>
            <a:r>
              <a:rPr lang="en-US" dirty="0" smtClean="0"/>
              <a:t>recognized that transfusion-transmitted CMV </a:t>
            </a:r>
            <a:r>
              <a:rPr lang="en-US" dirty="0" smtClean="0"/>
              <a:t>represented </a:t>
            </a:r>
            <a:r>
              <a:rPr lang="en-US" dirty="0" smtClean="0"/>
              <a:t>a serious </a:t>
            </a:r>
            <a:r>
              <a:rPr lang="en-US" dirty="0" smtClean="0"/>
              <a:t>problem for </a:t>
            </a:r>
            <a:r>
              <a:rPr lang="en-US" dirty="0" smtClean="0"/>
              <a:t>immunocompromised patients</a:t>
            </a:r>
          </a:p>
          <a:p>
            <a:pPr lvl="1"/>
            <a:r>
              <a:rPr lang="en-US" dirty="0" smtClean="0"/>
              <a:t>Historically, rates of transmission in BMT patients and neonates were reported as high as 13-38% (</a:t>
            </a:r>
            <a:r>
              <a:rPr lang="en-US" dirty="0" err="1" smtClean="0"/>
              <a:t>Rahbar</a:t>
            </a:r>
            <a:r>
              <a:rPr lang="en-US" dirty="0" smtClean="0"/>
              <a:t> et al.)…today &lt;3% </a:t>
            </a:r>
          </a:p>
          <a:p>
            <a:pPr lvl="1"/>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endParaRPr lang="en-US" smtClean="0"/>
          </a:p>
        </p:txBody>
      </p:sp>
      <p:sp>
        <p:nvSpPr>
          <p:cNvPr id="41986" name="Content Placeholder 2"/>
          <p:cNvSpPr>
            <a:spLocks noGrp="1"/>
          </p:cNvSpPr>
          <p:nvPr>
            <p:ph idx="1"/>
          </p:nvPr>
        </p:nvSpPr>
        <p:spPr/>
        <p:txBody>
          <a:bodyPr/>
          <a:lstStyle/>
          <a:p>
            <a:endParaRPr lang="en-US" dirty="0" smtClean="0"/>
          </a:p>
        </p:txBody>
      </p:sp>
      <p:pic>
        <p:nvPicPr>
          <p:cNvPr id="4198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95400" y="228600"/>
            <a:ext cx="6858000" cy="2381250"/>
          </a:xfrm>
          <a:prstGeom prst="rect">
            <a:avLst/>
          </a:prstGeom>
          <a:noFill/>
          <a:ln w="9525">
            <a:noFill/>
            <a:miter lim="800000"/>
            <a:headEnd/>
            <a:tailEnd/>
          </a:ln>
        </p:spPr>
      </p:pic>
      <p:pic>
        <p:nvPicPr>
          <p:cNvPr id="41988" name="Picture 2" descr="https://scontent-b.xx.fbcdn.net/hphotos-ash4/t1.0-9/299_545175876058_7017_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1800" y="2286000"/>
            <a:ext cx="3126704" cy="4381500"/>
          </a:xfrm>
          <a:prstGeom prst="rect">
            <a:avLst/>
          </a:prstGeom>
          <a:noFill/>
          <a:ln w="9525">
            <a:noFill/>
            <a:miter lim="800000"/>
            <a:headEnd/>
            <a:tailEnd/>
          </a:ln>
        </p:spPr>
      </p:pic>
      <p:sp>
        <p:nvSpPr>
          <p:cNvPr id="2" name="TextBox 1"/>
          <p:cNvSpPr txBox="1"/>
          <p:nvPr/>
        </p:nvSpPr>
        <p:spPr>
          <a:xfrm>
            <a:off x="6400800" y="5257800"/>
            <a:ext cx="2667000" cy="923330"/>
          </a:xfrm>
          <a:prstGeom prst="rect">
            <a:avLst/>
          </a:prstGeom>
          <a:noFill/>
        </p:spPr>
        <p:txBody>
          <a:bodyPr wrap="square" rtlCol="0">
            <a:spAutoFit/>
          </a:bodyPr>
          <a:lstStyle/>
          <a:p>
            <a:r>
              <a:rPr lang="en-US" i="1" dirty="0" smtClean="0"/>
              <a:t>The author of this presentation in Côte d’Ivoire, 1984</a:t>
            </a:r>
            <a:endParaRPr lang="en-US"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smtClean="0"/>
              <a:t>Methods</a:t>
            </a:r>
          </a:p>
        </p:txBody>
      </p:sp>
      <p:sp>
        <p:nvSpPr>
          <p:cNvPr id="3" name="Content Placeholder 2"/>
          <p:cNvSpPr>
            <a:spLocks noGrp="1"/>
          </p:cNvSpPr>
          <p:nvPr>
            <p:ph idx="1"/>
          </p:nvPr>
        </p:nvSpPr>
        <p:spPr/>
        <p:txBody>
          <a:bodyPr rtlCol="0">
            <a:normAutofit fontScale="77500" lnSpcReduction="20000"/>
          </a:bodyPr>
          <a:lstStyle/>
          <a:p>
            <a:pPr fontAlgn="auto">
              <a:spcAft>
                <a:spcPts val="0"/>
              </a:spcAft>
              <a:buFont typeface="Arial" pitchFamily="34" charset="0"/>
              <a:buChar char="•"/>
              <a:defRPr/>
            </a:pPr>
            <a:r>
              <a:rPr lang="en-US" dirty="0" err="1" smtClean="0"/>
              <a:t>Seronegative</a:t>
            </a:r>
            <a:r>
              <a:rPr lang="en-US" dirty="0" smtClean="0"/>
              <a:t> Donation</a:t>
            </a:r>
          </a:p>
          <a:p>
            <a:pPr lvl="1" fontAlgn="auto">
              <a:spcAft>
                <a:spcPts val="0"/>
              </a:spcAft>
              <a:buFont typeface="Arial" pitchFamily="34" charset="0"/>
              <a:buChar char="–"/>
              <a:defRPr/>
            </a:pPr>
            <a:r>
              <a:rPr lang="en-US" dirty="0" smtClean="0"/>
              <a:t>When CMV </a:t>
            </a:r>
            <a:r>
              <a:rPr lang="en-US" dirty="0" err="1" smtClean="0"/>
              <a:t>seronegative</a:t>
            </a:r>
            <a:r>
              <a:rPr lang="en-US" dirty="0" smtClean="0"/>
              <a:t> units are requested, screening of donor units for </a:t>
            </a:r>
            <a:r>
              <a:rPr lang="en-US" dirty="0" err="1" smtClean="0"/>
              <a:t>seronegative</a:t>
            </a:r>
            <a:r>
              <a:rPr lang="en-US" dirty="0" smtClean="0"/>
              <a:t> products was initiated, or information drawn from a database</a:t>
            </a:r>
          </a:p>
          <a:p>
            <a:pPr lvl="2" fontAlgn="auto">
              <a:spcAft>
                <a:spcPts val="0"/>
              </a:spcAft>
              <a:buFont typeface="Arial" pitchFamily="34" charset="0"/>
              <a:buChar char="•"/>
              <a:defRPr/>
            </a:pPr>
            <a:r>
              <a:rPr lang="en-US" dirty="0" err="1" smtClean="0"/>
              <a:t>IgM</a:t>
            </a:r>
            <a:r>
              <a:rPr lang="en-US" dirty="0" smtClean="0"/>
              <a:t>(-)/</a:t>
            </a:r>
            <a:r>
              <a:rPr lang="en-US" dirty="0" err="1" smtClean="0"/>
              <a:t>IgG</a:t>
            </a:r>
            <a:r>
              <a:rPr lang="en-US" dirty="0" smtClean="0"/>
              <a:t>(-)</a:t>
            </a:r>
          </a:p>
          <a:p>
            <a:pPr lvl="2" fontAlgn="auto">
              <a:spcAft>
                <a:spcPts val="0"/>
              </a:spcAft>
              <a:buFont typeface="Arial" pitchFamily="34" charset="0"/>
              <a:buChar char="•"/>
              <a:defRPr/>
            </a:pPr>
            <a:r>
              <a:rPr lang="en-US" dirty="0" smtClean="0"/>
              <a:t>Window period of 6-8 weeks</a:t>
            </a:r>
          </a:p>
          <a:p>
            <a:pPr lvl="1"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err="1" smtClean="0"/>
              <a:t>Leukoreduction</a:t>
            </a:r>
            <a:endParaRPr lang="en-US" dirty="0" smtClean="0"/>
          </a:p>
          <a:p>
            <a:pPr lvl="1" fontAlgn="auto">
              <a:spcAft>
                <a:spcPts val="0"/>
              </a:spcAft>
              <a:buFont typeface="Arial" pitchFamily="34" charset="0"/>
              <a:buChar char="–"/>
              <a:defRPr/>
            </a:pPr>
            <a:r>
              <a:rPr lang="en-US" dirty="0" smtClean="0"/>
              <a:t>Originally bedside </a:t>
            </a:r>
            <a:r>
              <a:rPr lang="en-US" dirty="0" err="1" smtClean="0"/>
              <a:t>leukoreduction</a:t>
            </a:r>
            <a:endParaRPr lang="en-US" dirty="0" smtClean="0"/>
          </a:p>
          <a:p>
            <a:pPr lvl="1" fontAlgn="auto">
              <a:spcAft>
                <a:spcPts val="0"/>
              </a:spcAft>
              <a:buFont typeface="Arial" pitchFamily="34" charset="0"/>
              <a:buChar char="–"/>
              <a:defRPr/>
            </a:pPr>
            <a:r>
              <a:rPr lang="en-US" dirty="0" smtClean="0"/>
              <a:t>Today, this usuall</a:t>
            </a:r>
            <a:r>
              <a:rPr lang="en-US" dirty="0" smtClean="0"/>
              <a:t>y means </a:t>
            </a:r>
            <a:r>
              <a:rPr lang="en-US" dirty="0" smtClean="0"/>
              <a:t>re-storage </a:t>
            </a:r>
            <a:r>
              <a:rPr lang="en-US" dirty="0" err="1" smtClean="0"/>
              <a:t>leukoreduction</a:t>
            </a:r>
            <a:r>
              <a:rPr lang="en-US" dirty="0" smtClean="0"/>
              <a:t>, in which </a:t>
            </a:r>
            <a:r>
              <a:rPr lang="en-US" dirty="0" smtClean="0"/>
              <a:t>leukocytes </a:t>
            </a:r>
            <a:r>
              <a:rPr lang="en-US" dirty="0" smtClean="0"/>
              <a:t>are removed from blood </a:t>
            </a:r>
            <a:r>
              <a:rPr lang="en-US" dirty="0" smtClean="0"/>
              <a:t>products by filtration of the donated unit of whole blood, or during apheresis</a:t>
            </a:r>
            <a:endParaRPr lang="en-US" dirty="0" smtClean="0"/>
          </a:p>
          <a:p>
            <a:pPr lvl="2" fontAlgn="auto">
              <a:spcAft>
                <a:spcPts val="0"/>
              </a:spcAft>
              <a:buFont typeface="Arial" pitchFamily="34" charset="0"/>
              <a:buChar char="•"/>
              <a:defRPr/>
            </a:pPr>
            <a:r>
              <a:rPr lang="en-US" dirty="0" smtClean="0"/>
              <a:t>For RBCs and apheresis </a:t>
            </a:r>
            <a:r>
              <a:rPr lang="en-US" dirty="0" smtClean="0"/>
              <a:t>platelets, </a:t>
            </a:r>
            <a:r>
              <a:rPr lang="en-US" dirty="0" smtClean="0"/>
              <a:t>&lt;5 x10</a:t>
            </a:r>
            <a:r>
              <a:rPr lang="en-US" baseline="30000" dirty="0" smtClean="0"/>
              <a:t>6</a:t>
            </a:r>
            <a:r>
              <a:rPr lang="en-US" dirty="0" smtClean="0"/>
              <a:t> WBCs</a:t>
            </a:r>
          </a:p>
          <a:p>
            <a:pPr lvl="2" fontAlgn="auto">
              <a:spcAft>
                <a:spcPts val="0"/>
              </a:spcAft>
              <a:buFont typeface="Arial" pitchFamily="34" charset="0"/>
              <a:buChar char="•"/>
              <a:defRPr/>
            </a:pPr>
            <a:r>
              <a:rPr lang="en-US" dirty="0" smtClean="0"/>
              <a:t>“CMV Safe”</a:t>
            </a:r>
          </a:p>
          <a:p>
            <a:pPr lvl="2" fontAlgn="auto">
              <a:spcAft>
                <a:spcPts val="0"/>
              </a:spcAft>
              <a:buFont typeface="Arial" pitchFamily="34" charset="0"/>
              <a:buChar char="•"/>
              <a:defRPr/>
            </a:pPr>
            <a:endParaRPr lang="en-US" dirty="0"/>
          </a:p>
          <a:p>
            <a:pPr fontAlgn="auto">
              <a:spcAft>
                <a:spcPts val="0"/>
              </a:spcAft>
              <a:buFont typeface="Arial" pitchFamily="34" charset="0"/>
              <a:buChar char="•"/>
              <a:defRPr/>
            </a:pPr>
            <a:endParaRPr lang="en-US" dirty="0" smtClean="0"/>
          </a:p>
          <a:p>
            <a:pPr lvl="1"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a:xfrm>
            <a:off x="457200" y="1600200"/>
            <a:ext cx="8229600" cy="4800600"/>
          </a:xfrm>
        </p:spPr>
        <p:txBody>
          <a:bodyPr/>
          <a:lstStyle/>
          <a:p>
            <a:r>
              <a:rPr lang="en-US" sz="2400" dirty="0" smtClean="0"/>
              <a:t>Today, a CMV </a:t>
            </a:r>
            <a:r>
              <a:rPr lang="en-US" sz="2400" dirty="0" err="1" smtClean="0"/>
              <a:t>seronegative</a:t>
            </a:r>
            <a:r>
              <a:rPr lang="en-US" sz="2400" dirty="0" smtClean="0"/>
              <a:t> unit that has also undergone </a:t>
            </a:r>
            <a:r>
              <a:rPr lang="en-US" sz="2400" dirty="0" err="1" smtClean="0"/>
              <a:t>leukoreduction</a:t>
            </a:r>
            <a:r>
              <a:rPr lang="en-US" sz="2400" dirty="0" smtClean="0"/>
              <a:t> is called “CMV-</a:t>
            </a:r>
            <a:r>
              <a:rPr lang="en-US" sz="2400" dirty="0" err="1" smtClean="0"/>
              <a:t>seronegative</a:t>
            </a:r>
            <a:r>
              <a:rPr lang="en-US" sz="2400" dirty="0" smtClean="0"/>
              <a:t>”</a:t>
            </a:r>
          </a:p>
          <a:p>
            <a:r>
              <a:rPr lang="en-US" sz="2400" dirty="0" smtClean="0"/>
              <a:t>However, these methods are not additive in their effects</a:t>
            </a:r>
          </a:p>
          <a:p>
            <a:pPr lvl="1"/>
            <a:r>
              <a:rPr lang="en-US" sz="2400" dirty="0" smtClean="0"/>
              <a:t>Patients with CMV </a:t>
            </a:r>
            <a:r>
              <a:rPr lang="en-US" sz="2400" dirty="0" err="1" smtClean="0"/>
              <a:t>viremia</a:t>
            </a:r>
            <a:r>
              <a:rPr lang="en-US" sz="2400" dirty="0" smtClean="0"/>
              <a:t> may have high viral loads in the plasma not affected by </a:t>
            </a:r>
            <a:r>
              <a:rPr lang="en-US" sz="2400" dirty="0" err="1" smtClean="0"/>
              <a:t>leukoreduction</a:t>
            </a:r>
            <a:endParaRPr lang="en-US" sz="2400" dirty="0" smtClean="0"/>
          </a:p>
          <a:p>
            <a:pPr lvl="1"/>
            <a:r>
              <a:rPr lang="en-US" sz="2400" dirty="0" smtClean="0"/>
              <a:t>Patients with active CMV infection may not have detectable antibodies during the “window period” prior to </a:t>
            </a:r>
            <a:r>
              <a:rPr lang="en-US" sz="2400" dirty="0" err="1" smtClean="0"/>
              <a:t>seroconversion</a:t>
            </a:r>
            <a:endParaRPr lang="en-US" sz="2400" dirty="0" smtClean="0"/>
          </a:p>
          <a:p>
            <a:pPr lvl="1"/>
            <a:endParaRPr lang="en-US" dirty="0" smtClean="0"/>
          </a:p>
          <a:p>
            <a:pPr lvl="1"/>
            <a:endParaRPr lang="en-US" dirty="0"/>
          </a:p>
        </p:txBody>
      </p:sp>
    </p:spTree>
    <p:extLst>
      <p:ext uri="{BB962C8B-B14F-4D97-AF65-F5344CB8AC3E}">
        <p14:creationId xmlns:p14="http://schemas.microsoft.com/office/powerpoint/2010/main" val="1574995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dirty="0" smtClean="0"/>
              <a:t>General Benefits of </a:t>
            </a:r>
            <a:r>
              <a:rPr lang="en-US" dirty="0" err="1" smtClean="0"/>
              <a:t>Leukoreduction</a:t>
            </a:r>
            <a:r>
              <a:rPr lang="en-US" dirty="0" smtClean="0"/>
              <a:t> Were Recognized Long Ago</a:t>
            </a:r>
            <a:endParaRPr lang="en-US" dirty="0" smtClean="0"/>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In </a:t>
            </a:r>
            <a:r>
              <a:rPr lang="en-US" dirty="0" smtClean="0"/>
              <a:t>addition to decreased TT-CMV</a:t>
            </a:r>
          </a:p>
          <a:p>
            <a:pPr lvl="1" fontAlgn="auto">
              <a:spcAft>
                <a:spcPts val="0"/>
              </a:spcAft>
              <a:buFont typeface="Arial" pitchFamily="34" charset="0"/>
              <a:buChar char="–"/>
              <a:defRPr/>
            </a:pPr>
            <a:r>
              <a:rPr lang="en-US" dirty="0" smtClean="0"/>
              <a:t>Decreased incidence of </a:t>
            </a:r>
            <a:r>
              <a:rPr lang="en-US" dirty="0" smtClean="0"/>
              <a:t>febrile non-hemolytic transfusion reactions</a:t>
            </a:r>
          </a:p>
          <a:p>
            <a:pPr lvl="1" fontAlgn="auto">
              <a:spcAft>
                <a:spcPts val="0"/>
              </a:spcAft>
              <a:buFont typeface="Arial" pitchFamily="34" charset="0"/>
              <a:buChar char="–"/>
              <a:defRPr/>
            </a:pPr>
            <a:r>
              <a:rPr lang="en-US" dirty="0" smtClean="0"/>
              <a:t>Decreased incidence of HLA </a:t>
            </a:r>
            <a:r>
              <a:rPr lang="en-US" dirty="0" err="1" smtClean="0"/>
              <a:t>alloimmunization</a:t>
            </a:r>
            <a:r>
              <a:rPr lang="en-US" dirty="0" smtClean="0"/>
              <a:t> (particularly important in the transplant population)</a:t>
            </a:r>
            <a:endParaRPr lang="en-US" dirty="0" smtClean="0"/>
          </a:p>
          <a:p>
            <a:pPr lvl="1"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smtClean="0"/>
              <a:t>“We believe it is advantageous to provide leukocyte-reduced components to reduce such adverse events.”</a:t>
            </a:r>
          </a:p>
          <a:p>
            <a:pPr lvl="1" fontAlgn="auto">
              <a:spcAft>
                <a:spcPts val="0"/>
              </a:spcAft>
              <a:buFont typeface="Arial" pitchFamily="34" charset="0"/>
              <a:buChar char="–"/>
              <a:defRPr/>
            </a:pPr>
            <a:r>
              <a:rPr lang="en-US" sz="1300" dirty="0" smtClean="0"/>
              <a:t>FDA, Guidance for Industry: Pre-Storage Leukocyte Reduction of Whole Blood and Blood Components Intended for Transfusion, Sept 2012</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Bowden et al. (</a:t>
            </a:r>
            <a:r>
              <a:rPr lang="en-US" sz="2800" u="sng" dirty="0">
                <a:hlinkClick r:id="rId2" tooltip="Blood."/>
              </a:rPr>
              <a:t>Blood.</a:t>
            </a:r>
            <a:r>
              <a:rPr lang="en-US" sz="2800" dirty="0"/>
              <a:t> 1995 Nov 1;86(9):3598-603.</a:t>
            </a:r>
            <a:r>
              <a:rPr lang="en-US" sz="2800" dirty="0" smtClean="0"/>
              <a:t>)</a:t>
            </a:r>
            <a:endParaRPr lang="en-US" sz="2800" dirty="0"/>
          </a:p>
        </p:txBody>
      </p:sp>
      <p:sp>
        <p:nvSpPr>
          <p:cNvPr id="3" name="Content Placeholder 2"/>
          <p:cNvSpPr>
            <a:spLocks noGrp="1"/>
          </p:cNvSpPr>
          <p:nvPr>
            <p:ph idx="1"/>
          </p:nvPr>
        </p:nvSpPr>
        <p:spPr/>
        <p:txBody>
          <a:bodyPr/>
          <a:lstStyle/>
          <a:p>
            <a:r>
              <a:rPr lang="en-US" dirty="0" smtClean="0"/>
              <a:t>This famous study found no differences in CMV documented disease between the two methods in days 21-100 after transfusion in the primary analysis, but secondary analysis showed over days 0-100 showed more severe disease in the LR cohort (see table and abstract on following slides)</a:t>
            </a:r>
          </a:p>
          <a:p>
            <a:r>
              <a:rPr lang="en-US" dirty="0" smtClean="0"/>
              <a:t>Nevertheless, the authors conclude that LR is an effective alternative the use of CMV </a:t>
            </a:r>
            <a:r>
              <a:rPr lang="en-US" dirty="0" err="1" smtClean="0"/>
              <a:t>seronegative</a:t>
            </a:r>
            <a:r>
              <a:rPr lang="en-US" dirty="0" smtClean="0"/>
              <a:t> products</a:t>
            </a:r>
            <a:endParaRPr lang="en-US" dirty="0"/>
          </a:p>
        </p:txBody>
      </p:sp>
    </p:spTree>
    <p:extLst>
      <p:ext uri="{BB962C8B-B14F-4D97-AF65-F5344CB8AC3E}">
        <p14:creationId xmlns:p14="http://schemas.microsoft.com/office/powerpoint/2010/main" val="769677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p:cNvPicPr>
            <a:picLocks noChangeAspect="1" noChangeArrowheads="1"/>
          </p:cNvPicPr>
          <p:nvPr/>
        </p:nvPicPr>
        <p:blipFill>
          <a:blip r:embed="rId2"/>
          <a:srcRect/>
          <a:stretch>
            <a:fillRect/>
          </a:stretch>
        </p:blipFill>
        <p:spPr bwMode="auto">
          <a:xfrm>
            <a:off x="1371600" y="1219200"/>
            <a:ext cx="6324600" cy="434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ChangeArrowheads="1"/>
          </p:cNvSpPr>
          <p:nvPr/>
        </p:nvSpPr>
        <p:spPr bwMode="auto">
          <a:xfrm>
            <a:off x="457200" y="914400"/>
            <a:ext cx="8686800" cy="1219200"/>
          </a:xfrm>
          <a:prstGeom prst="rect">
            <a:avLst/>
          </a:prstGeom>
          <a:solidFill>
            <a:schemeClr val="bg1"/>
          </a:solidFill>
          <a:ln w="9525">
            <a:noFill/>
            <a:miter lim="800000"/>
            <a:headEnd/>
            <a:tailEnd/>
          </a:ln>
        </p:spPr>
        <p:txBody>
          <a:bodyPr wrap="none" anchor="ctr"/>
          <a:lstStyle/>
          <a:p>
            <a:endParaRPr lang="en-US" altLang="en-US"/>
          </a:p>
        </p:txBody>
      </p:sp>
      <p:pic>
        <p:nvPicPr>
          <p:cNvPr id="48130" name="Picture 3" descr="!UNTITLE"/>
          <p:cNvPicPr>
            <a:picLocks noChangeAspect="1" noChangeArrowheads="1"/>
          </p:cNvPicPr>
          <p:nvPr/>
        </p:nvPicPr>
        <p:blipFill>
          <a:blip r:embed="rId2" cstate="email">
            <a:lum bright="-12000" contrast="24000"/>
            <a:extLst>
              <a:ext uri="{28A0092B-C50C-407E-A947-70E740481C1C}">
                <a14:useLocalDpi xmlns:a14="http://schemas.microsoft.com/office/drawing/2010/main"/>
              </a:ext>
            </a:extLst>
          </a:blip>
          <a:srcRect/>
          <a:stretch>
            <a:fillRect/>
          </a:stretch>
        </p:blipFill>
        <p:spPr bwMode="auto">
          <a:xfrm>
            <a:off x="0" y="762000"/>
            <a:ext cx="9144000" cy="435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http://missteencentralalberta.com/files/2012/05/canadian-blood-service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2800" y="5745163"/>
            <a:ext cx="2514600" cy="1112837"/>
          </a:xfrm>
          <a:prstGeom prst="rect">
            <a:avLst/>
          </a:prstGeom>
          <a:noFill/>
          <a:ln w="9525">
            <a:noFill/>
            <a:miter lim="800000"/>
            <a:headEnd/>
            <a:tailEnd/>
          </a:ln>
        </p:spPr>
      </p:pic>
      <p:sp>
        <p:nvSpPr>
          <p:cNvPr id="45058" name="Title 1"/>
          <p:cNvSpPr>
            <a:spLocks noGrp="1"/>
          </p:cNvSpPr>
          <p:nvPr>
            <p:ph type="title"/>
          </p:nvPr>
        </p:nvSpPr>
        <p:spPr/>
        <p:txBody>
          <a:bodyPr/>
          <a:lstStyle/>
          <a:p>
            <a:endParaRPr lang="en-US" dirty="0" smtClean="0"/>
          </a:p>
        </p:txBody>
      </p:sp>
      <p:sp>
        <p:nvSpPr>
          <p:cNvPr id="45059" name="Content Placeholder 2"/>
          <p:cNvSpPr>
            <a:spLocks noGrp="1"/>
          </p:cNvSpPr>
          <p:nvPr>
            <p:ph idx="1"/>
          </p:nvPr>
        </p:nvSpPr>
        <p:spPr>
          <a:xfrm>
            <a:off x="381000" y="228600"/>
            <a:ext cx="8229600" cy="4525963"/>
          </a:xfrm>
        </p:spPr>
        <p:txBody>
          <a:bodyPr/>
          <a:lstStyle/>
          <a:p>
            <a:pPr marL="0" indent="0">
              <a:buNone/>
            </a:pPr>
            <a:r>
              <a:rPr lang="en-US" dirty="0" smtClean="0"/>
              <a:t>	</a:t>
            </a:r>
          </a:p>
          <a:p>
            <a:endParaRPr lang="en-US" sz="2400" dirty="0" smtClean="0"/>
          </a:p>
          <a:p>
            <a:r>
              <a:rPr lang="en-US" sz="2400" dirty="0" smtClean="0"/>
              <a:t>With </a:t>
            </a:r>
            <a:r>
              <a:rPr lang="en-US" sz="2400" dirty="0"/>
              <a:t>continued improvement in filtration systems over time, some organizations recognized the cost-effective nature of LR as a stand-alone method of TT-CMV prevention</a:t>
            </a:r>
          </a:p>
          <a:p>
            <a:endParaRPr lang="en-US" sz="2400" dirty="0" smtClean="0"/>
          </a:p>
          <a:p>
            <a:r>
              <a:rPr lang="en-US" sz="2400" dirty="0" smtClean="0"/>
              <a:t>Canadian </a:t>
            </a:r>
            <a:r>
              <a:rPr lang="en-US" sz="2400" dirty="0" smtClean="0"/>
              <a:t>consensus guidelines from 1999</a:t>
            </a:r>
          </a:p>
          <a:p>
            <a:pPr>
              <a:buFont typeface="Arial" charset="0"/>
              <a:buNone/>
            </a:pPr>
            <a:r>
              <a:rPr lang="en-US" sz="2400" dirty="0" smtClean="0"/>
              <a:t>“</a:t>
            </a:r>
            <a:r>
              <a:rPr lang="en-US" sz="2400" dirty="0" smtClean="0"/>
              <a:t>evidence suggests that the use of </a:t>
            </a:r>
            <a:r>
              <a:rPr lang="en-US" sz="2400" dirty="0" err="1" smtClean="0"/>
              <a:t>leukoreduced</a:t>
            </a:r>
            <a:r>
              <a:rPr lang="en-US" sz="2400" dirty="0" smtClean="0"/>
              <a:t> blood products, prepared with 3</a:t>
            </a:r>
            <a:r>
              <a:rPr lang="en-US" sz="2400" baseline="30000" dirty="0" smtClean="0"/>
              <a:t>rd</a:t>
            </a:r>
            <a:r>
              <a:rPr lang="en-US" sz="2400" dirty="0" smtClean="0"/>
              <a:t> generation filters, is at least equivalent to the provision of CMV negative units in preventing CMV disease transmission, and may be less expensive than maintaining a CMV negative inventory.”</a:t>
            </a:r>
          </a:p>
          <a:p>
            <a:pPr>
              <a:buFont typeface="Arial" charset="0"/>
              <a:buNone/>
            </a:pPr>
            <a:r>
              <a:rPr lang="en-US" dirty="0" smtClean="0"/>
              <a:t>		</a:t>
            </a:r>
            <a:r>
              <a:rPr lang="en-US" sz="1500" dirty="0" smtClean="0"/>
              <a:t>-Graham </a:t>
            </a:r>
            <a:r>
              <a:rPr lang="en-US" sz="1500" dirty="0" err="1" smtClean="0"/>
              <a:t>Sher</a:t>
            </a:r>
            <a:r>
              <a:rPr lang="en-US" sz="1500" dirty="0" smtClean="0"/>
              <a:t>, </a:t>
            </a:r>
            <a:r>
              <a:rPr lang="en-US" sz="1500" dirty="0" err="1" smtClean="0"/>
              <a:t>Leukoreduction</a:t>
            </a:r>
            <a:r>
              <a:rPr lang="en-US" sz="1500" dirty="0" smtClean="0"/>
              <a:t> of the Blood Supply, Canadian Blood Services, May 1999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t>Human Cytomegalovirus</a:t>
            </a:r>
          </a:p>
        </p:txBody>
      </p:sp>
      <p:sp>
        <p:nvSpPr>
          <p:cNvPr id="16386" name="Content Placeholder 2"/>
          <p:cNvSpPr>
            <a:spLocks noGrp="1"/>
          </p:cNvSpPr>
          <p:nvPr>
            <p:ph idx="1"/>
          </p:nvPr>
        </p:nvSpPr>
        <p:spPr/>
        <p:txBody>
          <a:bodyPr/>
          <a:lstStyle/>
          <a:p>
            <a:r>
              <a:rPr lang="en-US" dirty="0" smtClean="0"/>
              <a:t>i.e. human herpes virus 5 (an enveloped DNA virus)</a:t>
            </a:r>
          </a:p>
          <a:p>
            <a:r>
              <a:rPr lang="en-US" dirty="0" smtClean="0"/>
              <a:t>After primary infection, establishes a lifelong latent infection which occasionally reactivates</a:t>
            </a:r>
          </a:p>
          <a:p>
            <a:pPr lvl="1"/>
            <a:r>
              <a:rPr lang="en-US" dirty="0" smtClean="0"/>
              <a:t>Both primary infection and reactivation are typically asymptomatic</a:t>
            </a:r>
          </a:p>
          <a:p>
            <a:pPr lvl="1"/>
            <a:r>
              <a:rPr lang="en-US" dirty="0" err="1" smtClean="0"/>
              <a:t>Seropositivity</a:t>
            </a:r>
            <a:r>
              <a:rPr lang="en-US" dirty="0" smtClean="0"/>
              <a:t> (i.e. anti-CMV antibodies = past infection)</a:t>
            </a:r>
          </a:p>
          <a:p>
            <a:pPr lvl="1"/>
            <a:r>
              <a:rPr lang="en-US" dirty="0" err="1" smtClean="0"/>
              <a:t>Seropositivity</a:t>
            </a:r>
            <a:r>
              <a:rPr lang="en-US" dirty="0" smtClean="0"/>
              <a:t> varies widely from study to study,  45-100%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smtClean="0"/>
              <a:t>Survey Says…</a:t>
            </a:r>
          </a:p>
        </p:txBody>
      </p:sp>
      <p:sp>
        <p:nvSpPr>
          <p:cNvPr id="51202" name="Content Placeholder 2"/>
          <p:cNvSpPr>
            <a:spLocks noGrp="1"/>
          </p:cNvSpPr>
          <p:nvPr>
            <p:ph idx="1"/>
          </p:nvPr>
        </p:nvSpPr>
        <p:spPr/>
        <p:txBody>
          <a:bodyPr/>
          <a:lstStyle/>
          <a:p>
            <a:r>
              <a:rPr lang="en-US" smtClean="0"/>
              <a:t>In the US, 65% of institutions surveyed report considering the methods equivalent</a:t>
            </a:r>
          </a:p>
          <a:p>
            <a:pPr lvl="1"/>
            <a:r>
              <a:rPr lang="en-US" smtClean="0"/>
              <a:t>71% of academic hospital use them interchangeably</a:t>
            </a:r>
          </a:p>
          <a:p>
            <a:pPr lvl="1"/>
            <a:r>
              <a:rPr lang="en-US" smtClean="0"/>
              <a:t>Government and community centers more likely to prefer CMV-, particularly in neonates</a:t>
            </a:r>
          </a:p>
          <a:p>
            <a:pPr lvl="1"/>
            <a:endParaRPr lang="en-US" smtClean="0"/>
          </a:p>
        </p:txBody>
      </p:sp>
      <p:sp>
        <p:nvSpPr>
          <p:cNvPr id="51203" name="TextBox 3"/>
          <p:cNvSpPr txBox="1">
            <a:spLocks noChangeArrowheads="1"/>
          </p:cNvSpPr>
          <p:nvPr/>
        </p:nvSpPr>
        <p:spPr bwMode="auto">
          <a:xfrm>
            <a:off x="3733800" y="5257800"/>
            <a:ext cx="5181600" cy="1200150"/>
          </a:xfrm>
          <a:prstGeom prst="rect">
            <a:avLst/>
          </a:prstGeom>
          <a:noFill/>
          <a:ln w="9525">
            <a:noFill/>
            <a:miter lim="800000"/>
            <a:headEnd/>
            <a:tailEnd/>
          </a:ln>
        </p:spPr>
        <p:txBody>
          <a:bodyPr>
            <a:spAutoFit/>
          </a:bodyPr>
          <a:lstStyle/>
          <a:p>
            <a:r>
              <a:rPr lang="en-US" b="1">
                <a:latin typeface="Calibri" pitchFamily="34" charset="0"/>
              </a:rPr>
              <a:t>Smith et al. </a:t>
            </a:r>
          </a:p>
          <a:p>
            <a:r>
              <a:rPr lang="en-US" b="1">
                <a:latin typeface="Calibri" pitchFamily="34" charset="0"/>
              </a:rPr>
              <a:t>Vox Sanguinis</a:t>
            </a:r>
          </a:p>
          <a:p>
            <a:r>
              <a:rPr lang="en-US">
                <a:latin typeface="Calibri" pitchFamily="34" charset="0"/>
                <a:hlinkClick r:id="rId2"/>
              </a:rPr>
              <a:t>Volume 98, Issue 1, </a:t>
            </a:r>
            <a:r>
              <a:rPr lang="en-US">
                <a:latin typeface="Calibri" pitchFamily="34" charset="0"/>
              </a:rPr>
              <a:t>pages 29–36, January 2010</a:t>
            </a:r>
          </a:p>
          <a:p>
            <a:endParaRPr lang="en-US">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smtClean="0"/>
              <a:t>But is there residual risk?</a:t>
            </a:r>
          </a:p>
        </p:txBody>
      </p:sp>
      <p:sp>
        <p:nvSpPr>
          <p:cNvPr id="48130" name="Content Placeholder 2"/>
          <p:cNvSpPr>
            <a:spLocks noGrp="1"/>
          </p:cNvSpPr>
          <p:nvPr>
            <p:ph idx="1"/>
          </p:nvPr>
        </p:nvSpPr>
        <p:spPr/>
        <p:txBody>
          <a:bodyPr/>
          <a:lstStyle/>
          <a:p>
            <a:pPr eaLnBrk="1" hangingPunct="1"/>
            <a:endParaRPr lang="en-US" smtClean="0"/>
          </a:p>
          <a:p>
            <a:pPr eaLnBrk="1" hangingPunct="1"/>
            <a:endParaRPr lang="en-US" smtClean="0"/>
          </a:p>
          <a:p>
            <a:pPr eaLnBrk="1" hangingPunct="1"/>
            <a:endParaRPr lang="en-US" smtClean="0"/>
          </a:p>
          <a:p>
            <a:pPr eaLnBrk="1" hangingPunct="1"/>
            <a:r>
              <a:rPr lang="en-US" smtClean="0"/>
              <a:t>Several relevant studies performed from the last decade…..</a:t>
            </a:r>
          </a:p>
        </p:txBody>
      </p:sp>
    </p:spTree>
    <p:extLst>
      <p:ext uri="{BB962C8B-B14F-4D97-AF65-F5344CB8AC3E}">
        <p14:creationId xmlns:p14="http://schemas.microsoft.com/office/powerpoint/2010/main" val="41387404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3600" dirty="0" err="1" smtClean="0"/>
              <a:t>Rahbar</a:t>
            </a:r>
            <a:r>
              <a:rPr lang="en-US" sz="3600" dirty="0" smtClean="0"/>
              <a:t> et al. (Transfusion 2004;44:1059-1066)</a:t>
            </a:r>
            <a:r>
              <a:rPr lang="en-US" dirty="0" smtClean="0"/>
              <a:t/>
            </a:r>
            <a:br>
              <a:rPr lang="en-US" dirty="0" smtClean="0"/>
            </a:br>
            <a:endParaRPr lang="en-US" dirty="0"/>
          </a:p>
        </p:txBody>
      </p:sp>
      <p:sp>
        <p:nvSpPr>
          <p:cNvPr id="3" name="Content Placeholder 2"/>
          <p:cNvSpPr>
            <a:spLocks noGrp="1"/>
          </p:cNvSpPr>
          <p:nvPr>
            <p:ph idx="1"/>
          </p:nvPr>
        </p:nvSpPr>
        <p:spPr/>
        <p:txBody>
          <a:bodyPr rtlCol="0">
            <a:normAutofit fontScale="92500" lnSpcReduction="10000"/>
          </a:bodyPr>
          <a:lstStyle/>
          <a:p>
            <a:pPr lvl="1" eaLnBrk="1" fontAlgn="auto" hangingPunct="1">
              <a:spcAft>
                <a:spcPts val="0"/>
              </a:spcAft>
              <a:buFont typeface="Arial" pitchFamily="34" charset="0"/>
              <a:buChar char="–"/>
              <a:defRPr/>
            </a:pPr>
            <a:r>
              <a:rPr lang="en-US" dirty="0" smtClean="0"/>
              <a:t>Up to 20% of CMV-</a:t>
            </a:r>
            <a:r>
              <a:rPr lang="en-US" dirty="0" err="1" smtClean="0"/>
              <a:t>seronegative</a:t>
            </a:r>
            <a:r>
              <a:rPr lang="en-US" dirty="0" smtClean="0"/>
              <a:t> donors have detectable levels of CMV-DNA</a:t>
            </a:r>
          </a:p>
          <a:p>
            <a:pPr lvl="1" eaLnBrk="1" fontAlgn="auto" hangingPunct="1">
              <a:spcAft>
                <a:spcPts val="0"/>
              </a:spcAft>
              <a:buFont typeface="Arial" pitchFamily="34" charset="0"/>
              <a:buChar char="–"/>
              <a:defRPr/>
            </a:pPr>
            <a:r>
              <a:rPr lang="en-US" dirty="0" smtClean="0"/>
              <a:t>Routinely utilized laboratory strain AD 169/antigen A2 was compared with alternate clinical strains. Of 30 “</a:t>
            </a:r>
            <a:r>
              <a:rPr lang="en-US" dirty="0" err="1" smtClean="0"/>
              <a:t>seronegative</a:t>
            </a:r>
            <a:r>
              <a:rPr lang="en-US" dirty="0" smtClean="0"/>
              <a:t>” donors,</a:t>
            </a:r>
          </a:p>
          <a:p>
            <a:pPr lvl="2" eaLnBrk="1" fontAlgn="auto" hangingPunct="1">
              <a:spcAft>
                <a:spcPts val="0"/>
              </a:spcAft>
              <a:buFont typeface="Arial" pitchFamily="34" charset="0"/>
              <a:buChar char="•"/>
              <a:defRPr/>
            </a:pPr>
            <a:r>
              <a:rPr lang="en-US" dirty="0" smtClean="0"/>
              <a:t>1/30 </a:t>
            </a:r>
            <a:r>
              <a:rPr lang="en-US" dirty="0" err="1" smtClean="0"/>
              <a:t>seropositive</a:t>
            </a:r>
            <a:r>
              <a:rPr lang="en-US" dirty="0" smtClean="0"/>
              <a:t> with C(clinical isolate)1, C5</a:t>
            </a:r>
          </a:p>
          <a:p>
            <a:pPr lvl="2" eaLnBrk="1" fontAlgn="auto" hangingPunct="1">
              <a:spcAft>
                <a:spcPts val="0"/>
              </a:spcAft>
              <a:buFont typeface="Arial" pitchFamily="34" charset="0"/>
              <a:buChar char="•"/>
              <a:defRPr/>
            </a:pPr>
            <a:r>
              <a:rPr lang="en-US" dirty="0" smtClean="0"/>
              <a:t>0/30 </a:t>
            </a:r>
            <a:r>
              <a:rPr lang="en-US" dirty="0" err="1" smtClean="0"/>
              <a:t>seropositive</a:t>
            </a:r>
            <a:r>
              <a:rPr lang="en-US" dirty="0" smtClean="0"/>
              <a:t> with C2</a:t>
            </a:r>
          </a:p>
          <a:p>
            <a:pPr lvl="2" eaLnBrk="1" fontAlgn="auto" hangingPunct="1">
              <a:spcAft>
                <a:spcPts val="0"/>
              </a:spcAft>
              <a:buFont typeface="Arial" pitchFamily="34" charset="0"/>
              <a:buChar char="•"/>
              <a:defRPr/>
            </a:pPr>
            <a:r>
              <a:rPr lang="en-US" dirty="0" smtClean="0"/>
              <a:t>11/30 </a:t>
            </a:r>
            <a:r>
              <a:rPr lang="en-US" dirty="0" err="1" smtClean="0"/>
              <a:t>seropositive</a:t>
            </a:r>
            <a:r>
              <a:rPr lang="en-US" dirty="0" smtClean="0"/>
              <a:t> with C6</a:t>
            </a:r>
          </a:p>
          <a:p>
            <a:pPr lvl="2"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Char char="–"/>
              <a:defRPr/>
            </a:pPr>
            <a:r>
              <a:rPr lang="en-US" dirty="0" smtClean="0"/>
              <a:t>Some clinical isolates contain at least 19 additional genes</a:t>
            </a:r>
          </a:p>
          <a:p>
            <a:pPr lvl="1" eaLnBrk="1" fontAlgn="auto" hangingPunct="1">
              <a:spcAft>
                <a:spcPts val="0"/>
              </a:spcAft>
              <a:buFont typeface="Arial" pitchFamily="34" charset="0"/>
              <a:buChar char="–"/>
              <a:defRPr/>
            </a:pPr>
            <a:endParaRPr lang="en-US" dirty="0"/>
          </a:p>
        </p:txBody>
      </p:sp>
    </p:spTree>
    <p:extLst>
      <p:ext uri="{BB962C8B-B14F-4D97-AF65-F5344CB8AC3E}">
        <p14:creationId xmlns:p14="http://schemas.microsoft.com/office/powerpoint/2010/main" val="28685794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sz="3200" dirty="0" err="1" smtClean="0"/>
              <a:t>Ziemann</a:t>
            </a:r>
            <a:r>
              <a:rPr lang="en-US" sz="3200" dirty="0" smtClean="0"/>
              <a:t> et al. (Transfusion 2007;47:1972-1983)</a:t>
            </a:r>
          </a:p>
        </p:txBody>
      </p:sp>
      <p:sp>
        <p:nvSpPr>
          <p:cNvPr id="50178" name="Content Placeholder 2"/>
          <p:cNvSpPr>
            <a:spLocks noGrp="1"/>
          </p:cNvSpPr>
          <p:nvPr>
            <p:ph idx="1"/>
          </p:nvPr>
        </p:nvSpPr>
        <p:spPr/>
        <p:txBody>
          <a:bodyPr/>
          <a:lstStyle/>
          <a:p>
            <a:pPr eaLnBrk="1" hangingPunct="1"/>
            <a:endParaRPr lang="en-US" smtClean="0"/>
          </a:p>
        </p:txBody>
      </p:sp>
      <p:pic>
        <p:nvPicPr>
          <p:cNvPr id="5017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 y="1295400"/>
            <a:ext cx="3200400" cy="5334000"/>
          </a:xfrm>
          <a:prstGeom prst="rect">
            <a:avLst/>
          </a:prstGeom>
          <a:noFill/>
          <a:ln w="9525">
            <a:noFill/>
            <a:miter lim="800000"/>
            <a:headEnd/>
            <a:tailEnd/>
          </a:ln>
        </p:spPr>
      </p:pic>
      <p:sp>
        <p:nvSpPr>
          <p:cNvPr id="50180" name="TextBox 4"/>
          <p:cNvSpPr txBox="1">
            <a:spLocks noChangeArrowheads="1"/>
          </p:cNvSpPr>
          <p:nvPr/>
        </p:nvSpPr>
        <p:spPr bwMode="auto">
          <a:xfrm>
            <a:off x="4648200" y="2438400"/>
            <a:ext cx="3657600" cy="2586038"/>
          </a:xfrm>
          <a:prstGeom prst="rect">
            <a:avLst/>
          </a:prstGeom>
          <a:noFill/>
          <a:ln w="9525">
            <a:noFill/>
            <a:miter lim="800000"/>
            <a:headEnd/>
            <a:tailEnd/>
          </a:ln>
        </p:spPr>
        <p:txBody>
          <a:bodyPr>
            <a:spAutoFit/>
          </a:bodyPr>
          <a:lstStyle/>
          <a:p>
            <a:r>
              <a:rPr lang="en-US">
                <a:solidFill>
                  <a:prstClr val="black"/>
                </a:solidFill>
                <a:latin typeface="Calibri" pitchFamily="34" charset="0"/>
              </a:rPr>
              <a:t>-High levels of viremia in newly seropositive donors</a:t>
            </a:r>
          </a:p>
          <a:p>
            <a:endParaRPr lang="en-US">
              <a:solidFill>
                <a:prstClr val="black"/>
              </a:solidFill>
              <a:latin typeface="Calibri" pitchFamily="34" charset="0"/>
            </a:endParaRPr>
          </a:p>
          <a:p>
            <a:r>
              <a:rPr lang="en-US">
                <a:solidFill>
                  <a:prstClr val="black"/>
                </a:solidFill>
                <a:latin typeface="Calibri" pitchFamily="34" charset="0"/>
              </a:rPr>
              <a:t>-Window phase donations occurred in 3% of seroconversion cases</a:t>
            </a:r>
          </a:p>
          <a:p>
            <a:endParaRPr lang="en-US">
              <a:solidFill>
                <a:prstClr val="black"/>
              </a:solidFill>
              <a:latin typeface="Calibri" pitchFamily="34" charset="0"/>
            </a:endParaRPr>
          </a:p>
          <a:p>
            <a:r>
              <a:rPr lang="en-US">
                <a:solidFill>
                  <a:prstClr val="black"/>
                </a:solidFill>
                <a:latin typeface="Calibri" pitchFamily="34" charset="0"/>
              </a:rPr>
              <a:t>-High levels of residual viremia in leukoreduced products may be secondary to free CMV virions</a:t>
            </a:r>
          </a:p>
        </p:txBody>
      </p:sp>
    </p:spTree>
    <p:extLst>
      <p:ext uri="{BB962C8B-B14F-4D97-AF65-F5344CB8AC3E}">
        <p14:creationId xmlns:p14="http://schemas.microsoft.com/office/powerpoint/2010/main" val="32300586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sz="3200" dirty="0" err="1" smtClean="0"/>
              <a:t>Ziemann</a:t>
            </a:r>
            <a:r>
              <a:rPr lang="en-US" sz="3200" dirty="0" smtClean="0"/>
              <a:t> et al. (Transfusion 2013:53:2183-2189)</a:t>
            </a:r>
          </a:p>
        </p:txBody>
      </p:sp>
      <p:sp>
        <p:nvSpPr>
          <p:cNvPr id="51202" name="Content Placeholder 2"/>
          <p:cNvSpPr>
            <a:spLocks noGrp="1"/>
          </p:cNvSpPr>
          <p:nvPr>
            <p:ph idx="1"/>
          </p:nvPr>
        </p:nvSpPr>
        <p:spPr/>
        <p:txBody>
          <a:bodyPr/>
          <a:lstStyle/>
          <a:p>
            <a:pPr eaLnBrk="1" hangingPunct="1"/>
            <a:endParaRPr lang="en-US" smtClean="0"/>
          </a:p>
        </p:txBody>
      </p:sp>
      <p:pic>
        <p:nvPicPr>
          <p:cNvPr id="5120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1295400"/>
            <a:ext cx="4114800" cy="5408613"/>
          </a:xfrm>
          <a:prstGeom prst="rect">
            <a:avLst/>
          </a:prstGeom>
          <a:noFill/>
          <a:ln w="9525">
            <a:noFill/>
            <a:miter lim="800000"/>
            <a:headEnd/>
            <a:tailEnd/>
          </a:ln>
        </p:spPr>
      </p:pic>
      <p:sp>
        <p:nvSpPr>
          <p:cNvPr id="51204" name="TextBox 4"/>
          <p:cNvSpPr txBox="1">
            <a:spLocks noChangeArrowheads="1"/>
          </p:cNvSpPr>
          <p:nvPr/>
        </p:nvSpPr>
        <p:spPr bwMode="auto">
          <a:xfrm>
            <a:off x="5562600" y="2209800"/>
            <a:ext cx="3124200" cy="3416300"/>
          </a:xfrm>
          <a:prstGeom prst="rect">
            <a:avLst/>
          </a:prstGeom>
          <a:noFill/>
          <a:ln w="9525">
            <a:noFill/>
            <a:miter lim="800000"/>
            <a:headEnd/>
            <a:tailEnd/>
          </a:ln>
        </p:spPr>
        <p:txBody>
          <a:bodyPr>
            <a:spAutoFit/>
          </a:bodyPr>
          <a:lstStyle/>
          <a:p>
            <a:r>
              <a:rPr lang="en-US">
                <a:solidFill>
                  <a:prstClr val="black"/>
                </a:solidFill>
                <a:latin typeface="Calibri" pitchFamily="34" charset="0"/>
              </a:rPr>
              <a:t>-Marked increase in viral load in newly seropositive donors</a:t>
            </a:r>
          </a:p>
          <a:p>
            <a:r>
              <a:rPr lang="en-US">
                <a:solidFill>
                  <a:prstClr val="black"/>
                </a:solidFill>
                <a:latin typeface="Calibri" pitchFamily="34" charset="0"/>
              </a:rPr>
              <a:t>-BUT, no culture data to support viability/infectivity</a:t>
            </a:r>
          </a:p>
          <a:p>
            <a:r>
              <a:rPr lang="en-US">
                <a:solidFill>
                  <a:prstClr val="black"/>
                </a:solidFill>
                <a:latin typeface="Calibri" pitchFamily="34" charset="0"/>
              </a:rPr>
              <a:t>-No patient data to support these findings</a:t>
            </a:r>
          </a:p>
          <a:p>
            <a:endParaRPr lang="en-US">
              <a:solidFill>
                <a:prstClr val="black"/>
              </a:solidFill>
              <a:latin typeface="Calibri" pitchFamily="34" charset="0"/>
            </a:endParaRPr>
          </a:p>
          <a:p>
            <a:endParaRPr lang="en-US">
              <a:solidFill>
                <a:prstClr val="black"/>
              </a:solidFill>
              <a:latin typeface="Calibri" pitchFamily="34" charset="0"/>
            </a:endParaRPr>
          </a:p>
          <a:p>
            <a:r>
              <a:rPr lang="en-US">
                <a:solidFill>
                  <a:prstClr val="black"/>
                </a:solidFill>
                <a:latin typeface="Calibri" pitchFamily="34" charset="0"/>
              </a:rPr>
              <a:t>-Recommend seropositive &gt;1 year or seronegative units to limit TT-CMV</a:t>
            </a:r>
          </a:p>
          <a:p>
            <a:endParaRPr lang="en-US">
              <a:solidFill>
                <a:prstClr val="black"/>
              </a:solidFill>
              <a:latin typeface="Calibri" pitchFamily="34" charset="0"/>
            </a:endParaRPr>
          </a:p>
        </p:txBody>
      </p:sp>
    </p:spTree>
    <p:extLst>
      <p:ext uri="{BB962C8B-B14F-4D97-AF65-F5344CB8AC3E}">
        <p14:creationId xmlns:p14="http://schemas.microsoft.com/office/powerpoint/2010/main" val="32216463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endParaRPr lang="en-US" smtClean="0"/>
          </a:p>
        </p:txBody>
      </p:sp>
      <p:sp>
        <p:nvSpPr>
          <p:cNvPr id="52226" name="Content Placeholder 2"/>
          <p:cNvSpPr>
            <a:spLocks noGrp="1"/>
          </p:cNvSpPr>
          <p:nvPr>
            <p:ph idx="1"/>
          </p:nvPr>
        </p:nvSpPr>
        <p:spPr/>
        <p:txBody>
          <a:bodyPr/>
          <a:lstStyle/>
          <a:p>
            <a:pPr eaLnBrk="1" hangingPunct="1"/>
            <a:endParaRPr lang="en-US" smtClean="0"/>
          </a:p>
          <a:p>
            <a:pPr eaLnBrk="1" hangingPunct="1"/>
            <a:endParaRPr lang="en-US" smtClean="0"/>
          </a:p>
          <a:p>
            <a:pPr eaLnBrk="1" hangingPunct="1"/>
            <a:r>
              <a:rPr lang="en-US" smtClean="0"/>
              <a:t>What about studies with patient data?….</a:t>
            </a:r>
          </a:p>
        </p:txBody>
      </p:sp>
    </p:spTree>
    <p:extLst>
      <p:ext uri="{BB962C8B-B14F-4D97-AF65-F5344CB8AC3E}">
        <p14:creationId xmlns:p14="http://schemas.microsoft.com/office/powerpoint/2010/main" val="3579348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sz="2800" dirty="0" err="1" smtClean="0"/>
              <a:t>Vamvakas</a:t>
            </a:r>
            <a:r>
              <a:rPr lang="en-US" sz="2800" dirty="0" smtClean="0"/>
              <a:t> (</a:t>
            </a:r>
            <a:r>
              <a:rPr lang="en-US" sz="2800" dirty="0" err="1" smtClean="0"/>
              <a:t>Transf</a:t>
            </a:r>
            <a:r>
              <a:rPr lang="en-US" sz="2800" dirty="0" smtClean="0"/>
              <a:t> Med Rev. 2005 Jul;19(3):181-99)</a:t>
            </a:r>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en-US" dirty="0" smtClean="0"/>
              <a:t>One meta-analysis on the subject</a:t>
            </a:r>
          </a:p>
          <a:p>
            <a:pPr lvl="1" eaLnBrk="1" fontAlgn="auto" hangingPunct="1">
              <a:spcAft>
                <a:spcPts val="0"/>
              </a:spcAft>
              <a:buFont typeface="Arial" pitchFamily="34" charset="0"/>
              <a:buChar char="–"/>
              <a:defRPr/>
            </a:pPr>
            <a:r>
              <a:rPr lang="en-US" dirty="0" smtClean="0"/>
              <a:t>Looked at 829 in 11 studies </a:t>
            </a:r>
            <a:r>
              <a:rPr lang="en-US" dirty="0" err="1" smtClean="0"/>
              <a:t>receving</a:t>
            </a:r>
            <a:r>
              <a:rPr lang="en-US" dirty="0" smtClean="0"/>
              <a:t> CMV- blood and 878 in 12 studies receiving LR blood</a:t>
            </a:r>
          </a:p>
          <a:p>
            <a:pPr lvl="1" eaLnBrk="1" fontAlgn="auto" hangingPunct="1">
              <a:spcAft>
                <a:spcPts val="0"/>
              </a:spcAft>
              <a:buFont typeface="Arial" pitchFamily="34" charset="0"/>
              <a:buChar char="–"/>
              <a:defRPr/>
            </a:pPr>
            <a:r>
              <a:rPr lang="en-US" dirty="0" smtClean="0"/>
              <a:t>Studies were from 1986 to 2003</a:t>
            </a:r>
          </a:p>
          <a:p>
            <a:pPr lvl="1" eaLnBrk="1" fontAlgn="auto" hangingPunct="1">
              <a:spcAft>
                <a:spcPts val="0"/>
              </a:spcAft>
              <a:buFont typeface="Arial" pitchFamily="34" charset="0"/>
              <a:buChar char="–"/>
              <a:defRPr/>
            </a:pPr>
            <a:r>
              <a:rPr lang="en-US" dirty="0" smtClean="0"/>
              <a:t>Overall risk reduction:</a:t>
            </a:r>
          </a:p>
          <a:p>
            <a:pPr lvl="2" eaLnBrk="1" fontAlgn="auto" hangingPunct="1">
              <a:spcAft>
                <a:spcPts val="0"/>
              </a:spcAft>
              <a:buFont typeface="Arial" pitchFamily="34" charset="0"/>
              <a:buChar char="•"/>
              <a:defRPr/>
            </a:pPr>
            <a:r>
              <a:rPr lang="en-US" dirty="0" smtClean="0"/>
              <a:t>CMV(-) 93.1%</a:t>
            </a:r>
          </a:p>
          <a:p>
            <a:pPr lvl="2" eaLnBrk="1" fontAlgn="auto" hangingPunct="1">
              <a:spcAft>
                <a:spcPts val="0"/>
              </a:spcAft>
              <a:buFont typeface="Arial" pitchFamily="34" charset="0"/>
              <a:buChar char="•"/>
              <a:defRPr/>
            </a:pPr>
            <a:r>
              <a:rPr lang="en-US" dirty="0" smtClean="0"/>
              <a:t>LR 92.3% </a:t>
            </a:r>
          </a:p>
          <a:p>
            <a:pPr lvl="2" eaLnBrk="1" fontAlgn="auto" hangingPunct="1">
              <a:spcAft>
                <a:spcPts val="0"/>
              </a:spcAft>
              <a:buFont typeface="Arial" pitchFamily="34" charset="0"/>
              <a:buChar char="•"/>
              <a:defRPr/>
            </a:pPr>
            <a:r>
              <a:rPr lang="en-US" dirty="0" smtClean="0"/>
              <a:t>Found to be statistically significant</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Furthermore, 3 studies compared these methods head-to-head, with a 58% risk reduction with CMV(-) products</a:t>
            </a:r>
          </a:p>
          <a:p>
            <a:pPr eaLnBrk="1" fontAlgn="auto" hangingPunct="1">
              <a:spcAft>
                <a:spcPts val="0"/>
              </a:spcAft>
              <a:buFont typeface="Arial" pitchFamily="34" charset="0"/>
              <a:buChar char="•"/>
              <a:defRPr/>
            </a:pPr>
            <a:endParaRPr lang="en-US" dirty="0" smtClean="0"/>
          </a:p>
          <a:p>
            <a:pPr lvl="2" eaLnBrk="1" fontAlgn="auto" hangingPunct="1">
              <a:spcAft>
                <a:spcPts val="0"/>
              </a:spcAft>
              <a:buFont typeface="Arial" pitchFamily="34" charset="0"/>
              <a:buChar char="•"/>
              <a:defRPr/>
            </a:pPr>
            <a:endParaRPr lang="en-US" dirty="0" smtClean="0"/>
          </a:p>
          <a:p>
            <a:pPr lvl="2"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spTree>
    <p:extLst>
      <p:ext uri="{BB962C8B-B14F-4D97-AF65-F5344CB8AC3E}">
        <p14:creationId xmlns:p14="http://schemas.microsoft.com/office/powerpoint/2010/main" val="359783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sz="2800" dirty="0" err="1" smtClean="0"/>
              <a:t>Vamvakas</a:t>
            </a:r>
            <a:r>
              <a:rPr lang="en-US" sz="2800" dirty="0" smtClean="0"/>
              <a:t> (</a:t>
            </a:r>
            <a:r>
              <a:rPr lang="en-US" sz="2800" dirty="0" err="1" smtClean="0"/>
              <a:t>Transf</a:t>
            </a:r>
            <a:r>
              <a:rPr lang="en-US" sz="2800" dirty="0" smtClean="0"/>
              <a:t> Med Rev. 2005 Jul;19(3):181-99)</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dirty="0" smtClean="0"/>
              <a:t>No changes in 100 day mortality in these studies</a:t>
            </a:r>
          </a:p>
          <a:p>
            <a:pPr eaLnBrk="1" fontAlgn="auto" hangingPunct="1">
              <a:spcAft>
                <a:spcPts val="0"/>
              </a:spcAft>
              <a:buFont typeface="Arial" pitchFamily="34" charset="0"/>
              <a:buChar char="•"/>
              <a:defRPr/>
            </a:pPr>
            <a:r>
              <a:rPr lang="en-US" dirty="0" smtClean="0"/>
              <a:t>These studies are difficult to interpret given the lack of uniformity in LR methods (beside vs. pre-storage); furthermore, no uniform adherence to &lt;5x10</a:t>
            </a:r>
            <a:r>
              <a:rPr lang="en-US" baseline="30000" dirty="0" smtClean="0"/>
              <a:t>6</a:t>
            </a:r>
            <a:r>
              <a:rPr lang="en-US" dirty="0" smtClean="0"/>
              <a:t> standard</a:t>
            </a:r>
          </a:p>
          <a:p>
            <a:pPr eaLnBrk="1" fontAlgn="auto" hangingPunct="1">
              <a:spcAft>
                <a:spcPts val="0"/>
              </a:spcAft>
              <a:buFont typeface="Arial" pitchFamily="34" charset="0"/>
              <a:buChar char="•"/>
              <a:defRPr/>
            </a:pPr>
            <a:r>
              <a:rPr lang="en-US" dirty="0" smtClean="0"/>
              <a:t>Commented on </a:t>
            </a:r>
            <a:r>
              <a:rPr lang="en-US" dirty="0" err="1" smtClean="0"/>
              <a:t>Rahbar’s</a:t>
            </a:r>
            <a:r>
              <a:rPr lang="en-US" dirty="0" smtClean="0"/>
              <a:t> study, suggesting it probably wasn’t relevant clinically</a:t>
            </a:r>
          </a:p>
          <a:p>
            <a:pPr eaLnBrk="1" fontAlgn="auto" hangingPunct="1">
              <a:spcAft>
                <a:spcPts val="0"/>
              </a:spcAft>
              <a:buFont typeface="Arial" pitchFamily="34" charset="0"/>
              <a:buChar char="•"/>
              <a:defRPr/>
            </a:pPr>
            <a:r>
              <a:rPr lang="en-US" dirty="0" smtClean="0"/>
              <a:t>Are the differences noted in this </a:t>
            </a:r>
            <a:r>
              <a:rPr lang="en-US" dirty="0" smtClean="0"/>
              <a:t>study</a:t>
            </a:r>
            <a:r>
              <a:rPr lang="en-US" dirty="0" smtClean="0"/>
              <a:t> </a:t>
            </a:r>
            <a:r>
              <a:rPr lang="en-US" dirty="0" smtClean="0"/>
              <a:t>irrelevant </a:t>
            </a:r>
            <a:r>
              <a:rPr lang="en-US" dirty="0" smtClean="0"/>
              <a:t>clinically?</a:t>
            </a:r>
            <a:endParaRPr lang="en-US" dirty="0" smtClean="0"/>
          </a:p>
          <a:p>
            <a:pPr lvl="1" eaLnBrk="1" fontAlgn="auto" hangingPunct="1">
              <a:spcAft>
                <a:spcPts val="0"/>
              </a:spcAft>
              <a:buFont typeface="Arial" pitchFamily="34" charset="0"/>
              <a:buChar char="–"/>
              <a:defRPr/>
            </a:pPr>
            <a:r>
              <a:rPr lang="en-US" dirty="0" smtClean="0"/>
              <a:t>It’s difficult to conclude and is a </a:t>
            </a:r>
            <a:r>
              <a:rPr lang="en-US" dirty="0" smtClean="0"/>
              <a:t>lingering concerns for BMT patients</a:t>
            </a:r>
            <a:endParaRPr lang="en-US" dirty="0"/>
          </a:p>
        </p:txBody>
      </p:sp>
    </p:spTree>
    <p:extLst>
      <p:ext uri="{BB962C8B-B14F-4D97-AF65-F5344CB8AC3E}">
        <p14:creationId xmlns:p14="http://schemas.microsoft.com/office/powerpoint/2010/main" val="38439293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3600" dirty="0" smtClean="0"/>
              <a:t>Wu et al. (Transfusion 2010;50:776-786)</a:t>
            </a:r>
            <a:r>
              <a:rPr lang="en-US" dirty="0" smtClean="0"/>
              <a:t/>
            </a:r>
            <a:br>
              <a:rPr lang="en-US" dirty="0" smtClean="0"/>
            </a:br>
            <a:endParaRPr lang="en-US" dirty="0"/>
          </a:p>
        </p:txBody>
      </p:sp>
      <p:sp>
        <p:nvSpPr>
          <p:cNvPr id="56322" name="Content Placeholder 2"/>
          <p:cNvSpPr>
            <a:spLocks noGrp="1"/>
          </p:cNvSpPr>
          <p:nvPr>
            <p:ph idx="1"/>
          </p:nvPr>
        </p:nvSpPr>
        <p:spPr/>
        <p:txBody>
          <a:bodyPr/>
          <a:lstStyle/>
          <a:p>
            <a:pPr lvl="1" eaLnBrk="1" hangingPunct="1"/>
            <a:r>
              <a:rPr lang="en-US" smtClean="0"/>
              <a:t>Followed 46 baselines seronegative recipients of 1316 transfusions</a:t>
            </a:r>
          </a:p>
          <a:p>
            <a:pPr lvl="1" eaLnBrk="1" hangingPunct="1"/>
            <a:r>
              <a:rPr lang="en-US" smtClean="0"/>
              <a:t>3/46 seroconverted </a:t>
            </a:r>
          </a:p>
          <a:p>
            <a:pPr lvl="2" eaLnBrk="1" hangingPunct="1"/>
            <a:r>
              <a:rPr lang="en-US" smtClean="0"/>
              <a:t>6.5% calculated overall risk of TT-CMV for transfusion recipients</a:t>
            </a:r>
          </a:p>
          <a:p>
            <a:pPr lvl="2" eaLnBrk="1" hangingPunct="1"/>
            <a:r>
              <a:rPr lang="en-US" smtClean="0"/>
              <a:t>0.23% overall risk of TT-CMV for blood components</a:t>
            </a:r>
          </a:p>
          <a:p>
            <a:pPr lvl="2" eaLnBrk="1" hangingPunct="1"/>
            <a:r>
              <a:rPr lang="en-US" smtClean="0"/>
              <a:t>2/3 were asymptomatic; none fatal</a:t>
            </a:r>
          </a:p>
          <a:p>
            <a:pPr lvl="2" eaLnBrk="1" hangingPunct="1"/>
            <a:r>
              <a:rPr lang="en-US" i="1" smtClean="0"/>
              <a:t>Cannot exclude community-acquired infection</a:t>
            </a:r>
          </a:p>
          <a:p>
            <a:pPr lvl="1" eaLnBrk="1" hangingPunct="1"/>
            <a:endParaRPr lang="en-US" smtClean="0"/>
          </a:p>
        </p:txBody>
      </p:sp>
    </p:spTree>
    <p:extLst>
      <p:ext uri="{BB962C8B-B14F-4D97-AF65-F5344CB8AC3E}">
        <p14:creationId xmlns:p14="http://schemas.microsoft.com/office/powerpoint/2010/main" val="38914984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r>
              <a:rPr lang="en-US" sz="3200" dirty="0" smtClean="0"/>
              <a:t>Thiele et al. (Transfusion 2011;51:2620-6)</a:t>
            </a:r>
          </a:p>
        </p:txBody>
      </p:sp>
      <p:sp>
        <p:nvSpPr>
          <p:cNvPr id="57346" name="Content Placeholder 2"/>
          <p:cNvSpPr>
            <a:spLocks noGrp="1"/>
          </p:cNvSpPr>
          <p:nvPr>
            <p:ph idx="1"/>
          </p:nvPr>
        </p:nvSpPr>
        <p:spPr/>
        <p:txBody>
          <a:bodyPr/>
          <a:lstStyle/>
          <a:p>
            <a:pPr eaLnBrk="1" hangingPunct="1"/>
            <a:r>
              <a:rPr lang="en-US" smtClean="0"/>
              <a:t>Followed a cohort of 23 SCT patients</a:t>
            </a:r>
          </a:p>
          <a:p>
            <a:pPr lvl="1" eaLnBrk="1" hangingPunct="1"/>
            <a:r>
              <a:rPr lang="en-US" smtClean="0"/>
              <a:t>Received 1847 components from 3180 donors</a:t>
            </a:r>
          </a:p>
          <a:p>
            <a:pPr lvl="1" eaLnBrk="1" hangingPunct="1"/>
            <a:r>
              <a:rPr lang="en-US" smtClean="0"/>
              <a:t>No identified cases of TT-CMV</a:t>
            </a:r>
          </a:p>
          <a:p>
            <a:pPr lvl="1" eaLnBrk="1" hangingPunct="1"/>
            <a:r>
              <a:rPr lang="en-US" smtClean="0"/>
              <a:t>17/23 temporarily seroconverted</a:t>
            </a:r>
          </a:p>
          <a:p>
            <a:pPr lvl="2" eaLnBrk="1" hangingPunct="1"/>
            <a:r>
              <a:rPr lang="en-US" smtClean="0"/>
              <a:t>IgG only</a:t>
            </a:r>
          </a:p>
          <a:p>
            <a:pPr lvl="2" eaLnBrk="1" hangingPunct="1"/>
            <a:r>
              <a:rPr lang="en-US" smtClean="0"/>
              <a:t>Antibodies diminished with time</a:t>
            </a:r>
          </a:p>
        </p:txBody>
      </p:sp>
    </p:spTree>
    <p:extLst>
      <p:ext uri="{BB962C8B-B14F-4D97-AF65-F5344CB8AC3E}">
        <p14:creationId xmlns:p14="http://schemas.microsoft.com/office/powerpoint/2010/main" val="3735916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Risk Factors for Seropositivity</a:t>
            </a:r>
          </a:p>
        </p:txBody>
      </p:sp>
      <p:sp>
        <p:nvSpPr>
          <p:cNvPr id="18434" name="Content Placeholder 2"/>
          <p:cNvSpPr>
            <a:spLocks noGrp="1"/>
          </p:cNvSpPr>
          <p:nvPr>
            <p:ph idx="1"/>
          </p:nvPr>
        </p:nvSpPr>
        <p:spPr/>
        <p:txBody>
          <a:bodyPr/>
          <a:lstStyle/>
          <a:p>
            <a:r>
              <a:rPr lang="en-US" dirty="0" smtClean="0"/>
              <a:t>Age</a:t>
            </a:r>
          </a:p>
          <a:p>
            <a:r>
              <a:rPr lang="en-US" dirty="0" smtClean="0"/>
              <a:t>Female Sex</a:t>
            </a:r>
          </a:p>
          <a:p>
            <a:r>
              <a:rPr lang="en-US" dirty="0" smtClean="0"/>
              <a:t>Increased household size/child care</a:t>
            </a:r>
          </a:p>
          <a:p>
            <a:r>
              <a:rPr lang="en-US" dirty="0" smtClean="0"/>
              <a:t>Lower SES</a:t>
            </a:r>
          </a:p>
          <a:p>
            <a:r>
              <a:rPr lang="en-US" dirty="0" smtClean="0"/>
              <a:t>Regional differences/country of origin</a:t>
            </a:r>
          </a:p>
          <a:p>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err="1" smtClean="0"/>
              <a:t>Kekre</a:t>
            </a:r>
            <a:r>
              <a:rPr lang="en-US" dirty="0" smtClean="0"/>
              <a:t> et al. (</a:t>
            </a:r>
            <a:r>
              <a:rPr lang="en-US" dirty="0" err="1" smtClean="0"/>
              <a:t>Biol</a:t>
            </a:r>
            <a:r>
              <a:rPr lang="en-US" dirty="0" smtClean="0"/>
              <a:t> Blood Marrow Transplant 2013;19:1719-24)</a:t>
            </a:r>
            <a:endParaRPr lang="en-US" dirty="0"/>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Retrospective study following 89 HSCT patients who prior to 2007 received CMV- blood and 77 HSCT patients who since 2007 received LR blood</a:t>
            </a:r>
          </a:p>
          <a:p>
            <a:pPr lvl="1" eaLnBrk="1" fontAlgn="auto" hangingPunct="1">
              <a:spcAft>
                <a:spcPts val="0"/>
              </a:spcAft>
              <a:buFont typeface="Arial" pitchFamily="34" charset="0"/>
              <a:buChar char="–"/>
              <a:defRPr/>
            </a:pPr>
            <a:r>
              <a:rPr lang="en-US" dirty="0" smtClean="0"/>
              <a:t>3 pt in the former (2/3 symptomatic—both died of concomitant infections) and 1 (0/1 symptomatic) in the latter group infected with CMV</a:t>
            </a:r>
          </a:p>
          <a:p>
            <a:pPr lvl="1" eaLnBrk="1" fontAlgn="auto" hangingPunct="1">
              <a:spcAft>
                <a:spcPts val="0"/>
              </a:spcAft>
              <a:buFont typeface="Arial" pitchFamily="34" charset="0"/>
              <a:buChar char="–"/>
              <a:defRPr/>
            </a:pPr>
            <a:r>
              <a:rPr lang="en-US" dirty="0" smtClean="0"/>
              <a:t>No changes in length of hospital stay, ICU admission rate, 100 day mortality, and acute and chronic GVHD</a:t>
            </a:r>
          </a:p>
          <a:p>
            <a:pPr eaLnBrk="1" fontAlgn="auto" hangingPunct="1">
              <a:spcAft>
                <a:spcPts val="0"/>
              </a:spcAft>
              <a:buFont typeface="Arial" pitchFamily="34" charset="0"/>
              <a:buChar char="•"/>
              <a:defRPr/>
            </a:pPr>
            <a:endParaRPr lang="en-US" dirty="0"/>
          </a:p>
        </p:txBody>
      </p:sp>
    </p:spTree>
    <p:extLst>
      <p:ext uri="{BB962C8B-B14F-4D97-AF65-F5344CB8AC3E}">
        <p14:creationId xmlns:p14="http://schemas.microsoft.com/office/powerpoint/2010/main" val="12718590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sz="3200" dirty="0" smtClean="0"/>
              <a:t>Nash et al. (Transfusion 2012;52:2270-2272)</a:t>
            </a:r>
          </a:p>
        </p:txBody>
      </p:sp>
      <p:sp>
        <p:nvSpPr>
          <p:cNvPr id="59394" name="Content Placeholder 2"/>
          <p:cNvSpPr>
            <a:spLocks noGrp="1"/>
          </p:cNvSpPr>
          <p:nvPr>
            <p:ph idx="1"/>
          </p:nvPr>
        </p:nvSpPr>
        <p:spPr/>
        <p:txBody>
          <a:bodyPr/>
          <a:lstStyle/>
          <a:p>
            <a:pPr eaLnBrk="1" hangingPunct="1"/>
            <a:r>
              <a:rPr lang="en-US" smtClean="0"/>
              <a:t>University of Michigan review of 100 patients during a shift in policy to LR only as the primary strategy</a:t>
            </a:r>
          </a:p>
          <a:p>
            <a:pPr lvl="1" eaLnBrk="1" hangingPunct="1"/>
            <a:r>
              <a:rPr lang="en-US" smtClean="0"/>
              <a:t>All patients CMV neg and received a CMV neg SCT</a:t>
            </a:r>
          </a:p>
          <a:p>
            <a:pPr lvl="1" eaLnBrk="1" hangingPunct="1"/>
            <a:r>
              <a:rPr lang="en-US" smtClean="0"/>
              <a:t>11-15% of components were CMV-</a:t>
            </a:r>
          </a:p>
          <a:p>
            <a:pPr lvl="1" eaLnBrk="1" hangingPunct="1"/>
            <a:r>
              <a:rPr lang="en-US" smtClean="0"/>
              <a:t>Only 5 patients received CMV- products only</a:t>
            </a:r>
          </a:p>
          <a:p>
            <a:pPr lvl="1" eaLnBrk="1" hangingPunct="1"/>
            <a:r>
              <a:rPr lang="en-US" smtClean="0"/>
              <a:t>Two cases of IgG seroconversion only</a:t>
            </a:r>
          </a:p>
          <a:p>
            <a:pPr lvl="1" eaLnBrk="1" hangingPunct="1"/>
            <a:r>
              <a:rPr lang="en-US" smtClean="0"/>
              <a:t>No cases of viral transmission</a:t>
            </a:r>
          </a:p>
        </p:txBody>
      </p:sp>
    </p:spTree>
    <p:extLst>
      <p:ext uri="{BB962C8B-B14F-4D97-AF65-F5344CB8AC3E}">
        <p14:creationId xmlns:p14="http://schemas.microsoft.com/office/powerpoint/2010/main" val="17306433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Fontaine et al</a:t>
            </a:r>
            <a:r>
              <a:rPr lang="en-US" sz="2400" dirty="0"/>
              <a:t>. </a:t>
            </a:r>
            <a:r>
              <a:rPr lang="en-US" sz="2400" dirty="0" smtClean="0"/>
              <a:t>(TRANSFUSION, Volume </a:t>
            </a:r>
            <a:r>
              <a:rPr lang="en-US" sz="2400" dirty="0"/>
              <a:t>50, August </a:t>
            </a:r>
            <a:r>
              <a:rPr lang="en-US" sz="2400" dirty="0" smtClean="0"/>
              <a:t>2010, 1685-9)</a:t>
            </a:r>
            <a:endParaRPr lang="en-US" sz="2400" dirty="0"/>
          </a:p>
        </p:txBody>
      </p:sp>
      <p:sp>
        <p:nvSpPr>
          <p:cNvPr id="3" name="Content Placeholder 2"/>
          <p:cNvSpPr>
            <a:spLocks noGrp="1"/>
          </p:cNvSpPr>
          <p:nvPr>
            <p:ph idx="1"/>
          </p:nvPr>
        </p:nvSpPr>
        <p:spPr/>
        <p:txBody>
          <a:bodyPr/>
          <a:lstStyle/>
          <a:p>
            <a:r>
              <a:rPr lang="en-US" sz="2000" dirty="0" smtClean="0"/>
              <a:t>Alternatively, Stanford University, which has long maintained a CMV </a:t>
            </a:r>
            <a:r>
              <a:rPr lang="en-US" sz="2000" dirty="0" err="1" smtClean="0"/>
              <a:t>seronegative</a:t>
            </a:r>
            <a:r>
              <a:rPr lang="en-US" sz="2000" dirty="0" smtClean="0"/>
              <a:t> inventory, performed a study whereby immunocompromised patients of unknown CMV status were reflexively tested and allocated blood accordingly </a:t>
            </a:r>
            <a:endParaRPr lang="en-US" sz="2000" dirty="0"/>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85800" y="3073561"/>
            <a:ext cx="4052175" cy="3807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91200" y="3733800"/>
            <a:ext cx="3124200" cy="1477328"/>
          </a:xfrm>
          <a:prstGeom prst="rect">
            <a:avLst/>
          </a:prstGeom>
          <a:noFill/>
        </p:spPr>
        <p:txBody>
          <a:bodyPr wrap="square" rtlCol="0">
            <a:spAutoFit/>
          </a:bodyPr>
          <a:lstStyle/>
          <a:p>
            <a:r>
              <a:rPr lang="en-US" dirty="0" smtClean="0"/>
              <a:t>They contend that this is a cost-effective measure for an institution of their size and requirements for CMV </a:t>
            </a:r>
            <a:r>
              <a:rPr lang="en-US" dirty="0" err="1" smtClean="0"/>
              <a:t>seronegative</a:t>
            </a:r>
            <a:r>
              <a:rPr lang="en-US" dirty="0" smtClean="0"/>
              <a:t> products.</a:t>
            </a:r>
            <a:endParaRPr lang="en-US" dirty="0"/>
          </a:p>
        </p:txBody>
      </p:sp>
    </p:spTree>
    <p:extLst>
      <p:ext uri="{BB962C8B-B14F-4D97-AF65-F5344CB8AC3E}">
        <p14:creationId xmlns:p14="http://schemas.microsoft.com/office/powerpoint/2010/main" val="29603682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dirty="0" smtClean="0"/>
              <a:t>Recently, a follow-up forum survey was done</a:t>
            </a:r>
            <a:endParaRPr lang="en-US" dirty="0" smtClean="0"/>
          </a:p>
        </p:txBody>
      </p:sp>
      <p:sp>
        <p:nvSpPr>
          <p:cNvPr id="54274" name="Content Placeholder 2"/>
          <p:cNvSpPr>
            <a:spLocks noGrp="1"/>
          </p:cNvSpPr>
          <p:nvPr>
            <p:ph idx="1"/>
          </p:nvPr>
        </p:nvSpPr>
        <p:spPr/>
        <p:txBody>
          <a:bodyPr/>
          <a:lstStyle/>
          <a:p>
            <a:endParaRPr lang="en-US" smtClean="0"/>
          </a:p>
        </p:txBody>
      </p:sp>
      <p:pic>
        <p:nvPicPr>
          <p:cNvPr id="54275" name="Picture 2"/>
          <p:cNvPicPr>
            <a:picLocks noChangeAspect="1" noChangeArrowheads="1"/>
          </p:cNvPicPr>
          <p:nvPr/>
        </p:nvPicPr>
        <p:blipFill>
          <a:blip r:embed="rId2"/>
          <a:srcRect/>
          <a:stretch>
            <a:fillRect/>
          </a:stretch>
        </p:blipFill>
        <p:spPr bwMode="auto">
          <a:xfrm>
            <a:off x="152399" y="2133600"/>
            <a:ext cx="8779147"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dirty="0" smtClean="0"/>
              <a:t>General Conclusions from the Survey</a:t>
            </a:r>
          </a:p>
        </p:txBody>
      </p:sp>
      <p:sp>
        <p:nvSpPr>
          <p:cNvPr id="55298" name="Content Placeholder 2"/>
          <p:cNvSpPr>
            <a:spLocks noGrp="1"/>
          </p:cNvSpPr>
          <p:nvPr>
            <p:ph idx="1"/>
          </p:nvPr>
        </p:nvSpPr>
        <p:spPr/>
        <p:txBody>
          <a:bodyPr/>
          <a:lstStyle/>
          <a:p>
            <a:r>
              <a:rPr lang="en-US" dirty="0" err="1" smtClean="0"/>
              <a:t>Leukoreduction</a:t>
            </a:r>
            <a:r>
              <a:rPr lang="en-US" dirty="0" smtClean="0"/>
              <a:t> </a:t>
            </a:r>
            <a:r>
              <a:rPr lang="en-US" dirty="0" smtClean="0"/>
              <a:t>as a </a:t>
            </a:r>
            <a:r>
              <a:rPr lang="en-US" dirty="0" smtClean="0"/>
              <a:t>means </a:t>
            </a:r>
            <a:r>
              <a:rPr lang="en-US" dirty="0" smtClean="0"/>
              <a:t>of reducing CMV risk is widespread</a:t>
            </a:r>
          </a:p>
          <a:p>
            <a:r>
              <a:rPr lang="en-US" dirty="0" smtClean="0"/>
              <a:t>No recent studies suggest that this practice needs modification</a:t>
            </a:r>
          </a:p>
          <a:p>
            <a:pPr lvl="1"/>
            <a:r>
              <a:rPr lang="en-US" dirty="0" smtClean="0"/>
              <a:t>Modern pre-storage </a:t>
            </a:r>
            <a:r>
              <a:rPr lang="en-US" dirty="0" err="1" smtClean="0"/>
              <a:t>leukoreduction</a:t>
            </a:r>
            <a:r>
              <a:rPr lang="en-US" dirty="0" smtClean="0"/>
              <a:t> filters are superior to previous models, producing a 4-log reduction (i.e. removing 99.99% of all WBC’s), and are likely to continue to improve with time</a:t>
            </a:r>
          </a:p>
          <a:p>
            <a:pPr lvl="1"/>
            <a:r>
              <a:rPr lang="en-US" dirty="0" smtClean="0"/>
              <a:t>There are additional benefits to LR, as described above</a:t>
            </a:r>
          </a:p>
          <a:p>
            <a:pPr lvl="1"/>
            <a:r>
              <a:rPr lang="en-US" dirty="0" smtClean="0"/>
              <a:t>LR is </a:t>
            </a:r>
            <a:r>
              <a:rPr lang="en-US" dirty="0" smtClean="0"/>
              <a:t>very cheap</a:t>
            </a:r>
            <a:r>
              <a:rPr lang="en-US" dirty="0" smtClean="0"/>
              <a:t> </a:t>
            </a:r>
            <a:endParaRPr lang="en-US" dirty="0" smtClean="0"/>
          </a:p>
          <a:p>
            <a:endParaRPr lang="en-US" dirty="0" smtClean="0"/>
          </a:p>
          <a:p>
            <a:pPr lvl="1"/>
            <a:endParaRPr lang="en-US" dirty="0" smtClean="0"/>
          </a:p>
          <a:p>
            <a:endParaRPr 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dirty="0" smtClean="0"/>
              <a:t>General Conclusions contd.</a:t>
            </a:r>
          </a:p>
        </p:txBody>
      </p:sp>
      <p:sp>
        <p:nvSpPr>
          <p:cNvPr id="3" name="Content Placeholder 2"/>
          <p:cNvSpPr>
            <a:spLocks noGrp="1"/>
          </p:cNvSpPr>
          <p:nvPr>
            <p:ph idx="1"/>
          </p:nvPr>
        </p:nvSpPr>
        <p:spPr>
          <a:xfrm>
            <a:off x="457200" y="1600200"/>
            <a:ext cx="8229600" cy="4953000"/>
          </a:xfrm>
        </p:spPr>
        <p:txBody>
          <a:bodyPr rtlCol="0">
            <a:normAutofit lnSpcReduction="10000"/>
          </a:bodyPr>
          <a:lstStyle/>
          <a:p>
            <a:pPr fontAlgn="auto">
              <a:spcAft>
                <a:spcPts val="0"/>
              </a:spcAft>
              <a:buFont typeface="Arial" pitchFamily="34" charset="0"/>
              <a:buChar char="•"/>
              <a:defRPr/>
            </a:pPr>
            <a:r>
              <a:rPr lang="en-US" dirty="0" smtClean="0"/>
              <a:t>Pre-storage </a:t>
            </a:r>
            <a:r>
              <a:rPr lang="en-US" dirty="0" err="1" smtClean="0"/>
              <a:t>leukoreduction</a:t>
            </a:r>
            <a:r>
              <a:rPr lang="en-US" dirty="0" smtClean="0"/>
              <a:t> with current filters is most likely equivalent to CMV </a:t>
            </a:r>
            <a:r>
              <a:rPr lang="en-US" dirty="0" err="1" smtClean="0"/>
              <a:t>seronegative</a:t>
            </a:r>
            <a:r>
              <a:rPr lang="en-US" dirty="0" smtClean="0"/>
              <a:t> products</a:t>
            </a:r>
          </a:p>
          <a:p>
            <a:pPr lvl="1" fontAlgn="auto">
              <a:spcAft>
                <a:spcPts val="0"/>
              </a:spcAft>
              <a:buFont typeface="Arial" pitchFamily="34" charset="0"/>
              <a:buChar char="–"/>
              <a:defRPr/>
            </a:pPr>
            <a:r>
              <a:rPr lang="en-US" dirty="0" smtClean="0"/>
              <a:t>There is a small but intractable risk of TT-CMV, approximately 1.5-3% risk per SCT recipient—regardless of the primary strategy of prevention</a:t>
            </a:r>
          </a:p>
          <a:p>
            <a:pPr lvl="2" fontAlgn="auto">
              <a:spcAft>
                <a:spcPts val="0"/>
              </a:spcAft>
              <a:buFont typeface="Arial" pitchFamily="34" charset="0"/>
              <a:buChar char="•"/>
              <a:defRPr/>
            </a:pPr>
            <a:r>
              <a:rPr lang="en-US" dirty="0" smtClean="0"/>
              <a:t>This difference is of unclear, if any, clinical significance</a:t>
            </a:r>
          </a:p>
          <a:p>
            <a:pPr lvl="1" fontAlgn="auto">
              <a:spcAft>
                <a:spcPts val="0"/>
              </a:spcAft>
              <a:buFont typeface="Arial" pitchFamily="34" charset="0"/>
              <a:buChar char="–"/>
              <a:defRPr/>
            </a:pPr>
            <a:r>
              <a:rPr lang="en-US" dirty="0" smtClean="0"/>
              <a:t>A modern, randomized control trial would be ideal, but is probably impractical and would require huge numbers of patients to effectively discern which method of prevention is better</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Conclusions contd.</a:t>
            </a:r>
          </a:p>
        </p:txBody>
      </p:sp>
      <p:sp>
        <p:nvSpPr>
          <p:cNvPr id="3" name="Content Placeholder 2"/>
          <p:cNvSpPr>
            <a:spLocks noGrp="1"/>
          </p:cNvSpPr>
          <p:nvPr>
            <p:ph idx="1"/>
          </p:nvPr>
        </p:nvSpPr>
        <p:spPr/>
        <p:txBody>
          <a:bodyPr/>
          <a:lstStyle/>
          <a:p>
            <a:r>
              <a:rPr lang="en-US" sz="2400" dirty="0" smtClean="0"/>
              <a:t>Most institutions surveyed still offer </a:t>
            </a:r>
            <a:r>
              <a:rPr lang="en-US" sz="2400" dirty="0" err="1" smtClean="0"/>
              <a:t>seronegative</a:t>
            </a:r>
            <a:r>
              <a:rPr lang="en-US" sz="2400" dirty="0" smtClean="0"/>
              <a:t> products. Those </a:t>
            </a:r>
            <a:r>
              <a:rPr lang="en-US" sz="2400" dirty="0" smtClean="0"/>
              <a:t>which</a:t>
            </a:r>
          </a:p>
          <a:p>
            <a:r>
              <a:rPr lang="en-US" sz="2400" dirty="0" smtClean="0"/>
              <a:t>In addition, a 2011 review </a:t>
            </a:r>
            <a:r>
              <a:rPr lang="en-US" sz="2400" dirty="0"/>
              <a:t>of practices in the Netherlands and the literature concluded that </a:t>
            </a:r>
            <a:r>
              <a:rPr lang="en-US" sz="2400" dirty="0" err="1"/>
              <a:t>leukoreduction</a:t>
            </a:r>
            <a:r>
              <a:rPr lang="en-US" sz="2400" dirty="0"/>
              <a:t> was safe </a:t>
            </a:r>
            <a:r>
              <a:rPr lang="en-US" sz="2400" dirty="0" smtClean="0"/>
              <a:t>option (</a:t>
            </a:r>
            <a:r>
              <a:rPr lang="en-US" sz="2400" dirty="0" err="1" smtClean="0"/>
              <a:t>Bilgin</a:t>
            </a:r>
            <a:r>
              <a:rPr lang="en-US" sz="2400" dirty="0" smtClean="0"/>
              <a:t> et al.) </a:t>
            </a:r>
            <a:endParaRPr lang="en-US" sz="2400" dirty="0" smtClean="0"/>
          </a:p>
          <a:p>
            <a:r>
              <a:rPr lang="en-US" sz="2400" dirty="0" smtClean="0"/>
              <a:t>There are two notable exceptions: the Finnish Red Cross Blood Service  and the University of Michigan Health System no longer provide </a:t>
            </a:r>
            <a:r>
              <a:rPr lang="en-US" sz="2400" dirty="0" err="1" smtClean="0"/>
              <a:t>seronegative</a:t>
            </a:r>
            <a:r>
              <a:rPr lang="en-US" sz="2400" dirty="0" smtClean="0"/>
              <a:t> units and only provide LR units.</a:t>
            </a:r>
          </a:p>
          <a:p>
            <a:pPr lvl="1"/>
            <a:r>
              <a:rPr lang="en-US" sz="2400" dirty="0" smtClean="0"/>
              <a:t>They argue that maintaining an CMV(-) inventory is expensive, laborious and not cost-effective compared to universal LR as the primary strategy</a:t>
            </a:r>
            <a:endParaRPr lang="en-US" sz="2400" dirty="0"/>
          </a:p>
        </p:txBody>
      </p:sp>
      <p:pic>
        <p:nvPicPr>
          <p:cNvPr id="4" name="Picture 4" descr="http://fc01.deviantart.net/fs70/i/2011/174/c/d/day_of_finland__s_flag_25_6__11_by_thalionkalwen-d3js458.jp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152400"/>
            <a:ext cx="1283784" cy="1192195"/>
          </a:xfrm>
          <a:prstGeom prst="rect">
            <a:avLst/>
          </a:prstGeom>
          <a:noFill/>
          <a:ln w="9525">
            <a:noFill/>
            <a:miter lim="800000"/>
            <a:headEnd/>
            <a:tailEnd/>
          </a:ln>
        </p:spPr>
      </p:pic>
      <p:pic>
        <p:nvPicPr>
          <p:cNvPr id="5" name="Picture 6" descr="http://www.flagsinternational.com/media/catalog/product/cache/1/image/9df78eab33525d08d6e5fb8d27136e95/m/i/michigan0.jpg">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72400" y="304801"/>
            <a:ext cx="1238248" cy="927836"/>
          </a:xfrm>
          <a:prstGeom prst="rect">
            <a:avLst/>
          </a:prstGeom>
          <a:noFill/>
          <a:ln w="9525">
            <a:noFill/>
            <a:miter lim="800000"/>
            <a:headEnd/>
            <a:tailEnd/>
          </a:ln>
        </p:spPr>
      </p:pic>
    </p:spTree>
    <p:extLst>
      <p:ext uri="{BB962C8B-B14F-4D97-AF65-F5344CB8AC3E}">
        <p14:creationId xmlns:p14="http://schemas.microsoft.com/office/powerpoint/2010/main" val="17607167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76200"/>
            <a:ext cx="8229600" cy="1341438"/>
          </a:xfrm>
        </p:spPr>
        <p:txBody>
          <a:bodyPr/>
          <a:lstStyle/>
          <a:p>
            <a:r>
              <a:rPr lang="en-US" sz="2800" i="1" dirty="0" smtClean="0"/>
              <a:t>With effective pathogen reduction, most centers surveyed agree that CMV serology could be abandoned entirely.</a:t>
            </a:r>
          </a:p>
        </p:txBody>
      </p:sp>
      <p:sp>
        <p:nvSpPr>
          <p:cNvPr id="57346" name="Content Placeholder 2"/>
          <p:cNvSpPr>
            <a:spLocks noGrp="1"/>
          </p:cNvSpPr>
          <p:nvPr>
            <p:ph idx="1"/>
          </p:nvPr>
        </p:nvSpPr>
        <p:spPr/>
        <p:txBody>
          <a:bodyPr/>
          <a:lstStyle/>
          <a:p>
            <a:endParaRPr lang="en-US" dirty="0" smtClean="0"/>
          </a:p>
        </p:txBody>
      </p:sp>
      <p:pic>
        <p:nvPicPr>
          <p:cNvPr id="5734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1350" y="1752600"/>
            <a:ext cx="4114800" cy="1489075"/>
          </a:xfrm>
          <a:prstGeom prst="rect">
            <a:avLst/>
          </a:prstGeom>
          <a:noFill/>
          <a:ln w="9525">
            <a:noFill/>
            <a:miter lim="800000"/>
            <a:headEnd/>
            <a:tailEnd/>
          </a:ln>
        </p:spPr>
      </p:pic>
      <p:pic>
        <p:nvPicPr>
          <p:cNvPr id="5734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1417070"/>
            <a:ext cx="3276600" cy="5324475"/>
          </a:xfrm>
          <a:prstGeom prst="rect">
            <a:avLst/>
          </a:prstGeom>
          <a:noFill/>
          <a:ln w="9525">
            <a:noFill/>
            <a:miter lim="800000"/>
            <a:headEnd/>
            <a:tailEnd/>
          </a:ln>
        </p:spPr>
      </p:pic>
      <p:pic>
        <p:nvPicPr>
          <p:cNvPr id="57349" name="Picture 5" descr="http://www.mavietonsang.ch/scientifiques/sites/scientifiques/files/imagepicker/12/UVA_Illuminatio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3657600"/>
            <a:ext cx="4298950" cy="2681288"/>
          </a:xfrm>
          <a:prstGeom prst="rect">
            <a:avLst/>
          </a:prstGeom>
          <a:noFill/>
          <a:ln w="9525">
            <a:noFill/>
            <a:miter lim="800000"/>
            <a:headEnd/>
            <a:tailEnd/>
          </a:ln>
        </p:spPr>
      </p:pic>
      <p:sp>
        <p:nvSpPr>
          <p:cNvPr id="57350" name="TextBox 6"/>
          <p:cNvSpPr txBox="1">
            <a:spLocks noChangeArrowheads="1"/>
          </p:cNvSpPr>
          <p:nvPr/>
        </p:nvSpPr>
        <p:spPr bwMode="auto">
          <a:xfrm>
            <a:off x="990600" y="6506368"/>
            <a:ext cx="3886200" cy="246063"/>
          </a:xfrm>
          <a:prstGeom prst="rect">
            <a:avLst/>
          </a:prstGeom>
          <a:noFill/>
          <a:ln w="9525">
            <a:noFill/>
            <a:miter lim="800000"/>
            <a:headEnd/>
            <a:tailEnd/>
          </a:ln>
        </p:spPr>
        <p:txBody>
          <a:bodyPr>
            <a:spAutoFit/>
          </a:bodyPr>
          <a:lstStyle/>
          <a:p>
            <a:r>
              <a:rPr lang="en-US" sz="1000" dirty="0">
                <a:latin typeface="Calibri" pitchFamily="34" charset="0"/>
              </a:rPr>
              <a:t>http://www.mavietonsang.ch/scientifiques/node/25</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smtClean="0"/>
              <a:t>Summary</a:t>
            </a:r>
          </a:p>
        </p:txBody>
      </p:sp>
      <p:sp>
        <p:nvSpPr>
          <p:cNvPr id="3" name="Content Placeholder 2"/>
          <p:cNvSpPr>
            <a:spLocks noGrp="1"/>
          </p:cNvSpPr>
          <p:nvPr>
            <p:ph idx="1"/>
          </p:nvPr>
        </p:nvSpPr>
        <p:spPr/>
        <p:txBody>
          <a:bodyPr rtlCol="0">
            <a:normAutofit fontScale="70000" lnSpcReduction="20000"/>
          </a:bodyPr>
          <a:lstStyle/>
          <a:p>
            <a:pPr eaLnBrk="1" fontAlgn="auto" hangingPunct="1">
              <a:spcAft>
                <a:spcPts val="0"/>
              </a:spcAft>
              <a:buFont typeface="Arial" pitchFamily="34" charset="0"/>
              <a:buChar char="•"/>
              <a:defRPr/>
            </a:pPr>
            <a:r>
              <a:rPr lang="en-US" dirty="0" smtClean="0"/>
              <a:t>CMV can </a:t>
            </a:r>
            <a:r>
              <a:rPr lang="en-US" dirty="0" smtClean="0"/>
              <a:t>cause severe and fatal disease in the </a:t>
            </a:r>
            <a:r>
              <a:rPr lang="en-US" dirty="0" smtClean="0"/>
              <a:t>immunocompromised (particularly SCT patients who may be dependent upon transfusion)</a:t>
            </a:r>
          </a:p>
          <a:p>
            <a:pPr lvl="1" eaLnBrk="1" fontAlgn="auto" hangingPunct="1">
              <a:spcAft>
                <a:spcPts val="0"/>
              </a:spcAft>
              <a:buFont typeface="Arial" pitchFamily="34" charset="0"/>
              <a:buChar char="•"/>
              <a:defRPr/>
            </a:pPr>
            <a:r>
              <a:rPr lang="en-US" dirty="0"/>
              <a:t>I</a:t>
            </a:r>
            <a:r>
              <a:rPr lang="en-US" dirty="0" smtClean="0"/>
              <a:t>n the general population it is usually an asymptomatic infection and so doesn’t require monitoring</a:t>
            </a: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There is a small but intractable risk of TT-CMV, approximately 1.5-3% risk per SCT recipient—regardless of the primary strategy of prevention</a:t>
            </a:r>
          </a:p>
          <a:p>
            <a:pPr lvl="1" eaLnBrk="1" fontAlgn="auto" hangingPunct="1">
              <a:spcAft>
                <a:spcPts val="0"/>
              </a:spcAft>
              <a:buFont typeface="Arial" pitchFamily="34" charset="0"/>
              <a:buChar char="–"/>
              <a:defRPr/>
            </a:pPr>
            <a:r>
              <a:rPr lang="en-US" dirty="0" err="1" smtClean="0"/>
              <a:t>Seronegative</a:t>
            </a:r>
            <a:r>
              <a:rPr lang="en-US" dirty="0" smtClean="0"/>
              <a:t> donors may transmit virus during the window period</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Recipients may benefit from passive transmission of anti-CMV antibodies from seropositive donors </a:t>
            </a:r>
            <a:r>
              <a:rPr lang="en-US" dirty="0" smtClean="0"/>
              <a:t>and </a:t>
            </a:r>
            <a:r>
              <a:rPr lang="en-US" dirty="0" smtClean="0"/>
              <a:t>donors </a:t>
            </a:r>
            <a:r>
              <a:rPr lang="en-US" dirty="0" smtClean="0"/>
              <a:t>&gt;1 yr after </a:t>
            </a:r>
            <a:r>
              <a:rPr lang="en-US" dirty="0" err="1" smtClean="0"/>
              <a:t>seroconversion</a:t>
            </a:r>
            <a:r>
              <a:rPr lang="en-US" dirty="0"/>
              <a:t> </a:t>
            </a:r>
            <a:r>
              <a:rPr lang="en-US" dirty="0" smtClean="0"/>
              <a:t>may actually be the safest donors, but this has not been further studied or implemented</a:t>
            </a:r>
            <a:endParaRPr lang="en-US" dirty="0" smtClean="0"/>
          </a:p>
          <a:p>
            <a:pPr eaLnBrk="1" fontAlgn="auto" hangingPunct="1">
              <a:spcAft>
                <a:spcPts val="0"/>
              </a:spcAft>
              <a:buFont typeface="Arial" pitchFamily="34" charset="0"/>
              <a:buChar char="•"/>
              <a:defRPr/>
            </a:pPr>
            <a:endParaRPr lang="en-US" dirty="0"/>
          </a:p>
        </p:txBody>
      </p:sp>
    </p:spTree>
    <p:extLst>
      <p:ext uri="{BB962C8B-B14F-4D97-AF65-F5344CB8AC3E}">
        <p14:creationId xmlns:p14="http://schemas.microsoft.com/office/powerpoint/2010/main" val="19374568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dirty="0" smtClean="0"/>
              <a:t>Summary</a:t>
            </a:r>
          </a:p>
        </p:txBody>
      </p:sp>
      <p:sp>
        <p:nvSpPr>
          <p:cNvPr id="63490" name="Content Placeholder 2"/>
          <p:cNvSpPr>
            <a:spLocks noGrp="1"/>
          </p:cNvSpPr>
          <p:nvPr>
            <p:ph idx="1"/>
          </p:nvPr>
        </p:nvSpPr>
        <p:spPr/>
        <p:txBody>
          <a:bodyPr/>
          <a:lstStyle/>
          <a:p>
            <a:pPr eaLnBrk="1" hangingPunct="1"/>
            <a:r>
              <a:rPr lang="en-US" sz="2000" dirty="0" smtClean="0"/>
              <a:t>Most agree that both LR and the use of CMV-</a:t>
            </a:r>
            <a:r>
              <a:rPr lang="en-US" sz="2000" dirty="0" err="1" smtClean="0"/>
              <a:t>seronegative</a:t>
            </a:r>
            <a:r>
              <a:rPr lang="en-US" sz="2000" dirty="0" smtClean="0"/>
              <a:t> products are probably equivalent in terms of risk reduction. However, many institutions are reluctant to abandon serologic testing outright</a:t>
            </a:r>
          </a:p>
          <a:p>
            <a:pPr lvl="1" eaLnBrk="1" hangingPunct="1"/>
            <a:r>
              <a:rPr lang="en-US" sz="2000" dirty="0" smtClean="0"/>
              <a:t>In large centers, maintaining a </a:t>
            </a:r>
            <a:r>
              <a:rPr lang="en-US" sz="2000" dirty="0" err="1" smtClean="0"/>
              <a:t>seronegative</a:t>
            </a:r>
            <a:r>
              <a:rPr lang="en-US" sz="2000" dirty="0" smtClean="0"/>
              <a:t> inventory may be cost-effective, but this is probably not practical for many smaller institutions </a:t>
            </a:r>
          </a:p>
          <a:p>
            <a:pPr eaLnBrk="1" hangingPunct="1"/>
            <a:r>
              <a:rPr lang="en-US" sz="2000" dirty="0" smtClean="0"/>
              <a:t>Even </a:t>
            </a:r>
            <a:r>
              <a:rPr lang="en-US" sz="2000" dirty="0" smtClean="0"/>
              <a:t>if there is a slightly increased risk of CMV transmission in LR products, this is unlikely to result in clinical differences with current transplant medical practices</a:t>
            </a:r>
          </a:p>
          <a:p>
            <a:pPr lvl="1" eaLnBrk="1" hangingPunct="1"/>
            <a:r>
              <a:rPr lang="en-US" sz="2000" dirty="0" smtClean="0"/>
              <a:t>Clinical monitoring of CMV </a:t>
            </a:r>
            <a:r>
              <a:rPr lang="en-US" sz="2000" dirty="0" err="1" smtClean="0"/>
              <a:t>viremia</a:t>
            </a:r>
            <a:r>
              <a:rPr lang="en-US" sz="2000" dirty="0" smtClean="0"/>
              <a:t> and prophylactic treatment with </a:t>
            </a:r>
            <a:r>
              <a:rPr lang="en-US" sz="2000" dirty="0" err="1" smtClean="0"/>
              <a:t>ganciclovir</a:t>
            </a:r>
            <a:r>
              <a:rPr lang="en-US" sz="2000" dirty="0" smtClean="0"/>
              <a:t> likely makes the differences in these methods </a:t>
            </a:r>
            <a:r>
              <a:rPr lang="en-US" sz="2000" dirty="0" smtClean="0"/>
              <a:t>clinically insignificant</a:t>
            </a:r>
            <a:endParaRPr lang="en-US" sz="2000" dirty="0" smtClean="0"/>
          </a:p>
          <a:p>
            <a:pPr lvl="1" eaLnBrk="1" hangingPunct="1"/>
            <a:r>
              <a:rPr lang="en-US" sz="2000" dirty="0" smtClean="0"/>
              <a:t>No clear mortality cases in recent studies</a:t>
            </a:r>
          </a:p>
          <a:p>
            <a:pPr lvl="1"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149388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smtClean="0"/>
              <a:t>Modes of Transmission</a:t>
            </a:r>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dirty="0" smtClean="0"/>
              <a:t>Contact with individuals shedding the virus, with highly variable modes of transmission</a:t>
            </a:r>
          </a:p>
          <a:p>
            <a:pPr lvl="1" fontAlgn="auto">
              <a:spcAft>
                <a:spcPts val="0"/>
              </a:spcAft>
              <a:buFont typeface="Arial" pitchFamily="34" charset="0"/>
              <a:buChar char="–"/>
              <a:defRPr/>
            </a:pPr>
            <a:r>
              <a:rPr lang="en-US" dirty="0" smtClean="0"/>
              <a:t>Close contact</a:t>
            </a:r>
          </a:p>
          <a:p>
            <a:pPr lvl="1" fontAlgn="auto">
              <a:spcAft>
                <a:spcPts val="0"/>
              </a:spcAft>
              <a:buFont typeface="Arial" pitchFamily="34" charset="0"/>
              <a:buChar char="–"/>
              <a:defRPr/>
            </a:pPr>
            <a:r>
              <a:rPr lang="en-US" dirty="0" err="1" smtClean="0"/>
              <a:t>Muco</a:t>
            </a:r>
            <a:r>
              <a:rPr lang="en-US" dirty="0" smtClean="0"/>
              <a:t>-oral contact</a:t>
            </a:r>
          </a:p>
          <a:p>
            <a:pPr lvl="1" fontAlgn="auto">
              <a:spcAft>
                <a:spcPts val="0"/>
              </a:spcAft>
              <a:buFont typeface="Arial" pitchFamily="34" charset="0"/>
              <a:buChar char="–"/>
              <a:defRPr/>
            </a:pPr>
            <a:r>
              <a:rPr lang="en-US" dirty="0" smtClean="0"/>
              <a:t>Sexual activity</a:t>
            </a:r>
          </a:p>
          <a:p>
            <a:pPr lvl="1" fontAlgn="auto">
              <a:spcAft>
                <a:spcPts val="0"/>
              </a:spcAft>
              <a:buFont typeface="Arial" pitchFamily="34" charset="0"/>
              <a:buChar char="–"/>
              <a:defRPr/>
            </a:pPr>
            <a:r>
              <a:rPr lang="en-US" dirty="0" smtClean="0"/>
              <a:t>Other body fluids (e.g. urine)</a:t>
            </a:r>
          </a:p>
          <a:p>
            <a:pPr lvl="1" fontAlgn="auto">
              <a:spcAft>
                <a:spcPts val="0"/>
              </a:spcAft>
              <a:buFont typeface="Arial" pitchFamily="34" charset="0"/>
              <a:buChar char="–"/>
              <a:defRPr/>
            </a:pPr>
            <a:r>
              <a:rPr lang="en-US" dirty="0" smtClean="0"/>
              <a:t>Blood transfusion</a:t>
            </a:r>
          </a:p>
          <a:p>
            <a:pPr lvl="1" fontAlgn="auto">
              <a:spcAft>
                <a:spcPts val="0"/>
              </a:spcAft>
              <a:buFont typeface="Arial" pitchFamily="34" charset="0"/>
              <a:buChar char="–"/>
              <a:defRPr/>
            </a:pPr>
            <a:r>
              <a:rPr lang="en-US" dirty="0" smtClean="0"/>
              <a:t>Organ transplantation</a:t>
            </a:r>
          </a:p>
          <a:p>
            <a:pPr lvl="1" fontAlgn="auto">
              <a:spcAft>
                <a:spcPts val="0"/>
              </a:spcAft>
              <a:buFont typeface="Arial" pitchFamily="34" charset="0"/>
              <a:buChar char="–"/>
              <a:defRPr/>
            </a:pPr>
            <a:r>
              <a:rPr lang="en-US" dirty="0" smtClean="0"/>
              <a:t>Vertical transmission in pregnancy (‘C’ in ‘TORCH’) and breast milk</a:t>
            </a:r>
          </a:p>
          <a:p>
            <a:pPr lvl="2" fontAlgn="auto">
              <a:spcAft>
                <a:spcPts val="0"/>
              </a:spcAft>
              <a:buFont typeface="Arial" pitchFamily="34" charset="0"/>
              <a:buNone/>
              <a:defRPr/>
            </a:pPr>
            <a:endParaRPr lang="en-US" dirty="0" smtClean="0"/>
          </a:p>
          <a:p>
            <a:pPr lvl="1"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References</a:t>
            </a:r>
            <a:endParaRPr lang="en-US" dirty="0"/>
          </a:p>
        </p:txBody>
      </p:sp>
      <p:sp>
        <p:nvSpPr>
          <p:cNvPr id="3" name="Content Placeholder 2"/>
          <p:cNvSpPr>
            <a:spLocks noGrp="1"/>
          </p:cNvSpPr>
          <p:nvPr>
            <p:ph idx="1"/>
          </p:nvPr>
        </p:nvSpPr>
        <p:spPr>
          <a:xfrm>
            <a:off x="457200" y="1066800"/>
            <a:ext cx="8229600" cy="4525963"/>
          </a:xfrm>
        </p:spPr>
        <p:txBody>
          <a:bodyPr/>
          <a:lstStyle/>
          <a:p>
            <a:r>
              <a:rPr lang="en-US" sz="1000" dirty="0" smtClean="0"/>
              <a:t>Cannon et al. Review </a:t>
            </a:r>
            <a:r>
              <a:rPr lang="en-US" sz="1000" dirty="0"/>
              <a:t>of cytomegalovirus </a:t>
            </a:r>
            <a:r>
              <a:rPr lang="en-US" sz="1000" dirty="0" err="1"/>
              <a:t>seroprevalence</a:t>
            </a:r>
            <a:r>
              <a:rPr lang="en-US" sz="1000" dirty="0"/>
              <a:t> </a:t>
            </a:r>
            <a:r>
              <a:rPr lang="en-US" sz="1000" dirty="0" smtClean="0"/>
              <a:t>and demographic </a:t>
            </a:r>
            <a:r>
              <a:rPr lang="en-US" sz="1000" dirty="0"/>
              <a:t>characteristics associated with infection. Rev. Med. </a:t>
            </a:r>
            <a:r>
              <a:rPr lang="en-US" sz="1000" dirty="0" err="1"/>
              <a:t>Virol</a:t>
            </a:r>
            <a:r>
              <a:rPr lang="en-US" sz="1000" dirty="0"/>
              <a:t>. 2010; 20: 202–213</a:t>
            </a:r>
            <a:r>
              <a:rPr lang="en-US" sz="1000" dirty="0" smtClean="0"/>
              <a:t>.</a:t>
            </a:r>
          </a:p>
          <a:p>
            <a:r>
              <a:rPr lang="en-US" sz="1000" dirty="0" err="1" smtClean="0"/>
              <a:t>Kakugawa</a:t>
            </a:r>
            <a:r>
              <a:rPr lang="en-US" sz="1000" dirty="0" smtClean="0"/>
              <a:t> et al. Small </a:t>
            </a:r>
            <a:r>
              <a:rPr lang="en-US" sz="1000" dirty="0"/>
              <a:t>intestinal CMV disease detected by capsule endoscopy after allogeneic hematopoietic </a:t>
            </a:r>
            <a:r>
              <a:rPr lang="en-US" sz="1000" dirty="0" smtClean="0"/>
              <a:t>SCT. </a:t>
            </a:r>
            <a:r>
              <a:rPr lang="en-US" sz="1000" i="1" dirty="0" smtClean="0"/>
              <a:t>Bone </a:t>
            </a:r>
            <a:r>
              <a:rPr lang="en-US" sz="1000" i="1" dirty="0"/>
              <a:t>Marrow Transplantation</a:t>
            </a:r>
            <a:r>
              <a:rPr lang="en-US" sz="1000" dirty="0"/>
              <a:t> (2008) </a:t>
            </a:r>
            <a:r>
              <a:rPr lang="en-US" sz="1000" b="1" dirty="0"/>
              <a:t>42,</a:t>
            </a:r>
            <a:r>
              <a:rPr lang="en-US" sz="1000" dirty="0"/>
              <a:t> </a:t>
            </a:r>
            <a:r>
              <a:rPr lang="en-US" sz="1000" dirty="0" smtClean="0"/>
              <a:t>283–284.</a:t>
            </a:r>
          </a:p>
          <a:p>
            <a:r>
              <a:rPr lang="en-US" sz="1000" dirty="0">
                <a:latin typeface="Calibri" pitchFamily="34" charset="0"/>
                <a:hlinkClick r:id="rId2"/>
              </a:rPr>
              <a:t>http://www.cmm.ki.se/en/Research/Cardiovascular-and-Metabolic-Diseases/Cell-and-Molecular-Immunology/Cia/Our-research/CMV-infection-in-organ-transplant-patients</a:t>
            </a:r>
            <a:r>
              <a:rPr lang="en-US" sz="1000" dirty="0" smtClean="0">
                <a:latin typeface="Calibri" pitchFamily="34" charset="0"/>
                <a:hlinkClick r:id="rId2"/>
              </a:rPr>
              <a:t>/</a:t>
            </a:r>
            <a:endParaRPr lang="en-US" sz="1000" dirty="0" smtClean="0">
              <a:latin typeface="Calibri" pitchFamily="34" charset="0"/>
            </a:endParaRPr>
          </a:p>
          <a:p>
            <a:r>
              <a:rPr lang="en-US" sz="1000" dirty="0">
                <a:latin typeface="Calibri" pitchFamily="34" charset="0"/>
                <a:hlinkClick r:id="rId3"/>
              </a:rPr>
              <a:t>http://</a:t>
            </a:r>
            <a:r>
              <a:rPr lang="en-US" sz="1000" dirty="0" smtClean="0">
                <a:latin typeface="Calibri" pitchFamily="34" charset="0"/>
                <a:hlinkClick r:id="rId3"/>
              </a:rPr>
              <a:t>www.kellogg.umich.edu/theeyeshaveit/congenital/cmv-retinitis.html</a:t>
            </a:r>
            <a:endParaRPr lang="en-US" sz="1000" dirty="0" smtClean="0">
              <a:latin typeface="Calibri" pitchFamily="34" charset="0"/>
            </a:endParaRPr>
          </a:p>
          <a:p>
            <a:r>
              <a:rPr lang="en-US" sz="1000" dirty="0"/>
              <a:t>Mohamed El-Amin Abdel-</a:t>
            </a:r>
            <a:r>
              <a:rPr lang="en-US" sz="1000" dirty="0" err="1"/>
              <a:t>Latif</a:t>
            </a:r>
            <a:r>
              <a:rPr lang="en-US" sz="1000" dirty="0"/>
              <a:t>, M.D et al. </a:t>
            </a:r>
            <a:r>
              <a:rPr lang="en-US" sz="1000" dirty="0" smtClean="0"/>
              <a:t>Congenital </a:t>
            </a:r>
            <a:r>
              <a:rPr lang="en-US" sz="1000" dirty="0"/>
              <a:t>Cytomegalovirus </a:t>
            </a:r>
            <a:r>
              <a:rPr lang="en-US" sz="1000" dirty="0" smtClean="0"/>
              <a:t>Infection. </a:t>
            </a:r>
            <a:r>
              <a:rPr lang="en-US" sz="1000" dirty="0" smtClean="0">
                <a:latin typeface="Calibri" pitchFamily="34" charset="0"/>
              </a:rPr>
              <a:t>N </a:t>
            </a:r>
            <a:r>
              <a:rPr lang="en-US" sz="1000" dirty="0" err="1">
                <a:latin typeface="Calibri" pitchFamily="34" charset="0"/>
              </a:rPr>
              <a:t>Engl</a:t>
            </a:r>
            <a:r>
              <a:rPr lang="en-US" sz="1000" dirty="0">
                <a:latin typeface="Calibri" pitchFamily="34" charset="0"/>
              </a:rPr>
              <a:t> J Med 2010; 362:833</a:t>
            </a:r>
            <a:r>
              <a:rPr lang="en-US" sz="1000" dirty="0">
                <a:latin typeface="Calibri" pitchFamily="34" charset="0"/>
                <a:hlinkClick r:id="rId4"/>
              </a:rPr>
              <a:t>March 4, 2010</a:t>
            </a:r>
            <a:endParaRPr lang="en-US" sz="1000" dirty="0">
              <a:latin typeface="Calibri" pitchFamily="34" charset="0"/>
            </a:endParaRPr>
          </a:p>
          <a:p>
            <a:r>
              <a:rPr lang="en-US" sz="1000" dirty="0" err="1" smtClean="0"/>
              <a:t>Hillyer</a:t>
            </a:r>
            <a:r>
              <a:rPr lang="en-US" sz="1000" dirty="0" smtClean="0"/>
              <a:t> (Ed.) et al. Transfusion </a:t>
            </a:r>
            <a:r>
              <a:rPr lang="en-US" sz="1000" dirty="0"/>
              <a:t>Medicine and Hemostasis: Clinical and Laboratory </a:t>
            </a:r>
            <a:r>
              <a:rPr lang="en-US" sz="1000" dirty="0" smtClean="0"/>
              <a:t>Aspects. </a:t>
            </a:r>
            <a:r>
              <a:rPr lang="en-US" sz="1000" dirty="0"/>
              <a:t>Elsevier Science; 1 edition (June 22, 2009</a:t>
            </a:r>
            <a:r>
              <a:rPr lang="en-US" sz="1000" dirty="0" smtClean="0"/>
              <a:t>)</a:t>
            </a:r>
          </a:p>
          <a:p>
            <a:r>
              <a:rPr lang="en-US" sz="1000" dirty="0"/>
              <a:t>American College of Obstetricians and Gynecologists: Perinatal viral and parasitic infections. Practice Bulletin No. 20. September 2000</a:t>
            </a:r>
            <a:r>
              <a:rPr lang="en-US" sz="1000" dirty="0" smtClean="0"/>
              <a:t>.</a:t>
            </a:r>
          </a:p>
          <a:p>
            <a:pPr marL="342900" lvl="1" indent="-342900">
              <a:buFont typeface="Arial" charset="0"/>
              <a:buChar char="•"/>
            </a:pPr>
            <a:r>
              <a:rPr lang="en-US" sz="1400" baseline="30000" dirty="0" err="1">
                <a:cs typeface="Arial" panose="020B0604020202020204" pitchFamily="34" charset="0"/>
              </a:rPr>
              <a:t>Roback</a:t>
            </a:r>
            <a:r>
              <a:rPr lang="en-US" sz="1400" baseline="30000" dirty="0">
                <a:cs typeface="Arial" panose="020B0604020202020204" pitchFamily="34" charset="0"/>
              </a:rPr>
              <a:t> JD, Drew WL, </a:t>
            </a:r>
            <a:r>
              <a:rPr lang="en-US" sz="1400" baseline="30000" dirty="0" err="1">
                <a:cs typeface="Arial" panose="020B0604020202020204" pitchFamily="34" charset="0"/>
              </a:rPr>
              <a:t>Laycock</a:t>
            </a:r>
            <a:r>
              <a:rPr lang="en-US" sz="1400" baseline="30000" dirty="0">
                <a:cs typeface="Arial" panose="020B0604020202020204" pitchFamily="34" charset="0"/>
              </a:rPr>
              <a:t> ME, Todd D, </a:t>
            </a:r>
            <a:r>
              <a:rPr lang="en-US" sz="1400" baseline="30000" dirty="0" err="1">
                <a:cs typeface="Arial" panose="020B0604020202020204" pitchFamily="34" charset="0"/>
              </a:rPr>
              <a:t>Hillyer</a:t>
            </a:r>
            <a:r>
              <a:rPr lang="en-US" sz="1400" baseline="30000" dirty="0">
                <a:cs typeface="Arial" panose="020B0604020202020204" pitchFamily="34" charset="0"/>
              </a:rPr>
              <a:t> CD, Busch MP. (2003) CMV DNA is rarely detected in healthy blood donors using validated PCR assays. Transfusion. 43(3):314-321</a:t>
            </a:r>
            <a:r>
              <a:rPr lang="en-US" sz="1400" baseline="30000" dirty="0" smtClean="0">
                <a:cs typeface="Arial" panose="020B0604020202020204" pitchFamily="34" charset="0"/>
              </a:rPr>
              <a:t>.</a:t>
            </a:r>
          </a:p>
          <a:p>
            <a:pPr marL="342900" lvl="1" indent="-342900">
              <a:buFont typeface="Arial" charset="0"/>
              <a:buChar char="•"/>
            </a:pPr>
            <a:r>
              <a:rPr lang="en-US" sz="1000" dirty="0" err="1"/>
              <a:t>Rahbar</a:t>
            </a:r>
            <a:r>
              <a:rPr lang="en-US" sz="1000" dirty="0"/>
              <a:t> et al. (Transfusion 2004;44:1059-1066</a:t>
            </a:r>
            <a:r>
              <a:rPr lang="en-US" sz="1000" dirty="0" smtClean="0"/>
              <a:t>)</a:t>
            </a:r>
          </a:p>
          <a:p>
            <a:r>
              <a:rPr lang="fr-FR" sz="1000" dirty="0" smtClean="0"/>
              <a:t>Adler et al. </a:t>
            </a:r>
            <a:r>
              <a:rPr lang="en-US" sz="1000" dirty="0"/>
              <a:t>Transfusion-Transmitted CMV Infections Clinical Importance and Means of Prevention? </a:t>
            </a:r>
            <a:r>
              <a:rPr lang="fr-FR" sz="1000" dirty="0" smtClean="0"/>
              <a:t>Vox </a:t>
            </a:r>
            <a:r>
              <a:rPr lang="fr-FR" sz="1000" dirty="0" err="1" smtClean="0"/>
              <a:t>Sanguinis</a:t>
            </a:r>
            <a:r>
              <a:rPr lang="fr-FR" sz="1000" dirty="0" smtClean="0"/>
              <a:t>, </a:t>
            </a:r>
            <a:r>
              <a:rPr lang="fr-FR" sz="1000" dirty="0" smtClean="0">
                <a:hlinkClick r:id="rId5"/>
              </a:rPr>
              <a:t>Volume </a:t>
            </a:r>
            <a:r>
              <a:rPr lang="fr-FR" sz="1000" dirty="0">
                <a:hlinkClick r:id="rId5"/>
              </a:rPr>
              <a:t>46, Issue 6, </a:t>
            </a:r>
            <a:r>
              <a:rPr lang="fr-FR" sz="1000" dirty="0"/>
              <a:t>pages 387–414, </a:t>
            </a:r>
            <a:r>
              <a:rPr lang="fr-FR" sz="1000" dirty="0" err="1"/>
              <a:t>June</a:t>
            </a:r>
            <a:r>
              <a:rPr lang="fr-FR" sz="1000" dirty="0"/>
              <a:t> 1984</a:t>
            </a:r>
          </a:p>
          <a:p>
            <a:pPr marL="342900" lvl="1" indent="-342900">
              <a:buFont typeface="Arial" charset="0"/>
              <a:buChar char="•"/>
            </a:pPr>
            <a:r>
              <a:rPr lang="en-US" sz="1000" dirty="0"/>
              <a:t>FDA, Guidance for Industry: Pre-Storage Leukocyte Reduction of Whole Blood and Blood Components Intended for Transfusion, Sept </a:t>
            </a:r>
            <a:r>
              <a:rPr lang="en-US" sz="1000" dirty="0" smtClean="0"/>
              <a:t>2012</a:t>
            </a:r>
          </a:p>
          <a:p>
            <a:pPr marL="342900" lvl="1" indent="-342900">
              <a:buFont typeface="Arial" charset="0"/>
              <a:buChar char="•"/>
            </a:pPr>
            <a:r>
              <a:rPr lang="en-US" sz="1000" dirty="0"/>
              <a:t>Graham </a:t>
            </a:r>
            <a:r>
              <a:rPr lang="en-US" sz="1000" dirty="0" err="1"/>
              <a:t>Sher</a:t>
            </a:r>
            <a:r>
              <a:rPr lang="en-US" sz="1000" dirty="0"/>
              <a:t>, </a:t>
            </a:r>
            <a:r>
              <a:rPr lang="en-US" sz="1000" dirty="0" err="1"/>
              <a:t>Leukoreduction</a:t>
            </a:r>
            <a:r>
              <a:rPr lang="en-US" sz="1000" dirty="0"/>
              <a:t> of the Blood Supply, Canadian Blood Services, May 1999</a:t>
            </a:r>
          </a:p>
          <a:p>
            <a:pPr marL="342900" lvl="1" indent="-342900">
              <a:buFont typeface="Arial" charset="0"/>
              <a:buChar char="•"/>
            </a:pPr>
            <a:r>
              <a:rPr lang="en-US" sz="1000" dirty="0" err="1"/>
              <a:t>Ziemann</a:t>
            </a:r>
            <a:r>
              <a:rPr lang="en-US" sz="1000" dirty="0"/>
              <a:t> et al. (Transfusion 2007;47:1972-1983</a:t>
            </a:r>
            <a:r>
              <a:rPr lang="en-US" sz="1000" dirty="0" smtClean="0"/>
              <a:t>)</a:t>
            </a:r>
          </a:p>
          <a:p>
            <a:pPr marL="342900" lvl="1" indent="-342900">
              <a:buFont typeface="Arial" charset="0"/>
              <a:buChar char="•"/>
            </a:pPr>
            <a:r>
              <a:rPr lang="en-US" sz="1000" dirty="0" err="1"/>
              <a:t>Ziemann</a:t>
            </a:r>
            <a:r>
              <a:rPr lang="en-US" sz="1000" dirty="0"/>
              <a:t> et al. (Transfusion 2013:53:2183-2189</a:t>
            </a:r>
            <a:r>
              <a:rPr lang="en-US" sz="1000" dirty="0" smtClean="0"/>
              <a:t>)</a:t>
            </a:r>
          </a:p>
          <a:p>
            <a:pPr marL="342900" lvl="1" indent="-342900">
              <a:buFont typeface="Arial" charset="0"/>
              <a:buChar char="•"/>
            </a:pPr>
            <a:r>
              <a:rPr lang="en-US" sz="1000" dirty="0" err="1"/>
              <a:t>Vamvakas</a:t>
            </a:r>
            <a:r>
              <a:rPr lang="en-US" sz="1000" dirty="0"/>
              <a:t> (</a:t>
            </a:r>
            <a:r>
              <a:rPr lang="en-US" sz="1000" dirty="0" err="1"/>
              <a:t>Transf</a:t>
            </a:r>
            <a:r>
              <a:rPr lang="en-US" sz="1000" dirty="0"/>
              <a:t> Med Rev. 2005 Jul;19(3):181-99</a:t>
            </a:r>
            <a:r>
              <a:rPr lang="en-US" sz="1000" dirty="0" smtClean="0"/>
              <a:t>)</a:t>
            </a:r>
          </a:p>
          <a:p>
            <a:pPr marL="342900" lvl="1" indent="-342900">
              <a:buFont typeface="Arial" charset="0"/>
              <a:buChar char="•"/>
            </a:pPr>
            <a:r>
              <a:rPr lang="en-US" sz="1000" dirty="0"/>
              <a:t>Wu et al. (Transfusion 2010;50:776-786</a:t>
            </a:r>
            <a:r>
              <a:rPr lang="en-US" sz="1000" dirty="0" smtClean="0"/>
              <a:t>)</a:t>
            </a:r>
          </a:p>
          <a:p>
            <a:pPr marL="342900" lvl="1" indent="-342900">
              <a:buFont typeface="Arial" charset="0"/>
              <a:buChar char="•"/>
            </a:pPr>
            <a:r>
              <a:rPr lang="en-US" sz="1000" dirty="0"/>
              <a:t>Thiele et al. (Transfusion 2011;51:2620-6</a:t>
            </a:r>
            <a:r>
              <a:rPr lang="en-US" sz="1000" dirty="0" smtClean="0"/>
              <a:t>)</a:t>
            </a:r>
          </a:p>
          <a:p>
            <a:pPr marL="342900" lvl="1" indent="-342900">
              <a:buFont typeface="Arial" charset="0"/>
              <a:buChar char="•"/>
            </a:pPr>
            <a:r>
              <a:rPr lang="en-US" sz="1000" dirty="0" err="1"/>
              <a:t>Kekre</a:t>
            </a:r>
            <a:r>
              <a:rPr lang="en-US" sz="1000" dirty="0"/>
              <a:t> et al. (</a:t>
            </a:r>
            <a:r>
              <a:rPr lang="en-US" sz="1000" dirty="0" err="1"/>
              <a:t>Biol</a:t>
            </a:r>
            <a:r>
              <a:rPr lang="en-US" sz="1000" dirty="0"/>
              <a:t> Blood Marrow Transplant 2013;19:1719-24)</a:t>
            </a:r>
            <a:endParaRPr lang="en-US" sz="1000" dirty="0" smtClean="0">
              <a:latin typeface="Calibri" pitchFamily="34" charset="0"/>
            </a:endParaRPr>
          </a:p>
          <a:p>
            <a:r>
              <a:rPr lang="en-US" sz="1000" dirty="0" err="1"/>
              <a:t>Bilgin</a:t>
            </a:r>
            <a:r>
              <a:rPr lang="en-US" sz="1000" dirty="0"/>
              <a:t> et al. </a:t>
            </a:r>
            <a:r>
              <a:rPr lang="en-US" sz="1000" dirty="0" err="1">
                <a:hlinkClick r:id="rId6" tooltip="The Netherlands journal of medicine."/>
              </a:rPr>
              <a:t>Neth</a:t>
            </a:r>
            <a:r>
              <a:rPr lang="en-US" sz="1000" dirty="0">
                <a:hlinkClick r:id="rId6" tooltip="The Netherlands journal of medicine."/>
              </a:rPr>
              <a:t> J Med.</a:t>
            </a:r>
            <a:r>
              <a:rPr lang="en-US" sz="1000" dirty="0"/>
              <a:t> 2011 Oct;69(10):441-50</a:t>
            </a:r>
            <a:r>
              <a:rPr lang="en-US" sz="1000" dirty="0" smtClean="0"/>
              <a:t>.</a:t>
            </a:r>
          </a:p>
          <a:p>
            <a:r>
              <a:rPr lang="en-US" sz="1000" dirty="0"/>
              <a:t>Nash et al. (Transfusion 2012;52:2270-2272</a:t>
            </a:r>
            <a:r>
              <a:rPr lang="en-US" sz="1000" dirty="0" smtClean="0"/>
              <a:t>)</a:t>
            </a:r>
          </a:p>
          <a:p>
            <a:r>
              <a:rPr lang="en-US" sz="1000" dirty="0"/>
              <a:t>Fontaine et al. (TRANSFUSION, Volume 50, August 2010, 1685-9)</a:t>
            </a:r>
            <a:endParaRPr lang="en-US" sz="1000" dirty="0">
              <a:latin typeface="Calibri" pitchFamily="34" charset="0"/>
            </a:endParaRPr>
          </a:p>
          <a:p>
            <a:r>
              <a:rPr lang="en-US" sz="1000" dirty="0" smtClean="0"/>
              <a:t>Lieberman </a:t>
            </a:r>
            <a:r>
              <a:rPr lang="en-US" sz="1000" dirty="0" smtClean="0"/>
              <a:t>et al. </a:t>
            </a:r>
            <a:r>
              <a:rPr lang="en-US" sz="1000" dirty="0"/>
              <a:t>Prevention of transfusion-transmitted cytomegalovirus (CMV) infection: Standards of care. International Society of Blood </a:t>
            </a:r>
            <a:r>
              <a:rPr lang="en-US" sz="1000" dirty="0" smtClean="0"/>
              <a:t>Transfusion. </a:t>
            </a:r>
            <a:r>
              <a:rPr lang="en-US" sz="1000" dirty="0" err="1" smtClean="0"/>
              <a:t>Vox</a:t>
            </a:r>
            <a:r>
              <a:rPr lang="en-US" sz="1000" dirty="0" smtClean="0"/>
              <a:t> </a:t>
            </a:r>
            <a:r>
              <a:rPr lang="en-US" sz="1000" dirty="0" err="1"/>
              <a:t>Sanguinis</a:t>
            </a:r>
            <a:r>
              <a:rPr lang="en-US" sz="1000" dirty="0"/>
              <a:t> (2013)</a:t>
            </a:r>
          </a:p>
          <a:p>
            <a:r>
              <a:rPr lang="en-US" sz="1000" dirty="0" smtClean="0">
                <a:latin typeface="Calibri" pitchFamily="34" charset="0"/>
                <a:hlinkClick r:id="rId7"/>
              </a:rPr>
              <a:t>www.mavietonsang.ch/scientifiques/node/25</a:t>
            </a:r>
            <a:endParaRPr lang="en-US" sz="1000" dirty="0" smtClean="0">
              <a:latin typeface="Calibri" pitchFamily="34" charset="0"/>
            </a:endParaRPr>
          </a:p>
          <a:p>
            <a:r>
              <a:rPr lang="en-US" sz="1000" dirty="0"/>
              <a:t>McCullough J. Pathogen inactivation: a new paradigm for preventing transfusion-transmitted infections. Am J </a:t>
            </a:r>
            <a:r>
              <a:rPr lang="en-US" sz="1000" dirty="0" err="1"/>
              <a:t>Clin</a:t>
            </a:r>
            <a:r>
              <a:rPr lang="en-US" sz="1000" dirty="0"/>
              <a:t> Path 2007;</a:t>
            </a:r>
            <a:br>
              <a:rPr lang="en-US" sz="1000" dirty="0"/>
            </a:br>
            <a:r>
              <a:rPr lang="en-US" sz="1000" dirty="0"/>
              <a:t>128:945-955</a:t>
            </a:r>
            <a:r>
              <a:rPr lang="en-US" sz="1000" dirty="0" smtClean="0"/>
              <a:t>.</a:t>
            </a:r>
          </a:p>
          <a:p>
            <a:r>
              <a:rPr lang="en-US" sz="1000" dirty="0"/>
              <a:t>Chamberlain, Benjamin K. et </a:t>
            </a:r>
            <a:r>
              <a:rPr lang="en-US" sz="1000" dirty="0" smtClean="0"/>
              <a:t>al. Alveolar </a:t>
            </a:r>
            <a:r>
              <a:rPr lang="en-US" sz="1000" dirty="0"/>
              <a:t>soft part sarcoma and granular cell tumor: an </a:t>
            </a:r>
            <a:r>
              <a:rPr lang="en-US" sz="1000" dirty="0" err="1"/>
              <a:t>immunohistochemical</a:t>
            </a:r>
            <a:r>
              <a:rPr lang="en-US" sz="1000" dirty="0"/>
              <a:t> comparison </a:t>
            </a:r>
            <a:r>
              <a:rPr lang="en-US" sz="1000" dirty="0" smtClean="0"/>
              <a:t>study. Human </a:t>
            </a:r>
            <a:r>
              <a:rPr lang="en-US" sz="1000" dirty="0"/>
              <a:t>Pathology , Volume 45 , Issue 5 , 1039 </a:t>
            </a:r>
            <a:r>
              <a:rPr lang="en-US" sz="1000" dirty="0" smtClean="0"/>
              <a:t>– 1044. (a completely irrelevant and  shameless plug for the author)</a:t>
            </a:r>
            <a:endParaRPr lang="en-US" sz="1000" dirty="0"/>
          </a:p>
          <a:p>
            <a:endParaRPr lang="en-US" sz="1000" dirty="0"/>
          </a:p>
          <a:p>
            <a:endParaRPr lang="en-US" dirty="0"/>
          </a:p>
        </p:txBody>
      </p:sp>
    </p:spTree>
    <p:extLst>
      <p:ext uri="{BB962C8B-B14F-4D97-AF65-F5344CB8AC3E}">
        <p14:creationId xmlns:p14="http://schemas.microsoft.com/office/powerpoint/2010/main" val="22143868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endParaRPr lang="en-US" smtClean="0"/>
          </a:p>
        </p:txBody>
      </p:sp>
      <p:pic>
        <p:nvPicPr>
          <p:cNvPr id="65538" name="Content Placeholder 3" descr="New Image.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981200" y="0"/>
            <a:ext cx="5029200" cy="6705600"/>
          </a:xfrm>
        </p:spPr>
      </p:pic>
    </p:spTree>
    <p:extLst>
      <p:ext uri="{BB962C8B-B14F-4D97-AF65-F5344CB8AC3E}">
        <p14:creationId xmlns:p14="http://schemas.microsoft.com/office/powerpoint/2010/main" val="2715266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t>Age</a:t>
            </a:r>
          </a:p>
        </p:txBody>
      </p:sp>
      <p:sp>
        <p:nvSpPr>
          <p:cNvPr id="22530" name="Content Placeholder 2"/>
          <p:cNvSpPr>
            <a:spLocks noGrp="1"/>
          </p:cNvSpPr>
          <p:nvPr>
            <p:ph idx="1"/>
          </p:nvPr>
        </p:nvSpPr>
        <p:spPr/>
        <p:txBody>
          <a:bodyPr/>
          <a:lstStyle/>
          <a:p>
            <a:endParaRPr lang="en-US" smtClean="0"/>
          </a:p>
        </p:txBody>
      </p:sp>
      <p:pic>
        <p:nvPicPr>
          <p:cNvPr id="22531" name="Picture 2"/>
          <p:cNvPicPr>
            <a:picLocks noChangeAspect="1" noChangeArrowheads="1"/>
          </p:cNvPicPr>
          <p:nvPr/>
        </p:nvPicPr>
        <p:blipFill>
          <a:blip r:embed="rId2"/>
          <a:srcRect/>
          <a:stretch>
            <a:fillRect/>
          </a:stretch>
        </p:blipFill>
        <p:spPr bwMode="auto">
          <a:xfrm>
            <a:off x="457200" y="1600200"/>
            <a:ext cx="8093075"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endParaRPr lang="en-US" smtClean="0"/>
          </a:p>
        </p:txBody>
      </p:sp>
      <p:sp>
        <p:nvSpPr>
          <p:cNvPr id="23554" name="Content Placeholder 2"/>
          <p:cNvSpPr>
            <a:spLocks noGrp="1"/>
          </p:cNvSpPr>
          <p:nvPr>
            <p:ph idx="1"/>
          </p:nvPr>
        </p:nvSpPr>
        <p:spPr/>
        <p:txBody>
          <a:bodyPr/>
          <a:lstStyle/>
          <a:p>
            <a:endParaRPr lang="en-US" smtClean="0"/>
          </a:p>
        </p:txBody>
      </p:sp>
      <p:pic>
        <p:nvPicPr>
          <p:cNvPr id="23555" name="Picture 2"/>
          <p:cNvPicPr>
            <a:picLocks noChangeAspect="1" noChangeArrowheads="1"/>
          </p:cNvPicPr>
          <p:nvPr/>
        </p:nvPicPr>
        <p:blipFill>
          <a:blip r:embed="rId3"/>
          <a:srcRect/>
          <a:stretch>
            <a:fillRect/>
          </a:stretch>
        </p:blipFill>
        <p:spPr bwMode="auto">
          <a:xfrm>
            <a:off x="990600" y="685800"/>
            <a:ext cx="7177088"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t>Types of CMV Disease</a:t>
            </a:r>
          </a:p>
        </p:txBody>
      </p:sp>
      <p:sp>
        <p:nvSpPr>
          <p:cNvPr id="24578" name="Content Placeholder 2"/>
          <p:cNvSpPr>
            <a:spLocks noGrp="1"/>
          </p:cNvSpPr>
          <p:nvPr>
            <p:ph idx="1"/>
          </p:nvPr>
        </p:nvSpPr>
        <p:spPr/>
        <p:txBody>
          <a:bodyPr/>
          <a:lstStyle/>
          <a:p>
            <a:r>
              <a:rPr lang="en-US" smtClean="0"/>
              <a:t>Immunocompetent:</a:t>
            </a:r>
          </a:p>
          <a:p>
            <a:pPr lvl="1"/>
            <a:r>
              <a:rPr lang="en-US" smtClean="0"/>
              <a:t>CMV Mononucleosis</a:t>
            </a:r>
          </a:p>
          <a:p>
            <a:r>
              <a:rPr lang="en-US" smtClean="0"/>
              <a:t>Immunocompromised:</a:t>
            </a:r>
          </a:p>
          <a:p>
            <a:pPr lvl="1"/>
            <a:r>
              <a:rPr lang="en-US" smtClean="0"/>
              <a:t>Organ-specific manifestations of acute CMV infection</a:t>
            </a:r>
          </a:p>
          <a:p>
            <a:pPr lvl="1"/>
            <a:r>
              <a:rPr lang="en-US" smtClean="0"/>
              <a:t>Role in allograft loss</a:t>
            </a:r>
          </a:p>
          <a:p>
            <a:pPr lvl="1"/>
            <a:r>
              <a:rPr lang="en-US" smtClean="0"/>
              <a:t>CMV retinitis</a:t>
            </a:r>
          </a:p>
          <a:p>
            <a:pPr lvl="1"/>
            <a:r>
              <a:rPr lang="en-US" smtClean="0"/>
              <a:t>Congenital CMV</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endParaRPr lang="en-US" smtClean="0"/>
          </a:p>
        </p:txBody>
      </p:sp>
      <p:sp>
        <p:nvSpPr>
          <p:cNvPr id="25602" name="Content Placeholder 2"/>
          <p:cNvSpPr>
            <a:spLocks noGrp="1"/>
          </p:cNvSpPr>
          <p:nvPr>
            <p:ph idx="1"/>
          </p:nvPr>
        </p:nvSpPr>
        <p:spPr/>
        <p:txBody>
          <a:bodyPr/>
          <a:lstStyle/>
          <a:p>
            <a:r>
              <a:rPr lang="en-US" smtClean="0"/>
              <a:t>CMV Mononucleosis</a:t>
            </a:r>
          </a:p>
          <a:p>
            <a:pPr lvl="1"/>
            <a:r>
              <a:rPr lang="en-US" smtClean="0"/>
              <a:t>Fever/constitutional symptoms/fatigue/ myalgias/rash/loss of appetite/sore throat</a:t>
            </a:r>
          </a:p>
          <a:p>
            <a:pPr lvl="1"/>
            <a:r>
              <a:rPr lang="en-US" smtClean="0"/>
              <a:t>Exudative pharyngitis, LAD, and splenomegaly are uncommon</a:t>
            </a:r>
          </a:p>
          <a:p>
            <a:pPr lvl="1"/>
            <a:r>
              <a:rPr lang="en-US" smtClean="0"/>
              <a:t>Heterophile Ab(-)</a:t>
            </a:r>
          </a:p>
          <a:p>
            <a:pPr lvl="1"/>
            <a:r>
              <a:rPr lang="en-US" smtClean="0"/>
              <a:t>Absolute lymphocytosis, atypical lymphs, cytopenias, cold agglutinins, low haptoglobin levels, RF+, ANA+</a:t>
            </a:r>
          </a:p>
          <a:p>
            <a:pPr lvl="1"/>
            <a:endParaRPr lang="en-US" smtClean="0"/>
          </a:p>
          <a:p>
            <a:pPr lvl="1"/>
            <a:endParaRPr lang="en-US" smtClean="0"/>
          </a:p>
        </p:txBody>
      </p:sp>
      <p:pic>
        <p:nvPicPr>
          <p:cNvPr id="25603" name="Picture 2" descr="http://www.healthstatus.com/wp-content/uploads/2011/11/eyerubbing.jpg">
            <a:hlinkClick r:id="rId3"/>
          </p:cNvPr>
          <p:cNvPicPr>
            <a:picLocks noChangeAspect="1" noChangeArrowheads="1"/>
          </p:cNvPicPr>
          <p:nvPr/>
        </p:nvPicPr>
        <p:blipFill>
          <a:blip r:embed="rId4"/>
          <a:srcRect/>
          <a:stretch>
            <a:fillRect/>
          </a:stretch>
        </p:blipFill>
        <p:spPr bwMode="auto">
          <a:xfrm>
            <a:off x="5105400" y="-381000"/>
            <a:ext cx="4038600" cy="2695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6331</TotalTime>
  <Words>2417</Words>
  <Application>Microsoft Office PowerPoint</Application>
  <PresentationFormat>On-screen Show (4:3)</PresentationFormat>
  <Paragraphs>317</Paragraphs>
  <Slides>51</Slides>
  <Notes>12</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Office Theme</vt:lpstr>
      <vt:lpstr>1_Office Theme</vt:lpstr>
      <vt:lpstr>Transfusion Transmitted Cytomegalovirus Infection: REVIEW AND IMPLICATIONS</vt:lpstr>
      <vt:lpstr>Overview</vt:lpstr>
      <vt:lpstr>Human Cytomegalovirus</vt:lpstr>
      <vt:lpstr>Risk Factors for Seropositivity</vt:lpstr>
      <vt:lpstr>Modes of Transmission</vt:lpstr>
      <vt:lpstr>Age</vt:lpstr>
      <vt:lpstr>PowerPoint Presentation</vt:lpstr>
      <vt:lpstr>Types of CMV Disease</vt:lpstr>
      <vt:lpstr>PowerPoint Presentation</vt:lpstr>
      <vt:lpstr>Microscopy</vt:lpstr>
      <vt:lpstr>Symptomatic infection in the Immunocompromised</vt:lpstr>
      <vt:lpstr>PowerPoint Presentation</vt:lpstr>
      <vt:lpstr>Microscopy</vt:lpstr>
      <vt:lpstr>Allograft disease</vt:lpstr>
      <vt:lpstr>CMV Retinitis</vt:lpstr>
      <vt:lpstr>PowerPoint Presentation</vt:lpstr>
      <vt:lpstr>Indications</vt:lpstr>
      <vt:lpstr>Misc.</vt:lpstr>
      <vt:lpstr>Blood Bank Screening</vt:lpstr>
      <vt:lpstr>Risk of Transmission</vt:lpstr>
      <vt:lpstr>Implications for Blood Banking</vt:lpstr>
      <vt:lpstr>PowerPoint Presentation</vt:lpstr>
      <vt:lpstr>Methods</vt:lpstr>
      <vt:lpstr>Methods</vt:lpstr>
      <vt:lpstr>General Benefits of Leukoreduction Were Recognized Long Ago</vt:lpstr>
      <vt:lpstr>Bowden et al. (Blood. 1995 Nov 1;86(9):3598-603.)</vt:lpstr>
      <vt:lpstr>PowerPoint Presentation</vt:lpstr>
      <vt:lpstr>PowerPoint Presentation</vt:lpstr>
      <vt:lpstr>PowerPoint Presentation</vt:lpstr>
      <vt:lpstr>Survey Says…</vt:lpstr>
      <vt:lpstr>But is there residual risk?</vt:lpstr>
      <vt:lpstr>Rahbar et al. (Transfusion 2004;44:1059-1066) </vt:lpstr>
      <vt:lpstr>Ziemann et al. (Transfusion 2007;47:1972-1983)</vt:lpstr>
      <vt:lpstr>Ziemann et al. (Transfusion 2013:53:2183-2189)</vt:lpstr>
      <vt:lpstr>PowerPoint Presentation</vt:lpstr>
      <vt:lpstr>Vamvakas (Transf Med Rev. 2005 Jul;19(3):181-99)</vt:lpstr>
      <vt:lpstr>Vamvakas (Transf Med Rev. 2005 Jul;19(3):181-99)</vt:lpstr>
      <vt:lpstr>Wu et al. (Transfusion 2010;50:776-786) </vt:lpstr>
      <vt:lpstr>Thiele et al. (Transfusion 2011;51:2620-6)</vt:lpstr>
      <vt:lpstr>Kekre et al. (Biol Blood Marrow Transplant 2013;19:1719-24)</vt:lpstr>
      <vt:lpstr>Nash et al. (Transfusion 2012;52:2270-2272)</vt:lpstr>
      <vt:lpstr>Fontaine et al. (TRANSFUSION, Volume 50, August 2010, 1685-9)</vt:lpstr>
      <vt:lpstr>Recently, a follow-up forum survey was done</vt:lpstr>
      <vt:lpstr>General Conclusions from the Survey</vt:lpstr>
      <vt:lpstr>General Conclusions contd.</vt:lpstr>
      <vt:lpstr>General Conclusions contd.</vt:lpstr>
      <vt:lpstr>With effective pathogen reduction, most centers surveyed agree that CMV serology could be abandoned entirely.</vt:lpstr>
      <vt:lpstr>Summary</vt:lpstr>
      <vt:lpstr>Summary</vt:lpstr>
      <vt:lpstr>References</vt:lpstr>
      <vt:lpstr>PowerPoint Presentation</vt:lpstr>
    </vt:vector>
  </TitlesOfParts>
  <Company>University of Kentucky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Transfusion Transmitted Cytomegalovirus Infection: REVIEW AND FUTURE DIRECTIONS</dc:title>
  <dc:creator>chambebk</dc:creator>
  <cp:lastModifiedBy>Chamberlain, Benjamin Keith</cp:lastModifiedBy>
  <cp:revision>33</cp:revision>
  <dcterms:created xsi:type="dcterms:W3CDTF">2014-02-04T00:39:24Z</dcterms:created>
  <dcterms:modified xsi:type="dcterms:W3CDTF">2014-07-03T16:11:48Z</dcterms:modified>
</cp:coreProperties>
</file>