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70" r:id="rId5"/>
    <p:sldId id="263" r:id="rId6"/>
    <p:sldId id="264" r:id="rId7"/>
    <p:sldId id="271" r:id="rId8"/>
    <p:sldId id="272" r:id="rId9"/>
    <p:sldId id="261" r:id="rId10"/>
    <p:sldId id="262" r:id="rId11"/>
    <p:sldId id="265" r:id="rId12"/>
    <p:sldId id="266" r:id="rId13"/>
    <p:sldId id="259" r:id="rId14"/>
    <p:sldId id="267" r:id="rId15"/>
    <p:sldId id="269" r:id="rId16"/>
    <p:sldId id="268" r:id="rId17"/>
    <p:sldId id="276" r:id="rId18"/>
    <p:sldId id="281" r:id="rId19"/>
    <p:sldId id="278" r:id="rId20"/>
    <p:sldId id="280" r:id="rId21"/>
    <p:sldId id="289" r:id="rId22"/>
    <p:sldId id="282" r:id="rId23"/>
    <p:sldId id="283" r:id="rId24"/>
    <p:sldId id="284" r:id="rId25"/>
    <p:sldId id="285" r:id="rId26"/>
    <p:sldId id="274" r:id="rId27"/>
    <p:sldId id="275" r:id="rId28"/>
    <p:sldId id="286" r:id="rId29"/>
    <p:sldId id="290" r:id="rId30"/>
    <p:sldId id="288" r:id="rId31"/>
    <p:sldId id="287" r:id="rId3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5pPr>
    <a:lvl6pPr marL="2286000" algn="l" defTabSz="914400" rtl="0" eaLnBrk="1" latinLnBrk="0" hangingPunct="1">
      <a:defRPr kern="1200">
        <a:solidFill>
          <a:schemeClr val="tx1"/>
        </a:solidFill>
        <a:latin typeface="Impact" panose="020B0806030902050204" pitchFamily="34" charset="0"/>
        <a:ea typeface="+mn-ea"/>
        <a:cs typeface="+mn-cs"/>
      </a:defRPr>
    </a:lvl6pPr>
    <a:lvl7pPr marL="2743200" algn="l" defTabSz="914400" rtl="0" eaLnBrk="1" latinLnBrk="0" hangingPunct="1">
      <a:defRPr kern="1200">
        <a:solidFill>
          <a:schemeClr val="tx1"/>
        </a:solidFill>
        <a:latin typeface="Impact" panose="020B0806030902050204" pitchFamily="34" charset="0"/>
        <a:ea typeface="+mn-ea"/>
        <a:cs typeface="+mn-cs"/>
      </a:defRPr>
    </a:lvl7pPr>
    <a:lvl8pPr marL="3200400" algn="l" defTabSz="914400" rtl="0" eaLnBrk="1" latinLnBrk="0" hangingPunct="1">
      <a:defRPr kern="1200">
        <a:solidFill>
          <a:schemeClr val="tx1"/>
        </a:solidFill>
        <a:latin typeface="Impact" panose="020B0806030902050204" pitchFamily="34" charset="0"/>
        <a:ea typeface="+mn-ea"/>
        <a:cs typeface="+mn-cs"/>
      </a:defRPr>
    </a:lvl8pPr>
    <a:lvl9pPr marL="3657600" algn="l" defTabSz="914400" rtl="0" eaLnBrk="1" latinLnBrk="0" hangingPunct="1">
      <a:defRPr kern="1200">
        <a:solidFill>
          <a:schemeClr val="tx1"/>
        </a:solidFill>
        <a:latin typeface="Impact" panose="020B080603090205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6E309CD-0FAB-43CE-B6C3-E22BEC76B1C4}" type="datetimeFigureOut">
              <a:rPr lang="en-US"/>
              <a:pPr>
                <a:defRPr/>
              </a:pPr>
              <a:t>12/9/2014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B191F19-5E85-4157-8432-150FC4B63BE9}" type="slidenum">
              <a:rPr lang="en-US" altLang="en-US"/>
              <a:pPr/>
              <a:t>‹#›</a:t>
            </a:fld>
            <a:endParaRPr lang="en-US" altLang="en-US"/>
          </a:p>
        </p:txBody>
      </p:sp>
    </p:spTree>
    <p:extLst>
      <p:ext uri="{BB962C8B-B14F-4D97-AF65-F5344CB8AC3E}">
        <p14:creationId xmlns:p14="http://schemas.microsoft.com/office/powerpoint/2010/main" val="2315640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eaLnBrk="0" fontAlgn="base" hangingPunct="0">
              <a:spcBef>
                <a:spcPct val="0"/>
              </a:spcBef>
              <a:spcAft>
                <a:spcPct val="0"/>
              </a:spcAft>
              <a:defRPr>
                <a:solidFill>
                  <a:schemeClr val="tx1"/>
                </a:solidFill>
                <a:latin typeface="Impact" panose="020B0806030902050204" pitchFamily="34" charset="0"/>
              </a:defRPr>
            </a:lvl6pPr>
            <a:lvl7pPr marL="2971800" indent="-228600" defTabSz="457200" eaLnBrk="0" fontAlgn="base" hangingPunct="0">
              <a:spcBef>
                <a:spcPct val="0"/>
              </a:spcBef>
              <a:spcAft>
                <a:spcPct val="0"/>
              </a:spcAft>
              <a:defRPr>
                <a:solidFill>
                  <a:schemeClr val="tx1"/>
                </a:solidFill>
                <a:latin typeface="Impact" panose="020B0806030902050204" pitchFamily="34" charset="0"/>
              </a:defRPr>
            </a:lvl7pPr>
            <a:lvl8pPr marL="3429000" indent="-228600" defTabSz="457200" eaLnBrk="0" fontAlgn="base" hangingPunct="0">
              <a:spcBef>
                <a:spcPct val="0"/>
              </a:spcBef>
              <a:spcAft>
                <a:spcPct val="0"/>
              </a:spcAft>
              <a:defRPr>
                <a:solidFill>
                  <a:schemeClr val="tx1"/>
                </a:solidFill>
                <a:latin typeface="Impact" panose="020B0806030902050204" pitchFamily="34" charset="0"/>
              </a:defRPr>
            </a:lvl8pPr>
            <a:lvl9pPr marL="3886200" indent="-228600" defTabSz="457200" eaLnBrk="0" fontAlgn="base" hangingPunct="0">
              <a:spcBef>
                <a:spcPct val="0"/>
              </a:spcBef>
              <a:spcAft>
                <a:spcPct val="0"/>
              </a:spcAft>
              <a:defRPr>
                <a:solidFill>
                  <a:schemeClr val="tx1"/>
                </a:solidFill>
                <a:latin typeface="Impact" panose="020B0806030902050204" pitchFamily="34" charset="0"/>
              </a:defRPr>
            </a:lvl9pPr>
          </a:lstStyle>
          <a:p>
            <a:pPr eaLnBrk="1" hangingPunct="1"/>
            <a:endParaRPr lang="en-US" altLang="en-US">
              <a:latin typeface="Calibri" panose="020F0502020204030204" pitchFamily="34" charset="0"/>
            </a:endParaRPr>
          </a:p>
        </p:txBody>
      </p:sp>
      <p:sp>
        <p:nvSpPr>
          <p:cNvPr id="36867" name="Text Box 2"/>
          <p:cNvSpPr>
            <a:spLocks noGrp="1" noChangeArrowheads="1"/>
          </p:cNvSpPr>
          <p:nvPr>
            <p:ph type="body"/>
          </p:nvPr>
        </p:nvSpPr>
        <p:spPr bwMode="auto">
          <a:xfrm>
            <a:off x="1185863" y="4787900"/>
            <a:ext cx="5407025" cy="518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z="1400" b="1" smtClean="0">
                <a:latin typeface="Arial" panose="020B0604020202020204" pitchFamily="34" charset="0"/>
                <a:ea typeface="msgothic"/>
                <a:cs typeface="msgothic"/>
              </a:rPr>
              <a:t>Plasma from TNF-α–stimulated SCD mice and crisis SCD patients induce NET formation in TNF-α–primed neutrophils.</a:t>
            </a:r>
            <a:r>
              <a:rPr lang="en-GB" altLang="en-US" smtClean="0">
                <a:latin typeface="Arial" panose="020B0604020202020204" pitchFamily="34" charset="0"/>
                <a:ea typeface="msgothic"/>
                <a:cs typeface="msgothic"/>
              </a:rPr>
              <a:t> (A) Representative immunofluorescence images of NETs released by TNF-α–primed wild-type BM neutrophils. DNA was stained with SYTO13 (cell-permeable nuclear acid dye, green) and Sytox orange (cell-impermeable nuclear acid dye, red). Primed wild-type neutrophils were stimulated with plasma of either TNF-α–treated SA mice (left) or TNF-α–treated SCD mice (right). Scale bar, 10 μm. (B) Representative immunofluorescence images of DNA (green/SYTO13), H3Cit (red/Alexa Fluor 568, i), or NE (red/Alexa Fluor 568, ii) of NETs generated by TNF-α–primed wild-type neutrophils that were stimulated with plasma of TNF-α–treated SCD mice. Insets show NETs stained with DNA dye (green/SYTO13) and isotype control antibodies for H3Cit and NE. Scale bar, 10 μm. (C) Quantification of NETs released by TNF-α–primed wild-type BM neutrophils stimulated with plasma of TNF-α–treated SA mice (black bar) and TNF-α–treated SCD mice (white bar). Results are average values from 4 independent experiments (mean ± SEM,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.01). (D) Quantification of NET biomarkers, plasma DNA (left), and nucleosome (right) of non-SCD individuals (gray circle, n = 5), steady-state SCD patients (yellow circle, n = 7), and crisis SCD patients (red circle, n = 10; Mann-Whitney test, median [IQR],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(E) Quantification of plasma MPO activity of non-SCD individuals (gray circle, n = 4), steady-state SCD patients (yellow circle, n = 7), and crisis SCD patients (red circle, n = 10; Mann-Whitney test, median [IQR],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.01). (F) Representative immunofluorescence images of DNA (green/SYTO13), H3Cit (red/Alexa Fluor 568, i), or NE (red/Alexa Fluor 568, ii) of NETs generated by TNF-α–primed human neutrophils that were stimulated with plasma of crisis SCD patient. Insets show NETs stained with DNA dye (green/SYTO13) and isotype control antibodies for H3Cit and NE. Scale bar, 10 μm. (G) Quantification of NETs released by TNF-α–primed human neutrophils stimulated with plasma of non-SCD individuals (gray circle, n = 3), steady-state SCD patients (yellow circle, n = 7), and crisis SCD patients (red circle, n = 8; mean ± SEM,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.01).</a:t>
            </a:r>
          </a:p>
        </p:txBody>
      </p:sp>
    </p:spTree>
    <p:extLst>
      <p:ext uri="{BB962C8B-B14F-4D97-AF65-F5344CB8AC3E}">
        <p14:creationId xmlns:p14="http://schemas.microsoft.com/office/powerpoint/2010/main" val="64866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eaLnBrk="0" fontAlgn="base" hangingPunct="0">
              <a:spcBef>
                <a:spcPct val="0"/>
              </a:spcBef>
              <a:spcAft>
                <a:spcPct val="0"/>
              </a:spcAft>
              <a:defRPr>
                <a:solidFill>
                  <a:schemeClr val="tx1"/>
                </a:solidFill>
                <a:latin typeface="Impact" panose="020B0806030902050204" pitchFamily="34" charset="0"/>
              </a:defRPr>
            </a:lvl6pPr>
            <a:lvl7pPr marL="2971800" indent="-228600" defTabSz="457200" eaLnBrk="0" fontAlgn="base" hangingPunct="0">
              <a:spcBef>
                <a:spcPct val="0"/>
              </a:spcBef>
              <a:spcAft>
                <a:spcPct val="0"/>
              </a:spcAft>
              <a:defRPr>
                <a:solidFill>
                  <a:schemeClr val="tx1"/>
                </a:solidFill>
                <a:latin typeface="Impact" panose="020B0806030902050204" pitchFamily="34" charset="0"/>
              </a:defRPr>
            </a:lvl7pPr>
            <a:lvl8pPr marL="3429000" indent="-228600" defTabSz="457200" eaLnBrk="0" fontAlgn="base" hangingPunct="0">
              <a:spcBef>
                <a:spcPct val="0"/>
              </a:spcBef>
              <a:spcAft>
                <a:spcPct val="0"/>
              </a:spcAft>
              <a:defRPr>
                <a:solidFill>
                  <a:schemeClr val="tx1"/>
                </a:solidFill>
                <a:latin typeface="Impact" panose="020B0806030902050204" pitchFamily="34" charset="0"/>
              </a:defRPr>
            </a:lvl8pPr>
            <a:lvl9pPr marL="3886200" indent="-228600" defTabSz="457200" eaLnBrk="0" fontAlgn="base" hangingPunct="0">
              <a:spcBef>
                <a:spcPct val="0"/>
              </a:spcBef>
              <a:spcAft>
                <a:spcPct val="0"/>
              </a:spcAft>
              <a:defRPr>
                <a:solidFill>
                  <a:schemeClr val="tx1"/>
                </a:solidFill>
                <a:latin typeface="Impact" panose="020B0806030902050204" pitchFamily="34" charset="0"/>
              </a:defRPr>
            </a:lvl9pPr>
          </a:lstStyle>
          <a:p>
            <a:pPr eaLnBrk="1" hangingPunct="1"/>
            <a:endParaRPr lang="en-US" altLang="en-US">
              <a:latin typeface="Calibri" panose="020F0502020204030204" pitchFamily="34" charset="0"/>
            </a:endParaRPr>
          </a:p>
        </p:txBody>
      </p:sp>
      <p:sp>
        <p:nvSpPr>
          <p:cNvPr id="37891" name="Text Box 2"/>
          <p:cNvSpPr>
            <a:spLocks noGrp="1" noChangeArrowheads="1"/>
          </p:cNvSpPr>
          <p:nvPr>
            <p:ph type="body"/>
          </p:nvPr>
        </p:nvSpPr>
        <p:spPr bwMode="auto">
          <a:xfrm>
            <a:off x="1185863" y="4787900"/>
            <a:ext cx="5407025" cy="568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z="1400" b="1" smtClean="0">
                <a:latin typeface="Arial" panose="020B0604020202020204" pitchFamily="34" charset="0"/>
                <a:ea typeface="msgothic"/>
                <a:cs typeface="msgothic"/>
              </a:rPr>
              <a:t>NETs are present within pulmonary vessels of TNF-α–stimulated SCD mice.</a:t>
            </a:r>
            <a:r>
              <a:rPr lang="en-GB" altLang="en-US" smtClean="0">
                <a:latin typeface="Arial" panose="020B0604020202020204" pitchFamily="34" charset="0"/>
                <a:ea typeface="msgothic"/>
                <a:cs typeface="msgothic"/>
              </a:rPr>
              <a:t> (A) Representative images of NETs (DNA/red/Sytox orange) detected in the lungs of TNF-α–stimulated SCD mice (i) and the lack of NETs in TNF-α–stimulated SA mice (ii). CD31 (blue/Alexa Fluor 647) labeled the endothelial cells. Scale bar, 10 μm. For imaging, different areas along the dissection were scanned down to an approximate 70 to 80 μm depth using an Axio Examiner.D1 microscope (Zeiss) equipped with a Yokogawa CSU-X1 confocal scan head with a 4-stack laser system (405-nm, 488-nm, 561-nm, and 642-nm wavelengths). Images were obtained using a 20× water immersion objective and as 3-dimensional stacks using Slidebook software (Intelligent Imaging Innovations). (B) Representative histological images of NETs in the lungs of TNF-α–stimulated SCD mice (i,ii, arrows indicate NETs) and the lack of NETs in TNF-α–stimulated SA mice (iii,iv). Scale bar, 10 μm. Images were captured using a Zeiss Axio Observer Z1 microscope equipped with a Zeiss Axiocam HRc camera (color) and a 63× oil immersion objective. (C) Representative immunofluorescence images of the lung sections of TNF-α–stimulated SCD mice showing colocalization of extracellular DNA (green/SYTO 13) and NE (red/Alexa Fluor 568, i,ii) or H3Cit (red/Alexa Fluor 568, iii,iv). CD31 (blue/Alexa Fluor 647) labeled the endothelial cells. Scale bar, 10 μm. Images were captured using an Axio Examiner.D1 microscope equipped with a Yokogawa CSU-X1 confocal scan head with a 4-stack laser system (405-nm, 488-nm, 561-nm, and 642-nm wavelengths) and a 20× water immersion objective. Images were obtained using Slidebook software. (D) Quantification of NETs in the lungs of TNF-α–stimulated SA mice (gray bar, n = 3), SCD mice (white bar, n = 3), and PBS-treated SCD mice (green bar, n = 3). Results presented are the average values (mean ± SEM) of independent experiments with sex- and age-matched mice.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.0001. (E) Quantification of NET biomarkers, plasma DNA (left), and plasma nucleosome (right) of TNF-α–treated SA mice (gray circle, n = 5), SCD mice (white circle, n = 5), and PBS-treated SCD mice (green circle, n = 5; Mann-Whitney test, median [IQR],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.01). (F) Quantification of plasma MPO activity of TNF-α–treated SA mice (gray circle, n = 4), SCD mice (white circle, n = 6), and PBS-treated SCD mice (green circle, n = 4; Mann-Whitney test, median [IQR],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.01).</a:t>
            </a:r>
          </a:p>
        </p:txBody>
      </p:sp>
    </p:spTree>
    <p:extLst>
      <p:ext uri="{BB962C8B-B14F-4D97-AF65-F5344CB8AC3E}">
        <p14:creationId xmlns:p14="http://schemas.microsoft.com/office/powerpoint/2010/main" val="390745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eaLnBrk="0" fontAlgn="base" hangingPunct="0">
              <a:spcBef>
                <a:spcPct val="0"/>
              </a:spcBef>
              <a:spcAft>
                <a:spcPct val="0"/>
              </a:spcAft>
              <a:defRPr>
                <a:solidFill>
                  <a:schemeClr val="tx1"/>
                </a:solidFill>
                <a:latin typeface="Impact" panose="020B0806030902050204" pitchFamily="34" charset="0"/>
              </a:defRPr>
            </a:lvl6pPr>
            <a:lvl7pPr marL="2971800" indent="-228600" defTabSz="457200" eaLnBrk="0" fontAlgn="base" hangingPunct="0">
              <a:spcBef>
                <a:spcPct val="0"/>
              </a:spcBef>
              <a:spcAft>
                <a:spcPct val="0"/>
              </a:spcAft>
              <a:defRPr>
                <a:solidFill>
                  <a:schemeClr val="tx1"/>
                </a:solidFill>
                <a:latin typeface="Impact" panose="020B0806030902050204" pitchFamily="34" charset="0"/>
              </a:defRPr>
            </a:lvl7pPr>
            <a:lvl8pPr marL="3429000" indent="-228600" defTabSz="457200" eaLnBrk="0" fontAlgn="base" hangingPunct="0">
              <a:spcBef>
                <a:spcPct val="0"/>
              </a:spcBef>
              <a:spcAft>
                <a:spcPct val="0"/>
              </a:spcAft>
              <a:defRPr>
                <a:solidFill>
                  <a:schemeClr val="tx1"/>
                </a:solidFill>
                <a:latin typeface="Impact" panose="020B0806030902050204" pitchFamily="34" charset="0"/>
              </a:defRPr>
            </a:lvl8pPr>
            <a:lvl9pPr marL="3886200" indent="-228600" defTabSz="457200" eaLnBrk="0" fontAlgn="base" hangingPunct="0">
              <a:spcBef>
                <a:spcPct val="0"/>
              </a:spcBef>
              <a:spcAft>
                <a:spcPct val="0"/>
              </a:spcAft>
              <a:defRPr>
                <a:solidFill>
                  <a:schemeClr val="tx1"/>
                </a:solidFill>
                <a:latin typeface="Impact" panose="020B0806030902050204" pitchFamily="34" charset="0"/>
              </a:defRPr>
            </a:lvl9pPr>
          </a:lstStyle>
          <a:p>
            <a:pPr eaLnBrk="1" hangingPunct="1"/>
            <a:endParaRPr lang="en-US" altLang="en-US">
              <a:latin typeface="Calibri" panose="020F0502020204030204" pitchFamily="34" charset="0"/>
            </a:endParaRPr>
          </a:p>
        </p:txBody>
      </p:sp>
      <p:sp>
        <p:nvSpPr>
          <p:cNvPr id="38915" name="Text Box 2"/>
          <p:cNvSpPr>
            <a:spLocks noGrp="1" noChangeArrowheads="1"/>
          </p:cNvSpPr>
          <p:nvPr>
            <p:ph type="body"/>
          </p:nvPr>
        </p:nvSpPr>
        <p:spPr bwMode="auto">
          <a:xfrm>
            <a:off x="1185863" y="4787900"/>
            <a:ext cx="5407025" cy="557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z="1400" b="1" smtClean="0">
                <a:latin typeface="Arial" panose="020B0604020202020204" pitchFamily="34" charset="0"/>
                <a:ea typeface="msgothic"/>
                <a:cs typeface="msgothic"/>
              </a:rPr>
              <a:t>DNase I treatment significantly reduces NETs in TNF-α–stimulated SCD mice, protects SCD mice from NET-associated hypothermia, and prolongs their survival by reducing acute lung injury.</a:t>
            </a:r>
            <a:r>
              <a:rPr lang="en-GB" altLang="en-US" smtClean="0">
                <a:latin typeface="Arial" panose="020B0604020202020204" pitchFamily="34" charset="0"/>
                <a:ea typeface="msgothic"/>
                <a:cs typeface="msgothic"/>
              </a:rPr>
              <a:t> (A) Quantification of NETs in the lungs of TNF-α–stimulated SCD mice pretreated with vehicle (white bar, n = 3) or DNase I (red bar, n = 7). Results presented are the average values of independent experiments with sex- and age-matched mice (mean ± SEM,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.001). (B) Quantification of NET biomarker, plasma DNA, of TNF-α–stimulated SCD mice pretreated with vehicle (white circle, n = 6) or pretreated with DNase I (red circle, n = 10) (Mann-Whitney test, median [IQR]). (C) Reduction in rectal temperature of TNF-α–stimulated SA mice (gray circle, n = 10), PBS-treated SCD mice (green circle, n = 3), and TNF-α–stimulated SCD mice (white circle, n = 10; mean ± SEM,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.0001). (D) Reduction in rectal temperature of TNF-α–stimulated SCD mice, pretreated with vehicle (white circle, n = 6) or DNase I (red circle, n = 11; mean ± SEM,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(E) Relationship between decrease in body temperature and number of NETs presented in the lungs of SA and SCD mice (</a:t>
            </a:r>
            <a:r>
              <a:rPr lang="en-GB" altLang="en-US" i="1" smtClean="0">
                <a:latin typeface="Arial" panose="020B0604020202020204" pitchFamily="34" charset="0"/>
                <a:ea typeface="msgothic"/>
                <a:cs typeface="msgothic"/>
              </a:rPr>
              <a:t>r</a:t>
            </a:r>
            <a:r>
              <a:rPr lang="en-GB" altLang="en-US" smtClean="0">
                <a:latin typeface="Arial" panose="020B0604020202020204" pitchFamily="34" charset="0"/>
                <a:ea typeface="msgothic"/>
                <a:cs typeface="msgothic"/>
              </a:rPr>
              <a:t> = 0.79,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.0001, different color circles represent different treatments as stated in Figure 2C-D). (F) Kaplan-Meier survival curves after TNF-α treatment and surgical trauma in vehicle-treated (black line, n = 5) and DNase I–treated (red line, n = 7) groups (log-rank test,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(G) Representative histology of lungs from vehicle-infused (arrows indicate the fibrillar appearance of alveolar walls) and DNase I–infused SCD mice after TNF-α administration and surgical procedure. Scale bar, 10 μm. Images were captured using Zeiss Axio Observer Z1 microscope equipped with Zeiss Axiocam HRc camera (color) and a 40× oil immersion objective. (H) (Top) Total protein (left) and IgM concentration (right) in BAL fluid of vehicle- (white circle, n = 7) and DNase I–treated (red circle, n = 7) SCD mice and vehicle-treated SA mice (gray circle, n = 4) after TNF-α administration and surgical procedure (mean ± SEM,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.01). (Bottom) MPO activity per gram of tissue in lung homogenates (left) and in cell-free BAL fluid (right) of vehicle- (white circle, n = 7) and DNase I–treated (red circle, n = 7) SCD mice and vehicle-treated SA mice (gray circle, n = 4) after TNF-α administration and surgical procedure (mean ± SEM, *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.05,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 &lt; .01).</a:t>
            </a:r>
          </a:p>
        </p:txBody>
      </p:sp>
    </p:spTree>
    <p:extLst>
      <p:ext uri="{BB962C8B-B14F-4D97-AF65-F5344CB8AC3E}">
        <p14:creationId xmlns:p14="http://schemas.microsoft.com/office/powerpoint/2010/main" val="322535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eaLnBrk="0" fontAlgn="base" hangingPunct="0">
              <a:spcBef>
                <a:spcPct val="0"/>
              </a:spcBef>
              <a:spcAft>
                <a:spcPct val="0"/>
              </a:spcAft>
              <a:defRPr>
                <a:solidFill>
                  <a:schemeClr val="tx1"/>
                </a:solidFill>
                <a:latin typeface="Impact" panose="020B0806030902050204" pitchFamily="34" charset="0"/>
              </a:defRPr>
            </a:lvl6pPr>
            <a:lvl7pPr marL="2971800" indent="-228600" defTabSz="457200" eaLnBrk="0" fontAlgn="base" hangingPunct="0">
              <a:spcBef>
                <a:spcPct val="0"/>
              </a:spcBef>
              <a:spcAft>
                <a:spcPct val="0"/>
              </a:spcAft>
              <a:defRPr>
                <a:solidFill>
                  <a:schemeClr val="tx1"/>
                </a:solidFill>
                <a:latin typeface="Impact" panose="020B0806030902050204" pitchFamily="34" charset="0"/>
              </a:defRPr>
            </a:lvl7pPr>
            <a:lvl8pPr marL="3429000" indent="-228600" defTabSz="457200" eaLnBrk="0" fontAlgn="base" hangingPunct="0">
              <a:spcBef>
                <a:spcPct val="0"/>
              </a:spcBef>
              <a:spcAft>
                <a:spcPct val="0"/>
              </a:spcAft>
              <a:defRPr>
                <a:solidFill>
                  <a:schemeClr val="tx1"/>
                </a:solidFill>
                <a:latin typeface="Impact" panose="020B0806030902050204" pitchFamily="34" charset="0"/>
              </a:defRPr>
            </a:lvl8pPr>
            <a:lvl9pPr marL="3886200" indent="-228600" defTabSz="457200" eaLnBrk="0" fontAlgn="base" hangingPunct="0">
              <a:spcBef>
                <a:spcPct val="0"/>
              </a:spcBef>
              <a:spcAft>
                <a:spcPct val="0"/>
              </a:spcAft>
              <a:defRPr>
                <a:solidFill>
                  <a:schemeClr val="tx1"/>
                </a:solidFill>
                <a:latin typeface="Impact" panose="020B0806030902050204" pitchFamily="34" charset="0"/>
              </a:defRPr>
            </a:lvl9pPr>
          </a:lstStyle>
          <a:p>
            <a:pPr eaLnBrk="1" hangingPunct="1"/>
            <a:endParaRPr lang="en-US" altLang="en-US">
              <a:latin typeface="Calibri" panose="020F0502020204030204" pitchFamily="34" charset="0"/>
            </a:endParaRPr>
          </a:p>
        </p:txBody>
      </p:sp>
      <p:sp>
        <p:nvSpPr>
          <p:cNvPr id="39939" name="Text Box 2"/>
          <p:cNvSpPr>
            <a:spLocks noGrp="1" noChangeArrowheads="1"/>
          </p:cNvSpPr>
          <p:nvPr>
            <p:ph type="body"/>
          </p:nvPr>
        </p:nvSpPr>
        <p:spPr bwMode="auto">
          <a:xfrm>
            <a:off x="1185863" y="4787900"/>
            <a:ext cx="5407025"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mtClean="0">
                <a:latin typeface="Arial" panose="020B0604020202020204" pitchFamily="34" charset="0"/>
                <a:ea typeface="msgothic"/>
                <a:cs typeface="msgothic"/>
              </a:rPr>
              <a:t>Levels of nucleosomes (A and B) and elastase-α1-antitrypsin complexes (C and D) in healthy controls and in sickle cell patients in steady state and during painful crisis. Results are shown for all patients (A and C) and for the subgroups containing HbSS/HbSβ</a:t>
            </a:r>
            <a:r>
              <a:rPr lang="en-GB" altLang="en-US" baseline="33000" smtClean="0">
                <a:latin typeface="Arial" panose="020B0604020202020204" pitchFamily="34" charset="0"/>
                <a:ea typeface="msgothic"/>
                <a:cs typeface="msgothic"/>
              </a:rPr>
              <a:t>0</a:t>
            </a:r>
            <a:r>
              <a:rPr lang="en-GB" altLang="en-US" smtClean="0">
                <a:latin typeface="Arial" panose="020B0604020202020204" pitchFamily="34" charset="0"/>
                <a:ea typeface="msgothic"/>
                <a:cs typeface="msgothic"/>
              </a:rPr>
              <a:t>-thalassemia and HbSC/HbSβ</a:t>
            </a:r>
            <a:r>
              <a:rPr lang="en-GB" altLang="en-US" baseline="33000" smtClean="0">
                <a:latin typeface="Arial" panose="020B0604020202020204" pitchFamily="34" charset="0"/>
                <a:ea typeface="msgothic"/>
                <a:cs typeface="msgothic"/>
              </a:rPr>
              <a:t>+</a:t>
            </a:r>
            <a:r>
              <a:rPr lang="en-GB" altLang="en-US" smtClean="0">
                <a:latin typeface="Arial" panose="020B0604020202020204" pitchFamily="34" charset="0"/>
                <a:ea typeface="msgothic"/>
                <a:cs typeface="msgothic"/>
              </a:rPr>
              <a:t>-thalassemia patients (B and D). The number of patients in each group is indicated above the x-axis. Patients who developed an acute chest syndrome during admission were among those with the highest nucleosome and EA levels. The corresponding levels are indicated in black. Results are indicated as median with interquartile range. Comparison of the groups was performed by means of Mann Whitney rank sum test. </a:t>
            </a:r>
            <a:r>
              <a:rPr lang="en-GB" altLang="en-US" i="1" smtClean="0">
                <a:latin typeface="Arial" panose="020B0604020202020204" pitchFamily="34" charset="0"/>
                <a:ea typeface="msgothic"/>
                <a:cs typeface="msgothic"/>
              </a:rPr>
              <a:t>P</a:t>
            </a:r>
            <a:r>
              <a:rPr lang="en-GB" altLang="en-US" smtClean="0">
                <a:latin typeface="Arial" panose="020B0604020202020204" pitchFamily="34" charset="0"/>
                <a:ea typeface="msgothic"/>
                <a:cs typeface="msgothic"/>
              </a:rPr>
              <a:t>&lt;0.05 was considered statistically significant.</a:t>
            </a:r>
          </a:p>
        </p:txBody>
      </p:sp>
    </p:spTree>
    <p:extLst>
      <p:ext uri="{BB962C8B-B14F-4D97-AF65-F5344CB8AC3E}">
        <p14:creationId xmlns:p14="http://schemas.microsoft.com/office/powerpoint/2010/main" val="2772701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Brickwork-HD-R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4"/>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6"/>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7"/>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8"/>
          <p:cNvSpPr/>
          <p:nvPr/>
        </p:nvSpPr>
        <p:spPr>
          <a:xfrm rot="21420000">
            <a:off x="4221163" y="5111750"/>
            <a:ext cx="515937"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Date Placeholder 3"/>
          <p:cNvSpPr>
            <a:spLocks noGrp="1"/>
          </p:cNvSpPr>
          <p:nvPr>
            <p:ph type="dt" sz="half" idx="10"/>
          </p:nvPr>
        </p:nvSpPr>
        <p:spPr>
          <a:xfrm rot="21420000">
            <a:off x="4948238" y="4578350"/>
            <a:ext cx="6143625" cy="1163638"/>
          </a:xfrm>
        </p:spPr>
        <p:txBody>
          <a:bodyPr/>
          <a:lstStyle>
            <a:lvl1pPr algn="ctr">
              <a:defRPr sz="5400">
                <a:solidFill>
                  <a:schemeClr val="accent1">
                    <a:lumMod val="50000"/>
                  </a:schemeClr>
                </a:solidFill>
              </a:defRPr>
            </a:lvl1pPr>
          </a:lstStyle>
          <a:p>
            <a:pPr>
              <a:defRPr/>
            </a:pPr>
            <a:fld id="{67B88EC6-EC0C-4594-B85A-1E68E4BA55F5}" type="datetimeFigureOut">
              <a:rPr lang="en-US"/>
              <a:pPr>
                <a:defRPr/>
              </a:pPr>
              <a:t>12/9/2014</a:t>
            </a:fld>
            <a:endParaRPr lang="en-US"/>
          </a:p>
        </p:txBody>
      </p:sp>
      <p:sp>
        <p:nvSpPr>
          <p:cNvPr id="11" name="Footer Placeholder 4"/>
          <p:cNvSpPr>
            <a:spLocks noGrp="1"/>
          </p:cNvSpPr>
          <p:nvPr>
            <p:ph type="ftr" sz="quarter" idx="11"/>
          </p:nvPr>
        </p:nvSpPr>
        <p:spPr>
          <a:xfrm rot="21420000">
            <a:off x="-6350" y="4883150"/>
            <a:ext cx="4048125" cy="1195388"/>
          </a:xfrm>
        </p:spPr>
        <p:txBody>
          <a:bodyPr/>
          <a:lstStyle>
            <a:lvl1pPr algn="r">
              <a:defRPr lang="en-US" sz="5400"/>
            </a:lvl1pPr>
          </a:lstStyle>
          <a:p>
            <a:pPr>
              <a:defRPr/>
            </a:pPr>
            <a:endParaRPr/>
          </a:p>
        </p:txBody>
      </p:sp>
      <p:sp>
        <p:nvSpPr>
          <p:cNvPr id="12" name="Slide Number Placeholder 5"/>
          <p:cNvSpPr>
            <a:spLocks noGrp="1"/>
          </p:cNvSpPr>
          <p:nvPr>
            <p:ph type="sldNum" sz="quarter" idx="12"/>
          </p:nvPr>
        </p:nvSpPr>
        <p:spPr>
          <a:xfrm rot="21420000">
            <a:off x="9852025" y="3832225"/>
            <a:ext cx="906463" cy="498475"/>
          </a:xfrm>
        </p:spPr>
        <p:txBody>
          <a:bodyPr/>
          <a:lstStyle>
            <a:lvl1pPr>
              <a:defRPr sz="2400">
                <a:solidFill>
                  <a:srgbClr val="404040"/>
                </a:solidFill>
              </a:defRPr>
            </a:lvl1pPr>
          </a:lstStyle>
          <a:p>
            <a:fld id="{FF663FDD-DF11-446B-B7E9-C400C2708110}" type="slidenum">
              <a:rPr lang="en-US" altLang="en-US"/>
              <a:pPr/>
              <a:t>‹#›</a:t>
            </a:fld>
            <a:endParaRPr lang="en-US" altLang="en-US"/>
          </a:p>
        </p:txBody>
      </p:sp>
    </p:spTree>
    <p:extLst>
      <p:ext uri="{BB962C8B-B14F-4D97-AF65-F5344CB8AC3E}">
        <p14:creationId xmlns:p14="http://schemas.microsoft.com/office/powerpoint/2010/main" val="189145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3E5E5F-6BD9-47FC-8C17-54ACCB040EBD}"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B2C9758-C129-4780-AA46-29E57AC4171E}" type="slidenum">
              <a:rPr lang="en-US" altLang="en-US"/>
              <a:pPr/>
              <a:t>‹#›</a:t>
            </a:fld>
            <a:endParaRPr lang="en-US" altLang="en-US"/>
          </a:p>
        </p:txBody>
      </p:sp>
    </p:spTree>
    <p:extLst>
      <p:ext uri="{BB962C8B-B14F-4D97-AF65-F5344CB8AC3E}">
        <p14:creationId xmlns:p14="http://schemas.microsoft.com/office/powerpoint/2010/main" val="227179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A049F7-BB3B-440E-806D-9FFC9BF6253E}"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268014-C497-45CA-85BF-3E4E241F2ED0}" type="slidenum">
              <a:rPr lang="en-US" altLang="en-US"/>
              <a:pPr/>
              <a:t>‹#›</a:t>
            </a:fld>
            <a:endParaRPr lang="en-US" altLang="en-US"/>
          </a:p>
        </p:txBody>
      </p:sp>
    </p:spTree>
    <p:extLst>
      <p:ext uri="{BB962C8B-B14F-4D97-AF65-F5344CB8AC3E}">
        <p14:creationId xmlns:p14="http://schemas.microsoft.com/office/powerpoint/2010/main" val="51345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70A674BB-9D50-434B-A3D2-C51115D75D30}" type="datetimeFigureOut">
              <a:rPr lang="en-US"/>
              <a:pPr>
                <a:defRPr/>
              </a:pPr>
              <a:t>12/9/2014</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fld id="{0DCECD18-44A3-4CF9-9868-8C86C26B713B}" type="slidenum">
              <a:rPr lang="en-US" altLang="en-US"/>
              <a:pPr/>
              <a:t>‹#›</a:t>
            </a:fld>
            <a:endParaRPr lang="en-US" altLang="en-US"/>
          </a:p>
        </p:txBody>
      </p:sp>
    </p:spTree>
    <p:extLst>
      <p:ext uri="{BB962C8B-B14F-4D97-AF65-F5344CB8AC3E}">
        <p14:creationId xmlns:p14="http://schemas.microsoft.com/office/powerpoint/2010/main" val="33063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32DF52-01C6-4FD2-B57F-ABBE28ACB542}"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700FEFF-A6E3-461A-AF51-8A5FE5C0EFB6}" type="slidenum">
              <a:rPr lang="en-US" altLang="en-US"/>
              <a:pPr/>
              <a:t>‹#›</a:t>
            </a:fld>
            <a:endParaRPr lang="en-US" altLang="en-US"/>
          </a:p>
        </p:txBody>
      </p:sp>
    </p:spTree>
    <p:extLst>
      <p:ext uri="{BB962C8B-B14F-4D97-AF65-F5344CB8AC3E}">
        <p14:creationId xmlns:p14="http://schemas.microsoft.com/office/powerpoint/2010/main" val="8080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10D1C4D4-7F2F-4B0D-BCF6-08EF2E92FB75}" type="datetimeFigureOut">
              <a:rPr lang="en-US"/>
              <a:pPr>
                <a:defRPr/>
              </a:pPr>
              <a:t>12/9/2014</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6207864B-C9E9-4A83-80BA-C192447B4035}" type="slidenum">
              <a:rPr lang="en-US" altLang="en-US"/>
              <a:pPr/>
              <a:t>‹#›</a:t>
            </a:fld>
            <a:endParaRPr lang="en-US" altLang="en-US"/>
          </a:p>
        </p:txBody>
      </p:sp>
    </p:spTree>
    <p:extLst>
      <p:ext uri="{BB962C8B-B14F-4D97-AF65-F5344CB8AC3E}">
        <p14:creationId xmlns:p14="http://schemas.microsoft.com/office/powerpoint/2010/main" val="3038192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EA926084-121B-4386-87D9-2552C9C81461}" type="datetimeFigureOut">
              <a:rPr lang="en-US"/>
              <a:pPr>
                <a:defRPr/>
              </a:pPr>
              <a:t>12/9/2014</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fld id="{1ED40D2F-C43F-4D72-A0BE-15E9054448CB}" type="slidenum">
              <a:rPr lang="en-US" altLang="en-US"/>
              <a:pPr/>
              <a:t>‹#›</a:t>
            </a:fld>
            <a:endParaRPr lang="en-US" altLang="en-US"/>
          </a:p>
        </p:txBody>
      </p:sp>
    </p:spTree>
    <p:extLst>
      <p:ext uri="{BB962C8B-B14F-4D97-AF65-F5344CB8AC3E}">
        <p14:creationId xmlns:p14="http://schemas.microsoft.com/office/powerpoint/2010/main" val="3326893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39658971-A125-4F52-ADFA-5EEE26C82B3F}" type="datetimeFigureOut">
              <a:rPr lang="en-US"/>
              <a:pPr>
                <a:defRPr/>
              </a:pPr>
              <a:t>12/9/2014</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A2618274-29D7-4656-8F7D-2A4F90780C54}" type="slidenum">
              <a:rPr lang="en-US" altLang="en-US"/>
              <a:pPr/>
              <a:t>‹#›</a:t>
            </a:fld>
            <a:endParaRPr lang="en-US" altLang="en-US"/>
          </a:p>
        </p:txBody>
      </p:sp>
    </p:spTree>
    <p:extLst>
      <p:ext uri="{BB962C8B-B14F-4D97-AF65-F5344CB8AC3E}">
        <p14:creationId xmlns:p14="http://schemas.microsoft.com/office/powerpoint/2010/main" val="2077812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876BDAFD-53D7-4CDE-85BF-C562B8ABD100}" type="datetimeFigureOut">
              <a:rPr lang="en-US"/>
              <a:pPr>
                <a:defRPr/>
              </a:pPr>
              <a:t>12/9/2014</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642AE69A-3C66-49A6-98F7-50DA664A33DA}" type="slidenum">
              <a:rPr lang="en-US" altLang="en-US"/>
              <a:pPr/>
              <a:t>‹#›</a:t>
            </a:fld>
            <a:endParaRPr lang="en-US" altLang="en-US"/>
          </a:p>
        </p:txBody>
      </p:sp>
    </p:spTree>
    <p:extLst>
      <p:ext uri="{BB962C8B-B14F-4D97-AF65-F5344CB8AC3E}">
        <p14:creationId xmlns:p14="http://schemas.microsoft.com/office/powerpoint/2010/main" val="407932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BDFD758F-5CE3-4B83-8818-42868F363936}" type="datetimeFigureOut">
              <a:rPr lang="en-US"/>
              <a:pPr>
                <a:defRPr/>
              </a:pPr>
              <a:t>12/9/2014</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81AAAAB7-09D1-4228-98E5-8CB2B08CE292}" type="slidenum">
              <a:rPr lang="en-US" altLang="en-US"/>
              <a:pPr/>
              <a:t>‹#›</a:t>
            </a:fld>
            <a:endParaRPr lang="en-US" altLang="en-US"/>
          </a:p>
        </p:txBody>
      </p:sp>
    </p:spTree>
    <p:extLst>
      <p:ext uri="{BB962C8B-B14F-4D97-AF65-F5344CB8AC3E}">
        <p14:creationId xmlns:p14="http://schemas.microsoft.com/office/powerpoint/2010/main" val="63699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B5DF97-3957-48E7-AD35-37CEEA3E638A}"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78C77C-010B-4C0F-AA98-264269E9FA8E}" type="slidenum">
              <a:rPr lang="en-US" altLang="en-US"/>
              <a:pPr/>
              <a:t>‹#›</a:t>
            </a:fld>
            <a:endParaRPr lang="en-US" altLang="en-US"/>
          </a:p>
        </p:txBody>
      </p:sp>
    </p:spTree>
    <p:extLst>
      <p:ext uri="{BB962C8B-B14F-4D97-AF65-F5344CB8AC3E}">
        <p14:creationId xmlns:p14="http://schemas.microsoft.com/office/powerpoint/2010/main" val="31527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5C067518-B396-4BDD-B20E-9458CEFA3AC6}" type="datetimeFigureOut">
              <a:rPr lang="en-US"/>
              <a:pPr>
                <a:defRPr/>
              </a:pPr>
              <a:t>12/9/2014</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41AA1409-AE60-4181-BE0A-CF4663C59E0E}" type="slidenum">
              <a:rPr lang="en-US" altLang="en-US"/>
              <a:pPr/>
              <a:t>‹#›</a:t>
            </a:fld>
            <a:endParaRPr lang="en-US" altLang="en-US"/>
          </a:p>
        </p:txBody>
      </p:sp>
    </p:spTree>
    <p:extLst>
      <p:ext uri="{BB962C8B-B14F-4D97-AF65-F5344CB8AC3E}">
        <p14:creationId xmlns:p14="http://schemas.microsoft.com/office/powerpoint/2010/main" val="223711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FECC607E-2555-41EB-B0D0-4596E04B2CAA}" type="datetimeFigureOut">
              <a:rPr lang="en-US"/>
              <a:pPr>
                <a:defRPr/>
              </a:pPr>
              <a:t>12/9/2014</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EEAFB206-6890-4D0A-BFB4-534D2ACDF71E}" type="slidenum">
              <a:rPr lang="en-US" altLang="en-US"/>
              <a:pPr/>
              <a:t>‹#›</a:t>
            </a:fld>
            <a:endParaRPr lang="en-US" altLang="en-US"/>
          </a:p>
        </p:txBody>
      </p:sp>
    </p:spTree>
    <p:extLst>
      <p:ext uri="{BB962C8B-B14F-4D97-AF65-F5344CB8AC3E}">
        <p14:creationId xmlns:p14="http://schemas.microsoft.com/office/powerpoint/2010/main" val="195391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D52CD50-0E24-4695-80BA-1013FE639514}" type="datetimeFigureOut">
              <a:rPr lang="en-US"/>
              <a:pPr>
                <a:defRPr/>
              </a:pPr>
              <a:t>12/9/2014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004548F-26B6-4602-AE69-8E70F28F74D1}" type="slidenum">
              <a:rPr lang="en-US" altLang="en-US"/>
              <a:pPr/>
              <a:t>‹#›</a:t>
            </a:fld>
            <a:endParaRPr lang="en-US" altLang="en-US"/>
          </a:p>
        </p:txBody>
      </p:sp>
    </p:spTree>
    <p:extLst>
      <p:ext uri="{BB962C8B-B14F-4D97-AF65-F5344CB8AC3E}">
        <p14:creationId xmlns:p14="http://schemas.microsoft.com/office/powerpoint/2010/main" val="245761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CEEB3F-DCC0-4CB9-965E-2307403E9125}" type="datetimeFigureOut">
              <a:rPr lang="en-US"/>
              <a:pPr>
                <a:defRPr/>
              </a:pPr>
              <a:t>12/9/2014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558EBBC-DCE5-4066-9D5C-D136B1BAFC40}" type="slidenum">
              <a:rPr lang="en-US" altLang="en-US"/>
              <a:pPr/>
              <a:t>‹#›</a:t>
            </a:fld>
            <a:endParaRPr lang="en-US" altLang="en-US"/>
          </a:p>
        </p:txBody>
      </p:sp>
    </p:spTree>
    <p:extLst>
      <p:ext uri="{BB962C8B-B14F-4D97-AF65-F5344CB8AC3E}">
        <p14:creationId xmlns:p14="http://schemas.microsoft.com/office/powerpoint/2010/main" val="89016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58C06732-04E6-4766-AFCF-2188066F040A}" type="datetimeFigureOut">
              <a:rPr lang="en-US"/>
              <a:pPr>
                <a:defRPr/>
              </a:pPr>
              <a:t>12/9/2014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BF5167B9-07DC-4D96-8FFD-E7571E26E299}" type="slidenum">
              <a:rPr lang="en-US" altLang="en-US"/>
              <a:pPr/>
              <a:t>‹#›</a:t>
            </a:fld>
            <a:endParaRPr lang="en-US" altLang="en-US"/>
          </a:p>
        </p:txBody>
      </p:sp>
    </p:spTree>
    <p:extLst>
      <p:ext uri="{BB962C8B-B14F-4D97-AF65-F5344CB8AC3E}">
        <p14:creationId xmlns:p14="http://schemas.microsoft.com/office/powerpoint/2010/main" val="116240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1BF7F2-6088-4F1D-AD9A-DEAC766E8B6C}"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876E68-41B8-46B4-A9F8-768B1A37622E}" type="slidenum">
              <a:rPr lang="en-US" altLang="en-US"/>
              <a:pPr/>
              <a:t>‹#›</a:t>
            </a:fld>
            <a:endParaRPr lang="en-US" altLang="en-US"/>
          </a:p>
        </p:txBody>
      </p:sp>
    </p:spTree>
    <p:extLst>
      <p:ext uri="{BB962C8B-B14F-4D97-AF65-F5344CB8AC3E}">
        <p14:creationId xmlns:p14="http://schemas.microsoft.com/office/powerpoint/2010/main" val="261112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6" descr="Brickwork-HD-R1a.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p:cNvGrpSpPr>
            <a:grpSpLocks/>
          </p:cNvGrpSpPr>
          <p:nvPr/>
        </p:nvGrpSpPr>
        <p:grpSpPr bwMode="auto">
          <a:xfrm>
            <a:off x="-25400" y="0"/>
            <a:ext cx="12004675"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eaLnBrk="1" fontAlgn="auto" hangingPunct="1">
              <a:spcBef>
                <a:spcPts val="0"/>
              </a:spcBef>
              <a:spcAft>
                <a:spcPts val="0"/>
              </a:spcAft>
              <a:defRPr sz="3200" cap="all" baseline="0">
                <a:solidFill>
                  <a:schemeClr val="accent1">
                    <a:lumMod val="50000"/>
                  </a:schemeClr>
                </a:solidFill>
                <a:latin typeface="+mn-lt"/>
              </a:defRPr>
            </a:lvl1pPr>
          </a:lstStyle>
          <a:p>
            <a:pPr>
              <a:defRPr/>
            </a:pPr>
            <a:fld id="{913CBF4E-8B57-436C-A3EB-0A93D5E20FD7}" type="datetimeFigureOut">
              <a:rPr lang="en-US"/>
              <a:pPr>
                <a:defRPr/>
              </a:pPr>
              <a:t>12/9/2014</a:t>
            </a:fld>
            <a:endParaRPr lang="en-US"/>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eaLnBrk="1" fontAlgn="auto" hangingPunct="1">
              <a:spcBef>
                <a:spcPts val="0"/>
              </a:spcBef>
              <a:spcAft>
                <a:spcPts val="0"/>
              </a:spcAft>
              <a:defRPr sz="3200" cap="all" baseline="0">
                <a:solidFill>
                  <a:schemeClr val="accent1">
                    <a:lumMod val="5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3200">
                <a:solidFill>
                  <a:srgbClr val="5C0708"/>
                </a:solidFill>
              </a:defRPr>
            </a:lvl1pPr>
          </a:lstStyle>
          <a:p>
            <a:fld id="{FE8EDBB4-8EF3-4E8B-AFDD-233E49A3147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5"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6" r:id="rId12"/>
    <p:sldLayoutId id="2147483700" r:id="rId13"/>
    <p:sldLayoutId id="2147483701" r:id="rId14"/>
    <p:sldLayoutId id="2147483702" r:id="rId15"/>
    <p:sldLayoutId id="2147483703" r:id="rId16"/>
    <p:sldLayoutId id="2147483704" r:id="rId17"/>
  </p:sldLayoutIdLst>
  <p:hf sldNum="0" hdr="0" ftr="0" dt="0"/>
  <p:txStyles>
    <p:titleStyle>
      <a:lvl1pPr algn="l" rtl="0" eaLnBrk="0" fontAlgn="base" hangingPunct="0">
        <a:lnSpc>
          <a:spcPct val="90000"/>
        </a:lnSpc>
        <a:spcBef>
          <a:spcPct val="0"/>
        </a:spcBef>
        <a:spcAft>
          <a:spcPct val="0"/>
        </a:spcAft>
        <a:defRPr sz="5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5400">
          <a:solidFill>
            <a:schemeClr val="accent1"/>
          </a:solidFill>
          <a:latin typeface="Impact" pitchFamily="34" charset="0"/>
        </a:defRPr>
      </a:lvl2pPr>
      <a:lvl3pPr algn="l" rtl="0" eaLnBrk="0" fontAlgn="base" hangingPunct="0">
        <a:lnSpc>
          <a:spcPct val="90000"/>
        </a:lnSpc>
        <a:spcBef>
          <a:spcPct val="0"/>
        </a:spcBef>
        <a:spcAft>
          <a:spcPct val="0"/>
        </a:spcAft>
        <a:defRPr sz="5400">
          <a:solidFill>
            <a:schemeClr val="accent1"/>
          </a:solidFill>
          <a:latin typeface="Impact" pitchFamily="34" charset="0"/>
        </a:defRPr>
      </a:lvl3pPr>
      <a:lvl4pPr algn="l" rtl="0" eaLnBrk="0" fontAlgn="base" hangingPunct="0">
        <a:lnSpc>
          <a:spcPct val="90000"/>
        </a:lnSpc>
        <a:spcBef>
          <a:spcPct val="0"/>
        </a:spcBef>
        <a:spcAft>
          <a:spcPct val="0"/>
        </a:spcAft>
        <a:defRPr sz="5400">
          <a:solidFill>
            <a:schemeClr val="accent1"/>
          </a:solidFill>
          <a:latin typeface="Impact" pitchFamily="34" charset="0"/>
        </a:defRPr>
      </a:lvl4pPr>
      <a:lvl5pPr algn="l" rtl="0" eaLnBrk="0" fontAlgn="base" hangingPunct="0">
        <a:lnSpc>
          <a:spcPct val="90000"/>
        </a:lnSpc>
        <a:spcBef>
          <a:spcPct val="0"/>
        </a:spcBef>
        <a:spcAft>
          <a:spcPct val="0"/>
        </a:spcAft>
        <a:defRPr sz="5400">
          <a:solidFill>
            <a:schemeClr val="accent1"/>
          </a:solidFill>
          <a:latin typeface="Impact" pitchFamily="34" charset="0"/>
        </a:defRPr>
      </a:lvl5pPr>
      <a:lvl6pPr marL="457200" algn="l" rtl="0" fontAlgn="base">
        <a:lnSpc>
          <a:spcPct val="90000"/>
        </a:lnSpc>
        <a:spcBef>
          <a:spcPct val="0"/>
        </a:spcBef>
        <a:spcAft>
          <a:spcPct val="0"/>
        </a:spcAft>
        <a:defRPr sz="5400">
          <a:solidFill>
            <a:schemeClr val="accent1"/>
          </a:solidFill>
          <a:latin typeface="Impact" pitchFamily="34" charset="0"/>
        </a:defRPr>
      </a:lvl6pPr>
      <a:lvl7pPr marL="914400" algn="l" rtl="0" fontAlgn="base">
        <a:lnSpc>
          <a:spcPct val="90000"/>
        </a:lnSpc>
        <a:spcBef>
          <a:spcPct val="0"/>
        </a:spcBef>
        <a:spcAft>
          <a:spcPct val="0"/>
        </a:spcAft>
        <a:defRPr sz="5400">
          <a:solidFill>
            <a:schemeClr val="accent1"/>
          </a:solidFill>
          <a:latin typeface="Impact" pitchFamily="34" charset="0"/>
        </a:defRPr>
      </a:lvl7pPr>
      <a:lvl8pPr marL="1371600" algn="l" rtl="0" fontAlgn="base">
        <a:lnSpc>
          <a:spcPct val="90000"/>
        </a:lnSpc>
        <a:spcBef>
          <a:spcPct val="0"/>
        </a:spcBef>
        <a:spcAft>
          <a:spcPct val="0"/>
        </a:spcAft>
        <a:defRPr sz="5400">
          <a:solidFill>
            <a:schemeClr val="accent1"/>
          </a:solidFill>
          <a:latin typeface="Impact" pitchFamily="34" charset="0"/>
        </a:defRPr>
      </a:lvl8pPr>
      <a:lvl9pPr marL="1828800" algn="l" rtl="0" fontAlgn="base">
        <a:lnSpc>
          <a:spcPct val="90000"/>
        </a:lnSpc>
        <a:spcBef>
          <a:spcPct val="0"/>
        </a:spcBef>
        <a:spcAft>
          <a:spcPct val="0"/>
        </a:spcAft>
        <a:defRPr sz="5400">
          <a:solidFill>
            <a:schemeClr val="accent1"/>
          </a:solidFill>
          <a:latin typeface="Impact" pitchFamily="34" charset="0"/>
        </a:defRPr>
      </a:lvl9pPr>
    </p:titleStyle>
    <p:bodyStyle>
      <a:lvl1pPr marL="228600" indent="-228600" algn="l" rtl="0" eaLnBrk="0" fontAlgn="base" hangingPunct="0">
        <a:lnSpc>
          <a:spcPct val="120000"/>
        </a:lnSpc>
        <a:spcBef>
          <a:spcPts val="1000"/>
        </a:spcBef>
        <a:spcAft>
          <a:spcPct val="0"/>
        </a:spcAft>
        <a:buClr>
          <a:schemeClr val="accent1"/>
        </a:buClr>
        <a:buSzPct val="160000"/>
        <a:buFont typeface="Arial"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60000"/>
        <a:buFont typeface="Arial"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60000"/>
        <a:buFont typeface="Arial"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60000"/>
        <a:buFont typeface="Arial"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60000"/>
        <a:buFont typeface="Arial"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dn.clinicalkey.com.proxy.library.vanderbilt.edu/rss/issue/08898588.xml"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www-clinicalkey-com.proxy.library.vanderbilt.edu/#%21/search/Carolyn%20C.%20Hoppe/%7B%22type%22:%22author%22%7D" TargetMode="External"/><Relationship Id="rId4" Type="http://schemas.openxmlformats.org/officeDocument/2006/relationships/hyperlink" Target="https://www-clinicalkey-com.proxy.library.vanderbilt.edu/ui/service/content/url?eid=1-s2.0-S088985881300193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90588" y="661988"/>
            <a:ext cx="9755187" cy="2767012"/>
          </a:xfrm>
        </p:spPr>
        <p:txBody>
          <a:bodyPr/>
          <a:lstStyle/>
          <a:p>
            <a:pPr eaLnBrk="1" fontAlgn="auto" hangingPunct="1">
              <a:spcAft>
                <a:spcPts val="0"/>
              </a:spcAft>
              <a:defRPr/>
            </a:pPr>
            <a:r>
              <a:rPr lang="en-US" dirty="0" smtClean="0"/>
              <a:t>SICKLE CELL DISEASE AND NEUTROPHIL TRAPS</a:t>
            </a:r>
            <a:endParaRPr lang="en-US" dirty="0"/>
          </a:p>
        </p:txBody>
      </p:sp>
      <p:sp>
        <p:nvSpPr>
          <p:cNvPr id="3" name="Subtitle 2"/>
          <p:cNvSpPr>
            <a:spLocks noGrp="1"/>
          </p:cNvSpPr>
          <p:nvPr>
            <p:ph type="subTitle" idx="1"/>
          </p:nvPr>
        </p:nvSpPr>
        <p:spPr>
          <a:xfrm rot="21420000">
            <a:off x="982663" y="3505200"/>
            <a:ext cx="9755187" cy="550863"/>
          </a:xfrm>
        </p:spPr>
        <p:txBody>
          <a:bodyPr/>
          <a:lstStyle/>
          <a:p>
            <a:pPr eaLnBrk="1" fontAlgn="auto" hangingPunct="1">
              <a:spcAft>
                <a:spcPts val="0"/>
              </a:spcAft>
              <a:defRPr/>
            </a:pPr>
            <a:r>
              <a:rPr lang="en-US" dirty="0" smtClean="0"/>
              <a:t>Ashley Jones-</a:t>
            </a:r>
            <a:r>
              <a:rPr lang="en-US" dirty="0" err="1" smtClean="0"/>
              <a:t>Ragle</a:t>
            </a:r>
            <a:r>
              <a:rPr lang="en-US" dirty="0" smtClean="0"/>
              <a:t>, MD</a:t>
            </a:r>
          </a:p>
          <a:p>
            <a:pPr eaLnBrk="1" fontAlgn="auto" hangingPunct="1">
              <a:spcAft>
                <a:spcPts val="0"/>
              </a:spcAft>
              <a:defRPr/>
            </a:pPr>
            <a:r>
              <a:rPr lang="en-US" dirty="0" smtClean="0"/>
              <a:t>12/10/2014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PATHOGENESIS	</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sz="1600" dirty="0" err="1" smtClean="0"/>
              <a:t>hBs</a:t>
            </a:r>
            <a:r>
              <a:rPr lang="en-US" sz="1600" dirty="0" smtClean="0"/>
              <a:t> MOLECULES UNDERGO POLYMERIZATION WITH DEOXYGENATION</a:t>
            </a:r>
          </a:p>
          <a:p>
            <a:pPr eaLnBrk="1" fontAlgn="auto" hangingPunct="1">
              <a:spcAft>
                <a:spcPts val="0"/>
              </a:spcAft>
              <a:defRPr/>
            </a:pPr>
            <a:r>
              <a:rPr lang="en-US" sz="1600" dirty="0" smtClean="0"/>
              <a:t>With continued </a:t>
            </a:r>
            <a:r>
              <a:rPr lang="en-US" sz="1600" dirty="0" err="1" smtClean="0"/>
              <a:t>deoxygenation</a:t>
            </a:r>
            <a:r>
              <a:rPr lang="en-US" sz="1600" dirty="0" smtClean="0"/>
              <a:t>, </a:t>
            </a:r>
            <a:r>
              <a:rPr lang="en-US" sz="1600" dirty="0" err="1" smtClean="0"/>
              <a:t>hbs</a:t>
            </a:r>
            <a:r>
              <a:rPr lang="en-US" sz="1600" dirty="0" smtClean="0"/>
              <a:t> </a:t>
            </a:r>
            <a:r>
              <a:rPr lang="en-US" sz="1600" dirty="0" err="1" smtClean="0"/>
              <a:t>aggegates</a:t>
            </a:r>
            <a:r>
              <a:rPr lang="en-US" sz="1600" dirty="0" smtClean="0"/>
              <a:t> form into long spindle shape fibers which gives a sickled appearance to the red cells</a:t>
            </a:r>
          </a:p>
          <a:p>
            <a:pPr eaLnBrk="1" fontAlgn="auto" hangingPunct="1">
              <a:spcAft>
                <a:spcPts val="0"/>
              </a:spcAft>
              <a:defRPr/>
            </a:pPr>
            <a:r>
              <a:rPr lang="en-US" sz="1600" dirty="0" smtClean="0"/>
              <a:t>Sickling can lead to major consequences including hemolysis and microvascular occlusions</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hemolysis</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smtClean="0"/>
              <a:t>Membrane derangement leads to an influx of ca2+ which leads to crosslinking and efflux of K+ and h2o.</a:t>
            </a:r>
          </a:p>
          <a:p>
            <a:pPr eaLnBrk="1" fontAlgn="auto" hangingPunct="1">
              <a:spcAft>
                <a:spcPts val="0"/>
              </a:spcAft>
              <a:defRPr/>
            </a:pPr>
            <a:r>
              <a:rPr lang="en-US" dirty="0" smtClean="0"/>
              <a:t>Red cells become increasingly dehydrated, dense, and rigid.</a:t>
            </a:r>
          </a:p>
          <a:p>
            <a:pPr lvl="1" eaLnBrk="1" fontAlgn="auto" hangingPunct="1">
              <a:spcAft>
                <a:spcPts val="0"/>
              </a:spcAft>
              <a:defRPr/>
            </a:pPr>
            <a:r>
              <a:rPr lang="en-US" dirty="0" smtClean="0"/>
              <a:t>The severely damaged cells become irreversibly sickled</a:t>
            </a:r>
          </a:p>
          <a:p>
            <a:pPr eaLnBrk="1" fontAlgn="auto" hangingPunct="1">
              <a:spcAft>
                <a:spcPts val="0"/>
              </a:spcAft>
              <a:defRPr/>
            </a:pPr>
            <a:r>
              <a:rPr lang="en-US" dirty="0" smtClean="0"/>
              <a:t>These cells are rapidly sequestered and leads to removal by macrophages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Microvascular occlusions</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smtClean="0"/>
              <a:t>Not well understood</a:t>
            </a:r>
          </a:p>
          <a:p>
            <a:pPr eaLnBrk="1" fontAlgn="auto" hangingPunct="1">
              <a:spcAft>
                <a:spcPts val="0"/>
              </a:spcAft>
              <a:defRPr/>
            </a:pPr>
            <a:r>
              <a:rPr lang="en-US" dirty="0" smtClean="0"/>
              <a:t>Believed to be associated with inflammation that slows and/or arrests red cell circulation through microvascular beds</a:t>
            </a:r>
          </a:p>
          <a:p>
            <a:pPr eaLnBrk="1" fontAlgn="auto" hangingPunct="1">
              <a:spcAft>
                <a:spcPts val="0"/>
              </a:spcAft>
              <a:defRPr/>
            </a:pPr>
            <a:r>
              <a:rPr lang="en-US" dirty="0" smtClean="0"/>
              <a:t>Sickle cells express an increased number of adhesion molecules and inflammatory cells release mediators which cause endothelial cells to express more adhesion molecules</a:t>
            </a:r>
          </a:p>
          <a:p>
            <a:pPr eaLnBrk="1" fontAlgn="auto" hangingPunct="1">
              <a:spcAft>
                <a:spcPts val="0"/>
              </a:spcAft>
              <a:defRPr/>
            </a:pPr>
            <a:r>
              <a:rPr lang="en-US" dirty="0" smtClean="0"/>
              <a:t>These “sticky” adhesions leads to cellular arrest which is thought to cause occlusion</a:t>
            </a:r>
          </a:p>
          <a:p>
            <a:pPr eaLnBrk="1" fontAlgn="auto" hangingPunct="1">
              <a:spcAft>
                <a:spcPts val="0"/>
              </a:spcAft>
              <a:defRPr/>
            </a:pPr>
            <a:r>
              <a:rPr lang="en-US" dirty="0" smtClean="0">
                <a:solidFill>
                  <a:srgbClr val="FF0000"/>
                </a:solidFill>
              </a:rPr>
              <a:t>so how exactly does inflammation play a role in </a:t>
            </a:r>
            <a:r>
              <a:rPr lang="en-US" dirty="0" err="1" smtClean="0">
                <a:solidFill>
                  <a:srgbClr val="FF0000"/>
                </a:solidFill>
              </a:rPr>
              <a:t>vaso</a:t>
            </a:r>
            <a:r>
              <a:rPr lang="en-US" dirty="0" smtClean="0">
                <a:solidFill>
                  <a:srgbClr val="FF0000"/>
                </a:solidFill>
              </a:rPr>
              <a:t>-occlusion?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4950" cy="3194050"/>
          </a:xfrm>
        </p:spPr>
        <p:txBody>
          <a:bodyPr/>
          <a:lstStyle/>
          <a:p>
            <a:pPr eaLnBrk="1" fontAlgn="auto" hangingPunct="1">
              <a:spcAft>
                <a:spcPts val="0"/>
              </a:spcAft>
              <a:defRPr/>
            </a:pPr>
            <a:r>
              <a:rPr lang="en-US" dirty="0" smtClean="0"/>
              <a:t>What are NEUTROPHIL EXTRACELLULAR TRAPS and what role do they play in sickle cell disease?</a:t>
            </a:r>
            <a:endParaRPr lang="en-US" dirty="0"/>
          </a:p>
        </p:txBody>
      </p:sp>
      <p:sp>
        <p:nvSpPr>
          <p:cNvPr id="3" name="Text Placeholder 2"/>
          <p:cNvSpPr>
            <a:spLocks noGrp="1"/>
          </p:cNvSpPr>
          <p:nvPr>
            <p:ph type="body" idx="1"/>
          </p:nvPr>
        </p:nvSpPr>
        <p:spPr>
          <a:xfrm>
            <a:off x="685800" y="3741738"/>
            <a:ext cx="10394950" cy="1639887"/>
          </a:xfrm>
        </p:spPr>
        <p:txBody>
          <a:bodyPr/>
          <a:lstStyle/>
          <a:p>
            <a:pPr eaLnBrk="1" fontAlgn="auto" hangingPunct="1">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Neutrophil activation</a:t>
            </a:r>
            <a:endParaRPr lang="en-US" sz="4800"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smtClean="0"/>
              <a:t>Neutrophils are a first line of defense that protect the body from invading pathogens by </a:t>
            </a:r>
          </a:p>
          <a:p>
            <a:pPr lvl="1" eaLnBrk="1" fontAlgn="auto" hangingPunct="1">
              <a:spcAft>
                <a:spcPts val="0"/>
              </a:spcAft>
              <a:defRPr/>
            </a:pPr>
            <a:r>
              <a:rPr lang="en-US" dirty="0" smtClean="0"/>
              <a:t>Engulfment </a:t>
            </a:r>
          </a:p>
          <a:p>
            <a:pPr lvl="1" eaLnBrk="1" fontAlgn="auto" hangingPunct="1">
              <a:spcAft>
                <a:spcPts val="0"/>
              </a:spcAft>
              <a:defRPr/>
            </a:pPr>
            <a:r>
              <a:rPr lang="en-US" dirty="0" smtClean="0"/>
              <a:t>Secretion of anti-</a:t>
            </a:r>
            <a:r>
              <a:rPr lang="en-US" dirty="0" err="1" smtClean="0"/>
              <a:t>microbials</a:t>
            </a:r>
            <a:endParaRPr lang="en-US" dirty="0"/>
          </a:p>
          <a:p>
            <a:pPr lvl="1" eaLnBrk="1" fontAlgn="auto" hangingPunct="1">
              <a:spcAft>
                <a:spcPts val="0"/>
              </a:spcAft>
              <a:defRPr/>
            </a:pPr>
            <a:r>
              <a:rPr lang="en-US" dirty="0" smtClean="0">
                <a:solidFill>
                  <a:srgbClr val="FF0000"/>
                </a:solidFill>
              </a:rPr>
              <a:t>Net formation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6538" cy="1158875"/>
          </a:xfrm>
        </p:spPr>
        <p:txBody>
          <a:bodyPr>
            <a:normAutofit fontScale="90000"/>
          </a:bodyPr>
          <a:lstStyle/>
          <a:p>
            <a:pPr eaLnBrk="1" fontAlgn="auto" hangingPunct="1">
              <a:spcAft>
                <a:spcPts val="0"/>
              </a:spcAft>
              <a:defRPr/>
            </a:pPr>
            <a:r>
              <a:rPr lang="en-US" dirty="0" smtClean="0"/>
              <a:t>Neutrophil extracellular trap (net) formation</a:t>
            </a:r>
            <a:endParaRPr lang="en-US" dirty="0"/>
          </a:p>
        </p:txBody>
      </p:sp>
      <p:sp>
        <p:nvSpPr>
          <p:cNvPr id="3" name="Content Placeholder 2"/>
          <p:cNvSpPr>
            <a:spLocks noGrp="1"/>
          </p:cNvSpPr>
          <p:nvPr>
            <p:ph sz="quarter" idx="13"/>
          </p:nvPr>
        </p:nvSpPr>
        <p:spPr>
          <a:xfrm>
            <a:off x="685800" y="2063750"/>
            <a:ext cx="5087938" cy="3311525"/>
          </a:xfrm>
        </p:spPr>
        <p:txBody>
          <a:bodyPr>
            <a:normAutofit lnSpcReduction="10000"/>
          </a:bodyPr>
          <a:lstStyle/>
          <a:p>
            <a:pPr eaLnBrk="1" fontAlgn="auto" hangingPunct="1">
              <a:spcAft>
                <a:spcPts val="0"/>
              </a:spcAft>
              <a:defRPr/>
            </a:pPr>
            <a:r>
              <a:rPr lang="en-US" sz="1600" dirty="0"/>
              <a:t>UPON ACTIVATION, NEUTROPHILS RELEASE GRANULES AND CHROMATIN THAT FORM NETS</a:t>
            </a:r>
          </a:p>
          <a:p>
            <a:pPr eaLnBrk="1" fontAlgn="auto" hangingPunct="1">
              <a:spcAft>
                <a:spcPts val="0"/>
              </a:spcAft>
              <a:defRPr/>
            </a:pPr>
            <a:r>
              <a:rPr lang="en-US" sz="1600" dirty="0"/>
              <a:t>NETS ARE network of extracellular fibers which TRAP AND disarm pathogens with antimicrobials including neutrophil </a:t>
            </a:r>
            <a:r>
              <a:rPr lang="en-US" sz="1600" dirty="0" err="1"/>
              <a:t>elastase</a:t>
            </a:r>
            <a:r>
              <a:rPr lang="en-US" sz="1600" dirty="0"/>
              <a:t>, MYELOPEROXIDASE and </a:t>
            </a:r>
            <a:r>
              <a:rPr lang="en-US" sz="1600" dirty="0" smtClean="0"/>
              <a:t>histones (innate immunity)</a:t>
            </a:r>
            <a:endParaRPr lang="en-US" sz="1600" dirty="0"/>
          </a:p>
          <a:p>
            <a:pPr eaLnBrk="1" fontAlgn="auto" hangingPunct="1">
              <a:spcAft>
                <a:spcPts val="0"/>
              </a:spcAft>
              <a:defRPr/>
            </a:pPr>
            <a:r>
              <a:rPr lang="en-US" sz="1600" dirty="0"/>
              <a:t>Nets are able to kill microbes </a:t>
            </a:r>
            <a:r>
              <a:rPr lang="en-US" sz="1600" dirty="0" smtClean="0"/>
              <a:t>independent </a:t>
            </a:r>
            <a:r>
              <a:rPr lang="en-US" sz="1600" dirty="0"/>
              <a:t>of phagocytic </a:t>
            </a:r>
            <a:r>
              <a:rPr lang="en-US" sz="1600" dirty="0" smtClean="0"/>
              <a:t>uptake</a:t>
            </a:r>
          </a:p>
          <a:p>
            <a:pPr eaLnBrk="1" fontAlgn="auto" hangingPunct="1">
              <a:spcAft>
                <a:spcPts val="0"/>
              </a:spcAft>
              <a:defRPr/>
            </a:pPr>
            <a:r>
              <a:rPr lang="en-US" sz="1600" dirty="0" smtClean="0"/>
              <a:t>Believed to play an integral role in infectious, inflammatory and thrombotic processes</a:t>
            </a:r>
            <a:endParaRPr lang="en-US" sz="1600" dirty="0"/>
          </a:p>
          <a:p>
            <a:pPr eaLnBrk="1" fontAlgn="auto" hangingPunct="1">
              <a:spcAft>
                <a:spcPts val="0"/>
              </a:spcAft>
              <a:defRPr/>
            </a:pPr>
            <a:endParaRPr lang="en-US" dirty="0"/>
          </a:p>
        </p:txBody>
      </p:sp>
      <p:pic>
        <p:nvPicPr>
          <p:cNvPr id="18436" name="Content Placeholder 5" descr="http://www.springerimages.com/img/Images/Springer/PUB=Springer-Verlag-Berlin-Heidelberg/JOU=00109/VOL=2009.87/ISU=8/ART=2009_481/MediaObjects/MEDIUM_109_2009_481_Fig2_HTML.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9825" y="2057400"/>
            <a:ext cx="4752975" cy="3376613"/>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6538" cy="1158875"/>
          </a:xfrm>
        </p:spPr>
        <p:txBody>
          <a:bodyPr/>
          <a:lstStyle/>
          <a:p>
            <a:pPr eaLnBrk="1" fontAlgn="auto" hangingPunct="1">
              <a:spcAft>
                <a:spcPts val="0"/>
              </a:spcAft>
              <a:defRPr/>
            </a:pPr>
            <a:r>
              <a:rPr lang="en-US" dirty="0" smtClean="0"/>
              <a:t>NETS</a:t>
            </a:r>
            <a:endParaRPr lang="en-US" dirty="0"/>
          </a:p>
        </p:txBody>
      </p:sp>
      <p:pic>
        <p:nvPicPr>
          <p:cNvPr id="19459" name="Picture 2" descr="http://cdn.phys.org/newman/gfx/news/hires/immunecellsd.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0" y="2063750"/>
            <a:ext cx="3959225" cy="3311525"/>
          </a:xfrm>
          <a:noFill/>
          <a:extLst>
            <a:ext uri="{909E8E84-426E-40DD-AFC4-6F175D3DCCD1}">
              <a14:hiddenFill xmlns:a14="http://schemas.microsoft.com/office/drawing/2010/main">
                <a:solidFill>
                  <a:srgbClr val="FFFFFF"/>
                </a:solidFill>
              </a14:hiddenFill>
            </a:ext>
          </a:extLst>
        </p:spPr>
      </p:pic>
      <p:pic>
        <p:nvPicPr>
          <p:cNvPr id="19460" name="Picture 4" descr="http://upload.wikimedia.org/wikipedia/commons/9/98/Spider_web_Teruel.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294438" y="2063750"/>
            <a:ext cx="4273550" cy="33115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2200" dirty="0" smtClean="0"/>
              <a:t/>
            </a:r>
            <a:br>
              <a:rPr lang="en-US" sz="2200" dirty="0" smtClean="0"/>
            </a:br>
            <a:r>
              <a:rPr lang="en-US" sz="2200" dirty="0"/>
              <a:t/>
            </a:r>
            <a:br>
              <a:rPr lang="en-US" sz="2200" dirty="0"/>
            </a:br>
            <a:r>
              <a:rPr lang="en-US" sz="2700" dirty="0" err="1" smtClean="0"/>
              <a:t>Heme</a:t>
            </a:r>
            <a:r>
              <a:rPr lang="en-US" sz="2700" dirty="0" smtClean="0"/>
              <a:t>-induced </a:t>
            </a:r>
            <a:r>
              <a:rPr lang="en-US" sz="2700" dirty="0"/>
              <a:t>neutrophil extracellular traps contribute to the pathogenesis of sickle cell </a:t>
            </a:r>
            <a:r>
              <a:rPr lang="en-US" sz="2700" dirty="0" smtClean="0"/>
              <a:t>disease</a:t>
            </a:r>
            <a:r>
              <a:rPr lang="en-US" sz="2200" dirty="0" smtClean="0"/>
              <a:t/>
            </a:r>
            <a:br>
              <a:rPr lang="en-US" sz="2200" dirty="0" smtClean="0"/>
            </a:br>
            <a:r>
              <a:rPr lang="en-US" sz="1600" dirty="0" smtClean="0">
                <a:solidFill>
                  <a:schemeClr val="tx1"/>
                </a:solidFill>
              </a:rPr>
              <a:t>Grace </a:t>
            </a:r>
            <a:r>
              <a:rPr lang="en-US" sz="1600" dirty="0">
                <a:solidFill>
                  <a:schemeClr val="tx1"/>
                </a:solidFill>
              </a:rPr>
              <a:t>Chen, </a:t>
            </a:r>
            <a:r>
              <a:rPr lang="en-US" sz="1600" dirty="0" err="1">
                <a:solidFill>
                  <a:schemeClr val="tx1"/>
                </a:solidFill>
              </a:rPr>
              <a:t>Dachuan</a:t>
            </a:r>
            <a:r>
              <a:rPr lang="en-US" sz="1600" dirty="0">
                <a:solidFill>
                  <a:schemeClr val="tx1"/>
                </a:solidFill>
              </a:rPr>
              <a:t> Zhang, Tobias A. Fuchs, </a:t>
            </a:r>
            <a:r>
              <a:rPr lang="en-US" sz="1600" dirty="0" err="1">
                <a:solidFill>
                  <a:schemeClr val="tx1"/>
                </a:solidFill>
              </a:rPr>
              <a:t>Deepa</a:t>
            </a:r>
            <a:r>
              <a:rPr lang="en-US" sz="1600" dirty="0">
                <a:solidFill>
                  <a:schemeClr val="tx1"/>
                </a:solidFill>
              </a:rPr>
              <a:t> </a:t>
            </a:r>
            <a:r>
              <a:rPr lang="en-US" sz="1600" dirty="0" err="1">
                <a:solidFill>
                  <a:schemeClr val="tx1"/>
                </a:solidFill>
              </a:rPr>
              <a:t>Manwani</a:t>
            </a:r>
            <a:r>
              <a:rPr lang="en-US" sz="1600" dirty="0">
                <a:solidFill>
                  <a:schemeClr val="tx1"/>
                </a:solidFill>
              </a:rPr>
              <a:t>, </a:t>
            </a:r>
            <a:r>
              <a:rPr lang="en-US" sz="1600" dirty="0" err="1">
                <a:solidFill>
                  <a:schemeClr val="tx1"/>
                </a:solidFill>
              </a:rPr>
              <a:t>Denisa</a:t>
            </a:r>
            <a:r>
              <a:rPr lang="en-US" sz="1600" dirty="0">
                <a:solidFill>
                  <a:schemeClr val="tx1"/>
                </a:solidFill>
              </a:rPr>
              <a:t> D. Wagner, Paul S. </a:t>
            </a:r>
            <a:r>
              <a:rPr lang="en-US" sz="1600" dirty="0" err="1">
                <a:solidFill>
                  <a:schemeClr val="tx1"/>
                </a:solidFill>
              </a:rPr>
              <a:t>Frenette</a:t>
            </a:r>
            <a:r>
              <a:rPr lang="en-US" sz="1600" dirty="0">
                <a:solidFill>
                  <a:schemeClr val="tx1"/>
                </a:solidFill>
              </a:rPr>
              <a:t/>
            </a:r>
            <a:br>
              <a:rPr lang="en-US" sz="1600" dirty="0">
                <a:solidFill>
                  <a:schemeClr val="tx1"/>
                </a:solidFill>
              </a:rPr>
            </a:br>
            <a:r>
              <a:rPr lang="en-US" sz="1600" dirty="0" err="1">
                <a:solidFill>
                  <a:schemeClr val="tx1"/>
                </a:solidFill>
              </a:rPr>
              <a:t>BloodJun</a:t>
            </a:r>
            <a:r>
              <a:rPr lang="en-US" sz="1600" dirty="0">
                <a:solidFill>
                  <a:schemeClr val="tx1"/>
                </a:solidFill>
              </a:rPr>
              <a:t> 2014,123(24)3818-3827;DOI: 10.1182/blood-2013-10-529982</a:t>
            </a:r>
            <a:br>
              <a:rPr lang="en-US" sz="1600" dirty="0">
                <a:solidFill>
                  <a:schemeClr val="tx1"/>
                </a:solidFill>
              </a:rPr>
            </a:br>
            <a:endParaRPr lang="en-US" sz="1600" dirty="0">
              <a:solidFill>
                <a:schemeClr val="tx1"/>
              </a:solidFill>
            </a:endParaRPr>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smtClean="0"/>
              <a:t>A study that proposed that neutrophil activation is a major component in recurrent episodes of </a:t>
            </a:r>
            <a:r>
              <a:rPr lang="en-US" dirty="0" err="1" smtClean="0"/>
              <a:t>vaso</a:t>
            </a:r>
            <a:r>
              <a:rPr lang="en-US" dirty="0" smtClean="0"/>
              <a:t>-occlusion in sickle cell disease</a:t>
            </a:r>
          </a:p>
          <a:p>
            <a:pPr lvl="1" eaLnBrk="1" fontAlgn="auto" hangingPunct="1">
              <a:spcAft>
                <a:spcPts val="0"/>
              </a:spcAft>
              <a:defRPr/>
            </a:pPr>
            <a:r>
              <a:rPr lang="en-US" dirty="0" smtClean="0"/>
              <a:t>Used human blood samples and mouse models with sickle disease at steady state and crisis state and compared to non-sickle disease samples to determine whether hemolysis and </a:t>
            </a:r>
            <a:r>
              <a:rPr lang="en-US" dirty="0" err="1" smtClean="0"/>
              <a:t>proinflammatory</a:t>
            </a:r>
            <a:r>
              <a:rPr lang="en-US" dirty="0" smtClean="0"/>
              <a:t> cytokines played a role in </a:t>
            </a:r>
            <a:r>
              <a:rPr lang="en-US" dirty="0" err="1" smtClean="0"/>
              <a:t>vaso</a:t>
            </a:r>
            <a:r>
              <a:rPr lang="en-US" dirty="0" smtClean="0"/>
              <a:t>-occlusion in sickle cell disease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altLang="en-US" sz="1452" b="1">
                <a:latin typeface="Arial" panose="020B0604020202020204" pitchFamily="34" charset="0"/>
              </a:rPr>
              <a:t>Plasma from TNF-α–stimulated SCD mice and crisis SCD patients induce NET formation in TNF-α–primed neutrophils. </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3" y="6270625"/>
            <a:ext cx="1566862"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979488"/>
            <a:ext cx="2932112"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630738" y="5972175"/>
            <a:ext cx="3919537"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eaLnBrk="1" fontAlgn="auto" hangingPunct="1">
              <a:spcBef>
                <a:spcPts val="0"/>
              </a:spcBef>
              <a:spcAft>
                <a:spcPts val="0"/>
              </a:spcAft>
              <a:defRPr/>
            </a:pPr>
            <a:r>
              <a:rPr lang="en-GB" altLang="en-US" sz="1089" b="1">
                <a:latin typeface="Arial" panose="020B0604020202020204" pitchFamily="34" charset="0"/>
              </a:rPr>
              <a:t>Chen G et al. Blood 2014;123:3818-3827</a:t>
            </a:r>
          </a:p>
        </p:txBody>
      </p:sp>
      <p:sp>
        <p:nvSpPr>
          <p:cNvPr id="3077" name="Text Box 5"/>
          <p:cNvSpPr txBox="1">
            <a:spLocks noChangeArrowheads="1"/>
          </p:cNvSpPr>
          <p:nvPr/>
        </p:nvSpPr>
        <p:spPr bwMode="auto">
          <a:xfrm>
            <a:off x="1620838" y="6613525"/>
            <a:ext cx="4932362"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pPr eaLnBrk="1" fontAlgn="auto" hangingPunct="1">
              <a:spcBef>
                <a:spcPts val="0"/>
              </a:spcBef>
              <a:spcAft>
                <a:spcPts val="0"/>
              </a:spcAft>
              <a:defRPr/>
            </a:pPr>
            <a:r>
              <a:rPr lang="en-GB" altLang="en-US" sz="907">
                <a:latin typeface="Arial" panose="020B0604020202020204" pitchFamily="34" charset="0"/>
              </a:rPr>
              <a:t>©2014 by American Society of Hematology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altLang="en-US" sz="1452" b="1">
                <a:latin typeface="Arial" panose="020B0604020202020204" pitchFamily="34" charset="0"/>
              </a:rPr>
              <a:t>NETs are present within pulmonary vessels of TNF-α–stimulated SCD mice. </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3" y="6270625"/>
            <a:ext cx="1566862"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013" y="938213"/>
            <a:ext cx="4556125"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875213" y="597217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eaLnBrk="1" fontAlgn="auto" hangingPunct="1">
              <a:spcBef>
                <a:spcPts val="0"/>
              </a:spcBef>
              <a:spcAft>
                <a:spcPts val="0"/>
              </a:spcAft>
              <a:defRPr/>
            </a:pPr>
            <a:r>
              <a:rPr lang="en-GB" altLang="en-US" sz="1089" b="1">
                <a:latin typeface="Arial" panose="020B0604020202020204" pitchFamily="34" charset="0"/>
              </a:rPr>
              <a:t>Chen G et al. Blood 2014;123:3818-3827</a:t>
            </a:r>
          </a:p>
        </p:txBody>
      </p:sp>
      <p:sp>
        <p:nvSpPr>
          <p:cNvPr id="3077" name="Text Box 5"/>
          <p:cNvSpPr txBox="1">
            <a:spLocks noChangeArrowheads="1"/>
          </p:cNvSpPr>
          <p:nvPr/>
        </p:nvSpPr>
        <p:spPr bwMode="auto">
          <a:xfrm>
            <a:off x="1620838" y="6613525"/>
            <a:ext cx="4932362"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pPr eaLnBrk="1" fontAlgn="auto" hangingPunct="1">
              <a:spcBef>
                <a:spcPts val="0"/>
              </a:spcBef>
              <a:spcAft>
                <a:spcPts val="0"/>
              </a:spcAft>
              <a:defRPr/>
            </a:pPr>
            <a:r>
              <a:rPr lang="en-GB" altLang="en-US" sz="907">
                <a:latin typeface="Arial" panose="020B0604020202020204" pitchFamily="34" charset="0"/>
              </a:rPr>
              <a:t>©2014 by American Society of Hematology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5123" name="Picture 2" descr="http://i.imgur.com/qZBx77L.p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909763" y="0"/>
            <a:ext cx="8247062" cy="561498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altLang="en-US" sz="1452" b="1">
                <a:latin typeface="Arial" panose="020B0604020202020204" pitchFamily="34" charset="0"/>
              </a:rPr>
              <a:t>DNase I treatment significantly reduces NETs in TNF-α–stimulated SCD mice, protects SCD mice from NET-associated hypothermia, and prolongs their survival by reducing acute lung injury. </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3" y="6270625"/>
            <a:ext cx="1566862"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75" y="979488"/>
            <a:ext cx="2587625"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803775" y="5972175"/>
            <a:ext cx="3919538"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eaLnBrk="1" fontAlgn="auto" hangingPunct="1">
              <a:spcBef>
                <a:spcPts val="0"/>
              </a:spcBef>
              <a:spcAft>
                <a:spcPts val="0"/>
              </a:spcAft>
              <a:defRPr/>
            </a:pPr>
            <a:r>
              <a:rPr lang="en-GB" altLang="en-US" sz="1089" b="1">
                <a:latin typeface="Arial" panose="020B0604020202020204" pitchFamily="34" charset="0"/>
              </a:rPr>
              <a:t>Chen G et al. Blood 2014;123:3818-3827</a:t>
            </a:r>
          </a:p>
        </p:txBody>
      </p:sp>
      <p:sp>
        <p:nvSpPr>
          <p:cNvPr id="3077" name="Text Box 5"/>
          <p:cNvSpPr txBox="1">
            <a:spLocks noChangeArrowheads="1"/>
          </p:cNvSpPr>
          <p:nvPr/>
        </p:nvSpPr>
        <p:spPr bwMode="auto">
          <a:xfrm>
            <a:off x="1620838" y="6613525"/>
            <a:ext cx="4932362"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pPr eaLnBrk="1" fontAlgn="auto" hangingPunct="1">
              <a:spcBef>
                <a:spcPts val="0"/>
              </a:spcBef>
              <a:spcAft>
                <a:spcPts val="0"/>
              </a:spcAft>
              <a:defRPr/>
            </a:pPr>
            <a:r>
              <a:rPr lang="en-GB" altLang="en-US" sz="907">
                <a:latin typeface="Arial" panose="020B0604020202020204" pitchFamily="34" charset="0"/>
              </a:rPr>
              <a:t>©2014 by American Society of Hematology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Article summary (human studies)</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hangingPunct="1">
              <a:defRPr/>
            </a:pPr>
            <a:r>
              <a:rPr lang="en-US" dirty="0" smtClean="0"/>
              <a:t>With TNF-alpha treated neutrophils, DNA concentration, nucleosome content, and MPO activity levels were significantly higher in crisis plasma than in non-sickle and steady state plasma</a:t>
            </a:r>
          </a:p>
          <a:p>
            <a:pPr eaLnBrk="1" hangingPunct="1">
              <a:defRPr/>
            </a:pPr>
            <a:r>
              <a:rPr lang="en-US" dirty="0" smtClean="0"/>
              <a:t>These elevated levels suggest increased neutrophil activity and a </a:t>
            </a:r>
            <a:r>
              <a:rPr lang="en-US" dirty="0" err="1" smtClean="0"/>
              <a:t>potentiator</a:t>
            </a:r>
            <a:r>
              <a:rPr lang="en-US" dirty="0" smtClean="0"/>
              <a:t> of increased net formation in crisis patients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Article summary (mice studies)</a:t>
            </a:r>
            <a:endParaRPr lang="en-US" dirty="0"/>
          </a:p>
        </p:txBody>
      </p:sp>
      <p:sp>
        <p:nvSpPr>
          <p:cNvPr id="3" name="Content Placeholder 2"/>
          <p:cNvSpPr>
            <a:spLocks noGrp="1"/>
          </p:cNvSpPr>
          <p:nvPr>
            <p:ph sz="quarter" idx="13"/>
          </p:nvPr>
        </p:nvSpPr>
        <p:spPr>
          <a:xfrm>
            <a:off x="685800" y="2063750"/>
            <a:ext cx="10394950" cy="3311525"/>
          </a:xfrm>
        </p:spPr>
        <p:txBody>
          <a:bodyPr>
            <a:normAutofit lnSpcReduction="10000"/>
          </a:bodyPr>
          <a:lstStyle/>
          <a:p>
            <a:pPr eaLnBrk="1" fontAlgn="auto" hangingPunct="1">
              <a:spcAft>
                <a:spcPts val="0"/>
              </a:spcAft>
              <a:defRPr/>
            </a:pPr>
            <a:r>
              <a:rPr lang="en-US" dirty="0" smtClean="0"/>
              <a:t>ELEVATED PLASMA HEME  IN SCD MICE CAN INDUCE NET FORMATION (via </a:t>
            </a:r>
            <a:r>
              <a:rPr lang="en-US" dirty="0" err="1" smtClean="0"/>
              <a:t>ros</a:t>
            </a:r>
            <a:r>
              <a:rPr lang="en-US" dirty="0" smtClean="0"/>
              <a:t> formation) IN THE PRESENCE OF TNF-alpha</a:t>
            </a:r>
          </a:p>
          <a:p>
            <a:pPr eaLnBrk="1" fontAlgn="auto" hangingPunct="1">
              <a:spcAft>
                <a:spcPts val="0"/>
              </a:spcAft>
              <a:defRPr/>
            </a:pPr>
            <a:r>
              <a:rPr lang="en-US" dirty="0" smtClean="0"/>
              <a:t>The formation of nets in the lungs of </a:t>
            </a:r>
            <a:r>
              <a:rPr lang="en-US" dirty="0" err="1" smtClean="0"/>
              <a:t>scd</a:t>
            </a:r>
            <a:r>
              <a:rPr lang="en-US" dirty="0" smtClean="0"/>
              <a:t> mice is associated with hypothermia which can rapidly lead to death</a:t>
            </a:r>
          </a:p>
          <a:p>
            <a:pPr eaLnBrk="1" fontAlgn="auto" hangingPunct="1">
              <a:spcAft>
                <a:spcPts val="0"/>
              </a:spcAft>
              <a:defRPr/>
            </a:pPr>
            <a:r>
              <a:rPr lang="en-US" dirty="0" smtClean="0"/>
              <a:t>Nets can be cleared and thus drastically decreased by </a:t>
            </a:r>
            <a:r>
              <a:rPr lang="en-US" dirty="0" err="1" smtClean="0"/>
              <a:t>dnase</a:t>
            </a:r>
            <a:r>
              <a:rPr lang="en-US" dirty="0" smtClean="0"/>
              <a:t> I leading to less severe symptoms</a:t>
            </a:r>
          </a:p>
          <a:p>
            <a:pPr eaLnBrk="1" fontAlgn="auto" hangingPunct="1">
              <a:spcAft>
                <a:spcPts val="0"/>
              </a:spcAft>
              <a:defRPr/>
            </a:pPr>
            <a:r>
              <a:rPr lang="en-US" dirty="0" smtClean="0"/>
              <a:t>Nets may serve as a therapeutic target for treating sickle cell disease and other pathological states involving severe hemolysis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2000" dirty="0"/>
              <a:t>Nucleosomes and neutrophil activation in sickle cell disease painful </a:t>
            </a:r>
            <a:r>
              <a:rPr lang="en-US" sz="2000" dirty="0" smtClean="0"/>
              <a:t>crisis</a:t>
            </a:r>
            <a:br>
              <a:rPr lang="en-US" sz="2000" dirty="0" smtClean="0"/>
            </a:br>
            <a:r>
              <a:rPr lang="en-US" sz="2000" dirty="0"/>
              <a:t/>
            </a:r>
            <a:br>
              <a:rPr lang="en-US" sz="2000" dirty="0"/>
            </a:br>
            <a:r>
              <a:rPr lang="en-US" sz="1600" dirty="0" err="1">
                <a:solidFill>
                  <a:schemeClr val="tx1"/>
                </a:solidFill>
              </a:rPr>
              <a:t>Marein</a:t>
            </a:r>
            <a:r>
              <a:rPr lang="en-US" sz="1600" dirty="0">
                <a:solidFill>
                  <a:schemeClr val="tx1"/>
                </a:solidFill>
              </a:rPr>
              <a:t> </a:t>
            </a:r>
            <a:r>
              <a:rPr lang="en-US" sz="1600" dirty="0" err="1">
                <a:solidFill>
                  <a:schemeClr val="tx1"/>
                </a:solidFill>
              </a:rPr>
              <a:t>Schimmel</a:t>
            </a:r>
            <a:r>
              <a:rPr lang="en-US" sz="1600" dirty="0">
                <a:solidFill>
                  <a:schemeClr val="tx1"/>
                </a:solidFill>
              </a:rPr>
              <a:t>, </a:t>
            </a:r>
            <a:r>
              <a:rPr lang="en-US" sz="1600" dirty="0" err="1">
                <a:solidFill>
                  <a:schemeClr val="tx1"/>
                </a:solidFill>
              </a:rPr>
              <a:t>Erfan</a:t>
            </a:r>
            <a:r>
              <a:rPr lang="en-US" sz="1600" dirty="0">
                <a:solidFill>
                  <a:schemeClr val="tx1"/>
                </a:solidFill>
              </a:rPr>
              <a:t> </a:t>
            </a:r>
            <a:r>
              <a:rPr lang="en-US" sz="1600" dirty="0" err="1">
                <a:solidFill>
                  <a:schemeClr val="tx1"/>
                </a:solidFill>
              </a:rPr>
              <a:t>Nur</a:t>
            </a:r>
            <a:r>
              <a:rPr lang="en-US" sz="1600" dirty="0">
                <a:solidFill>
                  <a:schemeClr val="tx1"/>
                </a:solidFill>
              </a:rPr>
              <a:t>, Bart J. </a:t>
            </a:r>
            <a:r>
              <a:rPr lang="en-US" sz="1600" dirty="0" err="1">
                <a:solidFill>
                  <a:schemeClr val="tx1"/>
                </a:solidFill>
              </a:rPr>
              <a:t>Biemond</a:t>
            </a:r>
            <a:r>
              <a:rPr lang="en-US" sz="1600" dirty="0">
                <a:solidFill>
                  <a:schemeClr val="tx1"/>
                </a:solidFill>
              </a:rPr>
              <a:t>, Gerard J. van </a:t>
            </a:r>
            <a:r>
              <a:rPr lang="en-US" sz="1600" dirty="0" err="1">
                <a:solidFill>
                  <a:schemeClr val="tx1"/>
                </a:solidFill>
              </a:rPr>
              <a:t>Mierlo</a:t>
            </a:r>
            <a:r>
              <a:rPr lang="en-US" sz="1600" dirty="0">
                <a:solidFill>
                  <a:schemeClr val="tx1"/>
                </a:solidFill>
              </a:rPr>
              <a:t>, </a:t>
            </a:r>
            <a:r>
              <a:rPr lang="en-US" sz="1600" dirty="0" err="1">
                <a:solidFill>
                  <a:schemeClr val="tx1"/>
                </a:solidFill>
              </a:rPr>
              <a:t>Shabnam</a:t>
            </a:r>
            <a:r>
              <a:rPr lang="en-US" sz="1600" dirty="0">
                <a:solidFill>
                  <a:schemeClr val="tx1"/>
                </a:solidFill>
              </a:rPr>
              <a:t> </a:t>
            </a:r>
            <a:r>
              <a:rPr lang="en-US" sz="1600" dirty="0" err="1">
                <a:solidFill>
                  <a:schemeClr val="tx1"/>
                </a:solidFill>
              </a:rPr>
              <a:t>Solati</a:t>
            </a:r>
            <a:r>
              <a:rPr lang="en-US" sz="1600" dirty="0">
                <a:solidFill>
                  <a:schemeClr val="tx1"/>
                </a:solidFill>
              </a:rPr>
              <a:t>, Dees P. </a:t>
            </a:r>
            <a:r>
              <a:rPr lang="en-US" sz="1600" dirty="0" err="1">
                <a:solidFill>
                  <a:schemeClr val="tx1"/>
                </a:solidFill>
              </a:rPr>
              <a:t>Brandjes</a:t>
            </a:r>
            <a:r>
              <a:rPr lang="en-US" sz="1600" dirty="0">
                <a:solidFill>
                  <a:schemeClr val="tx1"/>
                </a:solidFill>
              </a:rPr>
              <a:t>, Hans-Martin </a:t>
            </a:r>
            <a:r>
              <a:rPr lang="en-US" sz="1600" dirty="0" err="1">
                <a:solidFill>
                  <a:schemeClr val="tx1"/>
                </a:solidFill>
              </a:rPr>
              <a:t>Otten</a:t>
            </a:r>
            <a:r>
              <a:rPr lang="en-US" sz="1600" dirty="0">
                <a:solidFill>
                  <a:schemeClr val="tx1"/>
                </a:solidFill>
              </a:rPr>
              <a:t>, John-John </a:t>
            </a:r>
            <a:r>
              <a:rPr lang="en-US" sz="1600" dirty="0" err="1">
                <a:solidFill>
                  <a:schemeClr val="tx1"/>
                </a:solidFill>
              </a:rPr>
              <a:t>Schnog</a:t>
            </a:r>
            <a:r>
              <a:rPr lang="en-US" sz="1600" dirty="0">
                <a:solidFill>
                  <a:schemeClr val="tx1"/>
                </a:solidFill>
              </a:rPr>
              <a:t>, Sacha </a:t>
            </a:r>
            <a:r>
              <a:rPr lang="en-US" sz="1600" dirty="0" err="1">
                <a:solidFill>
                  <a:schemeClr val="tx1"/>
                </a:solidFill>
              </a:rPr>
              <a:t>Zeerleder</a:t>
            </a:r>
            <a:r>
              <a:rPr lang="en-US" sz="1600" dirty="0">
                <a:solidFill>
                  <a:schemeClr val="tx1"/>
                </a:solidFill>
              </a:rPr>
              <a:t/>
            </a:r>
            <a:br>
              <a:rPr lang="en-US" sz="1600" dirty="0">
                <a:solidFill>
                  <a:schemeClr val="tx1"/>
                </a:solidFill>
              </a:rPr>
            </a:br>
            <a:r>
              <a:rPr lang="en-US" sz="1600" dirty="0" err="1">
                <a:solidFill>
                  <a:schemeClr val="tx1"/>
                </a:solidFill>
              </a:rPr>
              <a:t>HaematologicaNov</a:t>
            </a:r>
            <a:r>
              <a:rPr lang="en-US" sz="1600" dirty="0">
                <a:solidFill>
                  <a:schemeClr val="tx1"/>
                </a:solidFill>
              </a:rPr>
              <a:t> 2013,98(11)1797-1803;DOI: 10.3324/haematol.2013.088021</a:t>
            </a:r>
            <a:br>
              <a:rPr lang="en-US" sz="1600" dirty="0">
                <a:solidFill>
                  <a:schemeClr val="tx1"/>
                </a:solidFill>
              </a:rPr>
            </a:br>
            <a:endParaRPr lang="en-US" sz="1600" dirty="0">
              <a:solidFill>
                <a:schemeClr val="tx1"/>
              </a:solidFill>
            </a:endParaRPr>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smtClean="0"/>
              <a:t>This is a prospective cohort study that was conducted to determine neutrophil extracellular trap formation in sickle cell patient in steady state and painful crisis</a:t>
            </a:r>
          </a:p>
          <a:p>
            <a:pPr lvl="1" eaLnBrk="1" fontAlgn="auto" hangingPunct="1">
              <a:spcAft>
                <a:spcPts val="0"/>
              </a:spcAft>
              <a:defRPr/>
            </a:pPr>
            <a:r>
              <a:rPr lang="en-US" dirty="0" smtClean="0"/>
              <a:t>Activated neutrophils form net which extrude </a:t>
            </a:r>
            <a:r>
              <a:rPr lang="en-US" dirty="0" err="1" smtClean="0"/>
              <a:t>dna</a:t>
            </a:r>
            <a:r>
              <a:rPr lang="en-US" dirty="0" smtClean="0"/>
              <a:t> and binding proteins exposing nucleosomes, histones, and neutrophil proteases such as </a:t>
            </a:r>
            <a:r>
              <a:rPr lang="en-US" dirty="0" err="1" smtClean="0"/>
              <a:t>elastase</a:t>
            </a:r>
            <a:endParaRPr lang="en-US" dirty="0" smtClean="0"/>
          </a:p>
          <a:p>
            <a:pPr lvl="1" eaLnBrk="1" fontAlgn="auto" hangingPunct="1">
              <a:spcAft>
                <a:spcPts val="0"/>
              </a:spcAft>
              <a:defRPr/>
            </a:pPr>
            <a:r>
              <a:rPr lang="en-US" dirty="0" smtClean="0"/>
              <a:t>The study compared 74 sickle cell patients in steady state, 70 sickle cell patients in pain crises, and 24 healthy race matched controls and the plasma levels of nucleosomes and </a:t>
            </a:r>
            <a:r>
              <a:rPr lang="en-US" dirty="0" err="1" smtClean="0"/>
              <a:t>elastase</a:t>
            </a:r>
            <a:r>
              <a:rPr lang="en-US" dirty="0" smtClean="0"/>
              <a:t> antitrypsin complexes were used as a measure of net formation; 1 patient was admitted with acute chest syndrome (</a:t>
            </a:r>
            <a:r>
              <a:rPr lang="en-US" dirty="0" err="1" smtClean="0"/>
              <a:t>Acs</a:t>
            </a:r>
            <a:r>
              <a:rPr lang="en-US" dirty="0" smtClean="0"/>
              <a:t>) and 5 other patients developed </a:t>
            </a:r>
            <a:r>
              <a:rPr lang="en-US" dirty="0" err="1" smtClean="0"/>
              <a:t>acs</a:t>
            </a:r>
            <a:r>
              <a:rPr lang="en-US" dirty="0" smtClean="0"/>
              <a:t> w/in 48-60 hours of admission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altLang="en-US" sz="1452" b="1">
                <a:latin typeface="Arial" panose="020B0604020202020204" pitchFamily="34" charset="0"/>
              </a:rPr>
              <a:t>Levels of nucleosomes (A and B) and elastase-α1-antitrypsin complexes (C and D) in healthy controls and in sickle cell patients in steady state and during painful crisis. </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513" y="6254750"/>
            <a:ext cx="1897062" cy="38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979488"/>
            <a:ext cx="5216525"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490913" y="597217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eaLnBrk="1" fontAlgn="auto" hangingPunct="1">
              <a:spcBef>
                <a:spcPts val="0"/>
              </a:spcBef>
              <a:spcAft>
                <a:spcPts val="0"/>
              </a:spcAft>
              <a:defRPr/>
            </a:pPr>
            <a:r>
              <a:rPr lang="en-GB" altLang="en-US" sz="1089" b="1">
                <a:latin typeface="Arial" panose="020B0604020202020204" pitchFamily="34" charset="0"/>
              </a:rPr>
              <a:t>Schimmel M et al. Haematologica 2013;98:1797-1803</a:t>
            </a:r>
          </a:p>
        </p:txBody>
      </p:sp>
      <p:sp>
        <p:nvSpPr>
          <p:cNvPr id="3077" name="Text Box 5"/>
          <p:cNvSpPr txBox="1">
            <a:spLocks noChangeArrowheads="1"/>
          </p:cNvSpPr>
          <p:nvPr/>
        </p:nvSpPr>
        <p:spPr bwMode="auto">
          <a:xfrm>
            <a:off x="1620838" y="6613525"/>
            <a:ext cx="4932362"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pPr eaLnBrk="1" fontAlgn="auto" hangingPunct="1">
              <a:spcBef>
                <a:spcPts val="0"/>
              </a:spcBef>
              <a:spcAft>
                <a:spcPts val="0"/>
              </a:spcAft>
              <a:defRPr/>
            </a:pPr>
            <a:r>
              <a:rPr lang="en-GB" altLang="en-US" sz="907">
                <a:latin typeface="Arial" panose="020B0604020202020204" pitchFamily="34" charset="0"/>
              </a:rPr>
              <a:t>©2013 by Ferrata Storti Foundation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Article summary</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smtClean="0"/>
              <a:t>Patients with Painful </a:t>
            </a:r>
            <a:r>
              <a:rPr lang="en-US" dirty="0" err="1" smtClean="0"/>
              <a:t>vaso</a:t>
            </a:r>
            <a:r>
              <a:rPr lang="en-US" dirty="0" smtClean="0"/>
              <a:t>-occlusive crises were found to have higher levels of circulating nucleosomes and neutrophil activation (EA complexes)</a:t>
            </a:r>
          </a:p>
          <a:p>
            <a:pPr eaLnBrk="1" fontAlgn="auto" hangingPunct="1">
              <a:spcAft>
                <a:spcPts val="0"/>
              </a:spcAft>
              <a:defRPr/>
            </a:pPr>
            <a:r>
              <a:rPr lang="en-US" dirty="0" smtClean="0"/>
              <a:t>The highest levels were seen in patients with severe complications such as acute chest syndrome</a:t>
            </a:r>
          </a:p>
          <a:p>
            <a:pPr eaLnBrk="1" fontAlgn="auto" hangingPunct="1">
              <a:spcAft>
                <a:spcPts val="0"/>
              </a:spcAft>
              <a:defRPr/>
            </a:pPr>
            <a:r>
              <a:rPr lang="en-US" dirty="0" smtClean="0"/>
              <a:t>The levels seen in </a:t>
            </a:r>
            <a:r>
              <a:rPr lang="en-US" dirty="0" err="1" smtClean="0"/>
              <a:t>acs</a:t>
            </a:r>
            <a:r>
              <a:rPr lang="en-US" dirty="0" smtClean="0"/>
              <a:t> were comparable to patients with severe sepsis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conclusion</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err="1" smtClean="0"/>
              <a:t>Vasocclusion</a:t>
            </a:r>
            <a:r>
              <a:rPr lang="en-US" dirty="0" smtClean="0"/>
              <a:t> is a Complex multistep process that involves multiple factors including:</a:t>
            </a:r>
          </a:p>
          <a:p>
            <a:pPr lvl="1" eaLnBrk="1" fontAlgn="auto" hangingPunct="1">
              <a:spcAft>
                <a:spcPts val="0"/>
              </a:spcAft>
              <a:defRPr/>
            </a:pPr>
            <a:r>
              <a:rPr lang="en-US" dirty="0" err="1" smtClean="0"/>
              <a:t>Heme</a:t>
            </a:r>
            <a:r>
              <a:rPr lang="en-US" dirty="0" smtClean="0"/>
              <a:t> from </a:t>
            </a:r>
            <a:r>
              <a:rPr lang="en-US" dirty="0" err="1" smtClean="0"/>
              <a:t>hemolyzed</a:t>
            </a:r>
            <a:r>
              <a:rPr lang="en-US" dirty="0" smtClean="0"/>
              <a:t> sickle cells </a:t>
            </a:r>
          </a:p>
          <a:p>
            <a:pPr lvl="1" eaLnBrk="1" fontAlgn="auto" hangingPunct="1">
              <a:spcAft>
                <a:spcPts val="0"/>
              </a:spcAft>
              <a:defRPr/>
            </a:pPr>
            <a:r>
              <a:rPr lang="en-US" dirty="0" smtClean="0"/>
              <a:t>Endothelial cells</a:t>
            </a:r>
          </a:p>
          <a:p>
            <a:pPr lvl="1" eaLnBrk="1" fontAlgn="auto" hangingPunct="1">
              <a:spcAft>
                <a:spcPts val="0"/>
              </a:spcAft>
              <a:defRPr/>
            </a:pPr>
            <a:r>
              <a:rPr lang="en-US" dirty="0" smtClean="0"/>
              <a:t>Leukocytes</a:t>
            </a:r>
          </a:p>
          <a:p>
            <a:pPr lvl="1" eaLnBrk="1" fontAlgn="auto" hangingPunct="1">
              <a:spcAft>
                <a:spcPts val="0"/>
              </a:spcAft>
              <a:defRPr/>
            </a:pPr>
            <a:r>
              <a:rPr lang="en-US" dirty="0" smtClean="0"/>
              <a:t>Cytokines, chemokines, reactive oxygen species (ROS), etc.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30723" name="Picture 2" descr="https://d1niluoi1dd30v.cloudfront.net/08898588/S0889858814X0002X/S0889858813001937/gr1.jpg?Expires=1418016919&amp;Key-Pair-Id=APKAICLNFGBCWWYGVIZQ&amp;Signature=gN6FR3ad6m%7EBCjU0bDdc-fKrPojZ8gW6dCdRmsolTd0mVf1ra-NKxoBII74W01Q4vXORWMcNmhQGpf2hnu53d2K3SgXqSInN6Lvq5Y5gHWSM%7Ezq%7EKNSMa2r%7E-EZvnD42XGC8mnY3Hh5OOjRxzFbEnzwvbf-X0eVq-2kqvtpjWTg_"/>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5800" y="346075"/>
            <a:ext cx="10082213" cy="4830763"/>
          </a:xfrm>
          <a:noFill/>
          <a:extLst>
            <a:ext uri="{909E8E84-426E-40DD-AFC4-6F175D3DCCD1}">
              <a14:hiddenFill xmlns:a14="http://schemas.microsoft.com/office/drawing/2010/main">
                <a:solidFill>
                  <a:srgbClr val="FFFFFF"/>
                </a:solidFill>
              </a14:hiddenFill>
            </a:ext>
          </a:extLst>
        </p:spPr>
      </p:pic>
      <p:sp>
        <p:nvSpPr>
          <p:cNvPr id="30724" name="Rectangle 5"/>
          <p:cNvSpPr>
            <a:spLocks noChangeArrowheads="1"/>
          </p:cNvSpPr>
          <p:nvPr/>
        </p:nvSpPr>
        <p:spPr bwMode="auto">
          <a:xfrm>
            <a:off x="5699125" y="5600700"/>
            <a:ext cx="609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60000"/>
              <a:buFont typeface="Arial" panose="020B0604020202020204" pitchFamily="34" charset="0"/>
              <a:buChar char="•"/>
              <a:defRPr sz="2000">
                <a:solidFill>
                  <a:schemeClr val="tx1"/>
                </a:solidFill>
                <a:latin typeface="Impact" panose="020B0806030902050204" pitchFamily="34" charset="0"/>
              </a:defRPr>
            </a:lvl1pPr>
            <a:lvl2pPr marL="742950" indent="-285750">
              <a:lnSpc>
                <a:spcPct val="120000"/>
              </a:lnSpc>
              <a:spcBef>
                <a:spcPts val="500"/>
              </a:spcBef>
              <a:buClr>
                <a:schemeClr val="accent1"/>
              </a:buClr>
              <a:buSzPct val="160000"/>
              <a:buFont typeface="Arial" panose="020B0604020202020204" pitchFamily="34" charset="0"/>
              <a:buChar char="•"/>
              <a:defRPr>
                <a:solidFill>
                  <a:schemeClr val="tx1"/>
                </a:solidFill>
                <a:latin typeface="Impact" panose="020B0806030902050204" pitchFamily="34" charset="0"/>
              </a:defRPr>
            </a:lvl2pPr>
            <a:lvl3pPr marL="1143000" indent="-228600">
              <a:lnSpc>
                <a:spcPct val="120000"/>
              </a:lnSpc>
              <a:spcBef>
                <a:spcPts val="500"/>
              </a:spcBef>
              <a:buClr>
                <a:schemeClr val="accent1"/>
              </a:buClr>
              <a:buSzPct val="160000"/>
              <a:buFont typeface="Arial" panose="020B0604020202020204" pitchFamily="34" charset="0"/>
              <a:buChar char="•"/>
              <a:defRPr sz="1600">
                <a:solidFill>
                  <a:schemeClr val="tx1"/>
                </a:solidFill>
                <a:latin typeface="Impact" panose="020B0806030902050204" pitchFamily="34" charset="0"/>
              </a:defRPr>
            </a:lvl3pPr>
            <a:lvl4pPr marL="16002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4pPr>
            <a:lvl5pPr marL="20574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5pPr>
            <a:lvl6pPr marL="25146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6pPr>
            <a:lvl7pPr marL="29718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7pPr>
            <a:lvl8pPr marL="34290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8pPr>
            <a:lvl9pPr marL="38862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9pPr>
          </a:lstStyle>
          <a:p>
            <a:pPr eaLnBrk="1" hangingPunct="1">
              <a:lnSpc>
                <a:spcPct val="100000"/>
              </a:lnSpc>
              <a:spcBef>
                <a:spcPct val="0"/>
              </a:spcBef>
              <a:buClrTx/>
              <a:buSzTx/>
              <a:buFontTx/>
              <a:buNone/>
            </a:pPr>
            <a:r>
              <a:rPr lang="en-US" altLang="en-US" sz="1200" b="1"/>
              <a:t>Inflammatory Mediators of Endothelial Injury in Sickle Cell Disease </a:t>
            </a:r>
            <a:r>
              <a:rPr lang="en-US" altLang="en-US" sz="1200" b="1">
                <a:hlinkClick r:id="rId3"/>
              </a:rPr>
              <a:t> </a:t>
            </a:r>
            <a:r>
              <a:rPr lang="en-US" altLang="en-US" sz="1200" b="1"/>
              <a:t> </a:t>
            </a:r>
            <a:r>
              <a:rPr lang="en-US" altLang="en-US" sz="1200" b="1">
                <a:hlinkClick r:id="rId4"/>
              </a:rPr>
              <a:t> </a:t>
            </a:r>
            <a:endParaRPr lang="en-US" altLang="en-US" sz="1200" b="1"/>
          </a:p>
          <a:p>
            <a:pPr eaLnBrk="1" hangingPunct="1">
              <a:lnSpc>
                <a:spcPct val="100000"/>
              </a:lnSpc>
              <a:spcBef>
                <a:spcPct val="0"/>
              </a:spcBef>
              <a:buClrTx/>
              <a:buSzTx/>
            </a:pPr>
            <a:r>
              <a:rPr lang="en-US" altLang="en-US" sz="1200">
                <a:hlinkClick r:id="rId5"/>
              </a:rPr>
              <a:t>Carolyn C. Hoppe MD</a:t>
            </a:r>
            <a:endParaRPr lang="en-US" altLang="en-US" sz="1200"/>
          </a:p>
          <a:p>
            <a:pPr eaLnBrk="1" hangingPunct="1">
              <a:lnSpc>
                <a:spcPct val="100000"/>
              </a:lnSpc>
              <a:spcBef>
                <a:spcPct val="0"/>
              </a:spcBef>
              <a:buClrTx/>
              <a:buSzTx/>
              <a:buFontTx/>
              <a:buNone/>
            </a:pPr>
            <a:r>
              <a:rPr lang="en-US" altLang="en-US" sz="1200"/>
              <a:t>Inflammatory Mediators of Endothelial Injury in Sickle Cell Disease, 2014-04-01Z, Volume 28, Issue 2, Pages 265-286, Copyright © 2014 Elsevier Inc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conclusion</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smtClean="0"/>
              <a:t>these </a:t>
            </a:r>
            <a:r>
              <a:rPr lang="en-US" dirty="0"/>
              <a:t>factors lead to net formation which can exacerbate </a:t>
            </a:r>
            <a:r>
              <a:rPr lang="en-US" dirty="0" err="1"/>
              <a:t>vaso</a:t>
            </a:r>
            <a:r>
              <a:rPr lang="en-US" dirty="0"/>
              <a:t>-occlusion and lead to </a:t>
            </a:r>
            <a:r>
              <a:rPr lang="en-US" dirty="0" smtClean="0"/>
              <a:t>severe </a:t>
            </a:r>
            <a:r>
              <a:rPr lang="en-US" dirty="0"/>
              <a:t>complications such as </a:t>
            </a:r>
            <a:r>
              <a:rPr lang="en-US" dirty="0" err="1"/>
              <a:t>acs</a:t>
            </a:r>
            <a:r>
              <a:rPr lang="en-US" dirty="0"/>
              <a:t> and </a:t>
            </a:r>
            <a:r>
              <a:rPr lang="en-US" dirty="0" err="1"/>
              <a:t>cvas</a:t>
            </a:r>
            <a:r>
              <a:rPr lang="en-US" dirty="0"/>
              <a:t>.</a:t>
            </a:r>
          </a:p>
          <a:p>
            <a:pPr eaLnBrk="1" fontAlgn="auto" hangingPunct="1">
              <a:spcAft>
                <a:spcPts val="0"/>
              </a:spcAft>
              <a:defRPr/>
            </a:pPr>
            <a:r>
              <a:rPr lang="en-US" dirty="0" smtClean="0"/>
              <a:t>These findings make nets a possible therapeutic target in the management of sickle cell disease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additional areas of research </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hangingPunct="1">
              <a:defRPr/>
            </a:pPr>
            <a:r>
              <a:rPr lang="en-US" dirty="0" smtClean="0"/>
              <a:t>Regulation and resolution of net formation</a:t>
            </a:r>
          </a:p>
          <a:p>
            <a:pPr eaLnBrk="1" hangingPunct="1">
              <a:defRPr/>
            </a:pPr>
            <a:r>
              <a:rPr lang="en-US" dirty="0" smtClean="0"/>
              <a:t>Net over/ underproduction</a:t>
            </a:r>
          </a:p>
          <a:p>
            <a:pPr eaLnBrk="1" hangingPunct="1">
              <a:defRPr/>
            </a:pPr>
            <a:r>
              <a:rPr lang="en-US" dirty="0" smtClean="0"/>
              <a:t>Net formation and autoimmune disease</a:t>
            </a:r>
          </a:p>
          <a:p>
            <a:pPr eaLnBrk="1" hangingPunct="1">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4950" cy="3194050"/>
          </a:xfrm>
        </p:spPr>
        <p:txBody>
          <a:bodyPr/>
          <a:lstStyle/>
          <a:p>
            <a:pPr eaLnBrk="1" fontAlgn="auto" hangingPunct="1">
              <a:spcAft>
                <a:spcPts val="0"/>
              </a:spcAft>
              <a:defRPr/>
            </a:pPr>
            <a:r>
              <a:rPr lang="en-US" dirty="0" smtClean="0"/>
              <a:t>SICKLE CELL DISEASE</a:t>
            </a:r>
            <a:endParaRPr lang="en-US" dirty="0"/>
          </a:p>
        </p:txBody>
      </p:sp>
      <p:sp>
        <p:nvSpPr>
          <p:cNvPr id="3" name="Text Placeholder 2"/>
          <p:cNvSpPr>
            <a:spLocks noGrp="1"/>
          </p:cNvSpPr>
          <p:nvPr>
            <p:ph type="body" idx="1"/>
          </p:nvPr>
        </p:nvSpPr>
        <p:spPr>
          <a:xfrm>
            <a:off x="685800" y="3741738"/>
            <a:ext cx="10394950" cy="1639887"/>
          </a:xfrm>
        </p:spPr>
        <p:txBody>
          <a:bodyPr/>
          <a:lstStyle/>
          <a:p>
            <a:pPr eaLnBrk="1" fontAlgn="auto" hangingPunct="1">
              <a:spcAft>
                <a:spcPts val="0"/>
              </a:spcAft>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33795" name="Picture 2" descr="http://rlv.zcache.com/blows_sickle_cell_anemia_poster-rdb50cab76e4544df96a5ae3cd06a1092_igl_8byvr_512.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751138" y="0"/>
            <a:ext cx="6099175" cy="55848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34819" name="Picture 2" descr="https://sp.yimg.com/ib/th?id=HN.608034289928176836&amp;pid=15.1&amp;P=0"/>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09913" y="11113"/>
            <a:ext cx="4760912" cy="55911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err="1" smtClean="0"/>
              <a:t>e.a</a:t>
            </a:r>
            <a:r>
              <a:rPr lang="en-US" dirty="0" smtClean="0"/>
              <a:t>.</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smtClean="0"/>
              <a:t>24 year old </a:t>
            </a:r>
            <a:r>
              <a:rPr lang="en-US" dirty="0" err="1" smtClean="0"/>
              <a:t>kurdish</a:t>
            </a:r>
            <a:r>
              <a:rPr lang="en-US" dirty="0" smtClean="0"/>
              <a:t> female presents to </a:t>
            </a:r>
            <a:r>
              <a:rPr lang="en-US" dirty="0" err="1" smtClean="0"/>
              <a:t>vumc</a:t>
            </a:r>
            <a:r>
              <a:rPr lang="en-US" dirty="0" smtClean="0"/>
              <a:t> </a:t>
            </a:r>
            <a:r>
              <a:rPr lang="en-US" dirty="0" err="1" smtClean="0"/>
              <a:t>ed</a:t>
            </a:r>
            <a:r>
              <a:rPr lang="en-US" dirty="0" smtClean="0"/>
              <a:t> with severe back pain and left leg pain complicated by severe tachycardia (170s).</a:t>
            </a:r>
          </a:p>
          <a:p>
            <a:pPr eaLnBrk="1" fontAlgn="auto" hangingPunct="1">
              <a:spcAft>
                <a:spcPts val="0"/>
              </a:spcAft>
              <a:defRPr/>
            </a:pPr>
            <a:r>
              <a:rPr lang="en-US" dirty="0" smtClean="0"/>
              <a:t>Past Medical history: sickle cell anemia (sickle-beta </a:t>
            </a:r>
            <a:r>
              <a:rPr lang="en-US" dirty="0" err="1" smtClean="0"/>
              <a:t>thalessemia</a:t>
            </a:r>
            <a:r>
              <a:rPr lang="en-US" dirty="0" smtClean="0"/>
              <a:t>)</a:t>
            </a:r>
          </a:p>
          <a:p>
            <a:pPr eaLnBrk="1" fontAlgn="auto" hangingPunct="1">
              <a:spcAft>
                <a:spcPts val="0"/>
              </a:spcAft>
              <a:defRPr/>
            </a:pPr>
            <a:r>
              <a:rPr lang="en-US" dirty="0" smtClean="0"/>
              <a:t>Medications: </a:t>
            </a:r>
            <a:r>
              <a:rPr lang="en-US" dirty="0" err="1" smtClean="0"/>
              <a:t>hydroxyurea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6538" cy="1158875"/>
          </a:xfrm>
        </p:spPr>
        <p:txBody>
          <a:bodyPr/>
          <a:lstStyle/>
          <a:p>
            <a:pPr eaLnBrk="1" fontAlgn="auto" hangingPunct="1">
              <a:spcAft>
                <a:spcPts val="0"/>
              </a:spcAft>
              <a:defRPr/>
            </a:pPr>
            <a:r>
              <a:rPr lang="en-US" dirty="0" smtClean="0"/>
              <a:t>Clinical symptoms</a:t>
            </a:r>
            <a:endParaRPr lang="en-US" dirty="0"/>
          </a:p>
        </p:txBody>
      </p:sp>
      <p:sp>
        <p:nvSpPr>
          <p:cNvPr id="3" name="Content Placeholder 2"/>
          <p:cNvSpPr>
            <a:spLocks noGrp="1"/>
          </p:cNvSpPr>
          <p:nvPr>
            <p:ph sz="quarter" idx="13"/>
          </p:nvPr>
        </p:nvSpPr>
        <p:spPr>
          <a:xfrm>
            <a:off x="685800" y="2063750"/>
            <a:ext cx="5087938" cy="3311525"/>
          </a:xfrm>
        </p:spPr>
        <p:txBody>
          <a:bodyPr>
            <a:normAutofit fontScale="85000" lnSpcReduction="20000"/>
          </a:bodyPr>
          <a:lstStyle/>
          <a:p>
            <a:pPr eaLnBrk="1" fontAlgn="auto" hangingPunct="1">
              <a:spcAft>
                <a:spcPts val="0"/>
              </a:spcAft>
              <a:defRPr/>
            </a:pPr>
            <a:r>
              <a:rPr lang="en-US" dirty="0" smtClean="0"/>
              <a:t>symptoms</a:t>
            </a:r>
          </a:p>
          <a:p>
            <a:pPr lvl="1" eaLnBrk="1" fontAlgn="auto" hangingPunct="1">
              <a:spcAft>
                <a:spcPts val="0"/>
              </a:spcAft>
              <a:defRPr/>
            </a:pPr>
            <a:r>
              <a:rPr lang="en-US" dirty="0" err="1" smtClean="0"/>
              <a:t>Vaso</a:t>
            </a:r>
            <a:r>
              <a:rPr lang="en-US" dirty="0" smtClean="0"/>
              <a:t>-occlusive crises</a:t>
            </a:r>
          </a:p>
          <a:p>
            <a:pPr lvl="2" eaLnBrk="1" fontAlgn="auto" hangingPunct="1">
              <a:spcAft>
                <a:spcPts val="0"/>
              </a:spcAft>
              <a:defRPr/>
            </a:pPr>
            <a:r>
              <a:rPr lang="en-US" dirty="0" smtClean="0">
                <a:solidFill>
                  <a:srgbClr val="FF0000"/>
                </a:solidFill>
              </a:rPr>
              <a:t>Bone pain</a:t>
            </a:r>
          </a:p>
          <a:p>
            <a:pPr lvl="2" eaLnBrk="1" fontAlgn="auto" hangingPunct="1">
              <a:spcAft>
                <a:spcPts val="0"/>
              </a:spcAft>
              <a:defRPr/>
            </a:pPr>
            <a:r>
              <a:rPr lang="en-US" dirty="0" smtClean="0"/>
              <a:t>Abdominal pain</a:t>
            </a:r>
          </a:p>
          <a:p>
            <a:pPr lvl="2" eaLnBrk="1" fontAlgn="auto" hangingPunct="1">
              <a:spcAft>
                <a:spcPts val="0"/>
              </a:spcAft>
              <a:defRPr/>
            </a:pPr>
            <a:r>
              <a:rPr lang="en-US" dirty="0" err="1" smtClean="0"/>
              <a:t>dactylitis</a:t>
            </a:r>
            <a:endParaRPr lang="en-US" dirty="0" smtClean="0"/>
          </a:p>
          <a:p>
            <a:pPr lvl="2" eaLnBrk="1" fontAlgn="auto" hangingPunct="1">
              <a:spcAft>
                <a:spcPts val="0"/>
              </a:spcAft>
              <a:defRPr/>
            </a:pPr>
            <a:r>
              <a:rPr lang="en-US" dirty="0" smtClean="0"/>
              <a:t>Acute chest syndrome</a:t>
            </a:r>
          </a:p>
          <a:p>
            <a:pPr lvl="2" eaLnBrk="1" fontAlgn="auto" hangingPunct="1">
              <a:spcAft>
                <a:spcPts val="0"/>
              </a:spcAft>
              <a:defRPr/>
            </a:pPr>
            <a:r>
              <a:rPr lang="en-US" dirty="0" err="1" smtClean="0"/>
              <a:t>cvas</a:t>
            </a:r>
            <a:endParaRPr lang="en-US" dirty="0" smtClean="0"/>
          </a:p>
          <a:p>
            <a:pPr lvl="1" eaLnBrk="1" fontAlgn="auto" hangingPunct="1">
              <a:spcAft>
                <a:spcPts val="0"/>
              </a:spcAft>
              <a:defRPr/>
            </a:pPr>
            <a:r>
              <a:rPr lang="en-US" dirty="0" smtClean="0"/>
              <a:t>Triggers</a:t>
            </a:r>
          </a:p>
          <a:p>
            <a:pPr lvl="2" eaLnBrk="1" fontAlgn="auto" hangingPunct="1">
              <a:spcAft>
                <a:spcPts val="0"/>
              </a:spcAft>
              <a:defRPr/>
            </a:pPr>
            <a:r>
              <a:rPr lang="en-US" dirty="0" smtClean="0"/>
              <a:t>Infection</a:t>
            </a:r>
          </a:p>
          <a:p>
            <a:pPr lvl="2" eaLnBrk="1" fontAlgn="auto" hangingPunct="1">
              <a:spcAft>
                <a:spcPts val="0"/>
              </a:spcAft>
              <a:defRPr/>
            </a:pPr>
            <a:r>
              <a:rPr lang="en-US" dirty="0" smtClean="0">
                <a:solidFill>
                  <a:srgbClr val="FF0000"/>
                </a:solidFill>
              </a:rPr>
              <a:t>Hypoxia</a:t>
            </a:r>
          </a:p>
          <a:p>
            <a:pPr lvl="2" eaLnBrk="1" fontAlgn="auto" hangingPunct="1">
              <a:spcAft>
                <a:spcPts val="0"/>
              </a:spcAft>
              <a:defRPr/>
            </a:pPr>
            <a:r>
              <a:rPr lang="en-US" dirty="0" smtClean="0"/>
              <a:t>dehydration</a:t>
            </a:r>
          </a:p>
        </p:txBody>
      </p:sp>
      <p:pic>
        <p:nvPicPr>
          <p:cNvPr id="8196" name="Picture 2" descr="http://2.bp.blogspot.com/-HBEWeqTtd7E/Tycmb5WXT3I/AAAAAAAAApo/9dQ8_XTWV58/s1600/Sickle+Cell+Anemia+Crisis.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042025" y="1992313"/>
            <a:ext cx="4703763" cy="338296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6538" cy="1158875"/>
          </a:xfrm>
        </p:spPr>
        <p:txBody>
          <a:bodyPr/>
          <a:lstStyle/>
          <a:p>
            <a:pPr eaLnBrk="1" fontAlgn="auto" hangingPunct="1">
              <a:spcAft>
                <a:spcPts val="0"/>
              </a:spcAft>
              <a:defRPr/>
            </a:pPr>
            <a:r>
              <a:rPr lang="en-US" dirty="0" smtClean="0"/>
              <a:t>Clinical signs</a:t>
            </a:r>
            <a:endParaRPr lang="en-US" dirty="0"/>
          </a:p>
        </p:txBody>
      </p:sp>
      <p:sp>
        <p:nvSpPr>
          <p:cNvPr id="3" name="Content Placeholder 2"/>
          <p:cNvSpPr>
            <a:spLocks noGrp="1"/>
          </p:cNvSpPr>
          <p:nvPr>
            <p:ph sz="quarter" idx="13"/>
          </p:nvPr>
        </p:nvSpPr>
        <p:spPr>
          <a:xfrm>
            <a:off x="685800" y="2063750"/>
            <a:ext cx="5087938" cy="3311525"/>
          </a:xfrm>
        </p:spPr>
        <p:txBody>
          <a:bodyPr>
            <a:normAutofit fontScale="85000" lnSpcReduction="10000"/>
          </a:bodyPr>
          <a:lstStyle/>
          <a:p>
            <a:pPr eaLnBrk="1" fontAlgn="auto" hangingPunct="1">
              <a:spcAft>
                <a:spcPts val="0"/>
              </a:spcAft>
              <a:defRPr/>
            </a:pPr>
            <a:r>
              <a:rPr lang="en-US" dirty="0" smtClean="0"/>
              <a:t>Labs</a:t>
            </a:r>
          </a:p>
          <a:p>
            <a:pPr lvl="1" eaLnBrk="1" fontAlgn="auto" hangingPunct="1">
              <a:spcAft>
                <a:spcPts val="0"/>
              </a:spcAft>
              <a:defRPr/>
            </a:pPr>
            <a:r>
              <a:rPr lang="en-US" dirty="0" smtClean="0">
                <a:solidFill>
                  <a:srgbClr val="FF0000"/>
                </a:solidFill>
              </a:rPr>
              <a:t>Elevated </a:t>
            </a:r>
            <a:r>
              <a:rPr lang="en-US" dirty="0" err="1" smtClean="0">
                <a:solidFill>
                  <a:srgbClr val="FF0000"/>
                </a:solidFill>
              </a:rPr>
              <a:t>wbc</a:t>
            </a:r>
            <a:r>
              <a:rPr lang="en-US" dirty="0" smtClean="0">
                <a:solidFill>
                  <a:srgbClr val="FF0000"/>
                </a:solidFill>
              </a:rPr>
              <a:t> count (17.2, absolute neutrophil count-15.3)</a:t>
            </a:r>
          </a:p>
          <a:p>
            <a:pPr lvl="1" eaLnBrk="1" fontAlgn="auto" hangingPunct="1">
              <a:spcAft>
                <a:spcPts val="0"/>
              </a:spcAft>
              <a:defRPr/>
            </a:pPr>
            <a:r>
              <a:rPr lang="en-US" dirty="0" smtClean="0">
                <a:solidFill>
                  <a:srgbClr val="FF0000"/>
                </a:solidFill>
              </a:rPr>
              <a:t>hemolytic anemia w/ </a:t>
            </a:r>
            <a:r>
              <a:rPr lang="en-US" dirty="0" err="1" smtClean="0">
                <a:solidFill>
                  <a:srgbClr val="FF0000"/>
                </a:solidFill>
              </a:rPr>
              <a:t>reticulocytosis</a:t>
            </a:r>
            <a:r>
              <a:rPr lang="en-US" dirty="0" smtClean="0">
                <a:solidFill>
                  <a:srgbClr val="FF0000"/>
                </a:solidFill>
              </a:rPr>
              <a:t> (hgB-7.6)</a:t>
            </a:r>
          </a:p>
          <a:p>
            <a:pPr lvl="1" eaLnBrk="1" fontAlgn="auto" hangingPunct="1">
              <a:spcAft>
                <a:spcPts val="0"/>
              </a:spcAft>
              <a:defRPr/>
            </a:pPr>
            <a:r>
              <a:rPr lang="en-US" dirty="0" err="1" smtClean="0"/>
              <a:t>Hyperbilirubinemia</a:t>
            </a:r>
            <a:endParaRPr lang="en-US" dirty="0" smtClean="0"/>
          </a:p>
          <a:p>
            <a:pPr lvl="1" eaLnBrk="1" fontAlgn="auto" hangingPunct="1">
              <a:spcAft>
                <a:spcPts val="0"/>
              </a:spcAft>
              <a:defRPr/>
            </a:pPr>
            <a:r>
              <a:rPr lang="en-US" dirty="0" smtClean="0"/>
              <a:t>Peripheral smear</a:t>
            </a:r>
          </a:p>
          <a:p>
            <a:pPr lvl="2" eaLnBrk="1" fontAlgn="auto" hangingPunct="1">
              <a:spcAft>
                <a:spcPts val="0"/>
              </a:spcAft>
              <a:defRPr/>
            </a:pPr>
            <a:r>
              <a:rPr lang="en-US" dirty="0" smtClean="0">
                <a:solidFill>
                  <a:srgbClr val="FF0000"/>
                </a:solidFill>
              </a:rPr>
              <a:t>Sickle cells </a:t>
            </a:r>
          </a:p>
          <a:p>
            <a:pPr lvl="2" eaLnBrk="1" fontAlgn="auto" hangingPunct="1">
              <a:spcAft>
                <a:spcPts val="0"/>
              </a:spcAft>
              <a:defRPr/>
            </a:pPr>
            <a:r>
              <a:rPr lang="en-US" dirty="0" smtClean="0">
                <a:solidFill>
                  <a:srgbClr val="FF0000"/>
                </a:solidFill>
              </a:rPr>
              <a:t>Reticulocytes</a:t>
            </a:r>
          </a:p>
          <a:p>
            <a:pPr lvl="2" eaLnBrk="1" fontAlgn="auto" hangingPunct="1">
              <a:spcAft>
                <a:spcPts val="0"/>
              </a:spcAft>
              <a:defRPr/>
            </a:pPr>
            <a:r>
              <a:rPr lang="en-US" dirty="0" smtClean="0">
                <a:solidFill>
                  <a:srgbClr val="FF0000"/>
                </a:solidFill>
              </a:rPr>
              <a:t>Target cells </a:t>
            </a:r>
          </a:p>
          <a:p>
            <a:pPr lvl="2" eaLnBrk="1" fontAlgn="auto" hangingPunct="1">
              <a:spcAft>
                <a:spcPts val="0"/>
              </a:spcAft>
              <a:defRPr/>
            </a:pPr>
            <a:r>
              <a:rPr lang="en-US" dirty="0" smtClean="0">
                <a:solidFill>
                  <a:srgbClr val="FF0000"/>
                </a:solidFill>
              </a:rPr>
              <a:t>Howell jolly bodies</a:t>
            </a:r>
          </a:p>
          <a:p>
            <a:pPr lvl="1" eaLnBrk="1" fontAlgn="auto" hangingPunct="1">
              <a:spcAft>
                <a:spcPts val="0"/>
              </a:spcAft>
              <a:defRPr/>
            </a:pPr>
            <a:endParaRPr lang="en-US" dirty="0"/>
          </a:p>
        </p:txBody>
      </p:sp>
      <p:pic>
        <p:nvPicPr>
          <p:cNvPr id="9220" name="Picture 2" descr="http://img.medscape.com/pi/emed/ckb/pediatrics_general/1331341-1331366-954598-1553219.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29363" y="2063750"/>
            <a:ext cx="4416425" cy="33115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TREATMENT</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dirty="0" smtClean="0"/>
              <a:t>Oxygenation</a:t>
            </a:r>
          </a:p>
          <a:p>
            <a:pPr eaLnBrk="1" fontAlgn="auto" hangingPunct="1">
              <a:spcAft>
                <a:spcPts val="0"/>
              </a:spcAft>
              <a:defRPr/>
            </a:pPr>
            <a:r>
              <a:rPr lang="en-US" dirty="0" smtClean="0"/>
              <a:t>Pain control</a:t>
            </a:r>
          </a:p>
          <a:p>
            <a:pPr eaLnBrk="1" fontAlgn="auto" hangingPunct="1">
              <a:spcAft>
                <a:spcPts val="0"/>
              </a:spcAft>
              <a:defRPr/>
            </a:pPr>
            <a:r>
              <a:rPr lang="en-US" dirty="0" smtClean="0"/>
              <a:t>fluids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4950" cy="3194050"/>
          </a:xfrm>
        </p:spPr>
        <p:txBody>
          <a:bodyPr/>
          <a:lstStyle/>
          <a:p>
            <a:pPr eaLnBrk="1" fontAlgn="auto" hangingPunct="1">
              <a:spcAft>
                <a:spcPts val="0"/>
              </a:spcAft>
              <a:defRPr/>
            </a:pPr>
            <a:r>
              <a:rPr lang="en-US" dirty="0" smtClean="0"/>
              <a:t>What is the pathogenesis of sickle cell disease?</a:t>
            </a:r>
            <a:endParaRPr lang="en-US" dirty="0"/>
          </a:p>
        </p:txBody>
      </p:sp>
      <p:sp>
        <p:nvSpPr>
          <p:cNvPr id="3" name="Text Placeholder 2"/>
          <p:cNvSpPr>
            <a:spLocks noGrp="1"/>
          </p:cNvSpPr>
          <p:nvPr>
            <p:ph type="body" idx="1"/>
          </p:nvPr>
        </p:nvSpPr>
        <p:spPr>
          <a:xfrm>
            <a:off x="685800" y="3741738"/>
            <a:ext cx="10394950" cy="1639887"/>
          </a:xfrm>
        </p:spPr>
        <p:txBody>
          <a:bodyPr/>
          <a:lstStyle/>
          <a:p>
            <a:pPr eaLnBrk="1" fontAlgn="auto" hangingPunct="1">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SICKLE CELL DISEASE (</a:t>
            </a:r>
            <a:r>
              <a:rPr lang="en-US" dirty="0" err="1" smtClean="0"/>
              <a:t>scd</a:t>
            </a:r>
            <a:r>
              <a:rPr lang="en-US" dirty="0" smtClean="0"/>
              <a:t>)</a:t>
            </a:r>
            <a:endParaRPr lang="en-US" dirty="0"/>
          </a:p>
        </p:txBody>
      </p:sp>
      <p:sp>
        <p:nvSpPr>
          <p:cNvPr id="3" name="Content Placeholder 2"/>
          <p:cNvSpPr>
            <a:spLocks noGrp="1"/>
          </p:cNvSpPr>
          <p:nvPr>
            <p:ph sz="quarter" idx="13"/>
          </p:nvPr>
        </p:nvSpPr>
        <p:spPr>
          <a:xfrm>
            <a:off x="685800" y="2063750"/>
            <a:ext cx="10394950" cy="3311525"/>
          </a:xfrm>
        </p:spPr>
        <p:txBody>
          <a:bodyPr/>
          <a:lstStyle/>
          <a:p>
            <a:pPr eaLnBrk="1" fontAlgn="auto" hangingPunct="1">
              <a:spcAft>
                <a:spcPts val="0"/>
              </a:spcAft>
              <a:defRPr/>
            </a:pPr>
            <a:r>
              <a:rPr lang="en-US" sz="1600" dirty="0" smtClean="0"/>
              <a:t>An autosomal recessive </a:t>
            </a:r>
            <a:r>
              <a:rPr lang="en-US" sz="1600" dirty="0" err="1" smtClean="0"/>
              <a:t>hemoglobinopathy</a:t>
            </a:r>
            <a:r>
              <a:rPr lang="en-US" sz="1600" dirty="0" smtClean="0"/>
              <a:t> seen commonly in people of </a:t>
            </a:r>
            <a:r>
              <a:rPr lang="en-US" sz="1600" dirty="0" err="1" smtClean="0"/>
              <a:t>mediterranean</a:t>
            </a:r>
            <a:r>
              <a:rPr lang="en-US" sz="1600" dirty="0" smtClean="0"/>
              <a:t> and African descent</a:t>
            </a:r>
          </a:p>
          <a:p>
            <a:pPr eaLnBrk="1" fontAlgn="auto" hangingPunct="1">
              <a:spcAft>
                <a:spcPts val="0"/>
              </a:spcAft>
              <a:defRPr/>
            </a:pPr>
            <a:r>
              <a:rPr lang="en-US" sz="1600" dirty="0" smtClean="0"/>
              <a:t>It is caused by a point mutation in the sixth codon replacing glutamic acid with </a:t>
            </a:r>
            <a:r>
              <a:rPr lang="en-US" sz="1600" dirty="0" err="1" smtClean="0"/>
              <a:t>valine</a:t>
            </a:r>
            <a:endParaRPr lang="en-US" sz="1600" dirty="0" smtClean="0"/>
          </a:p>
          <a:p>
            <a:pPr eaLnBrk="1" fontAlgn="auto" hangingPunct="1">
              <a:spcAft>
                <a:spcPts val="0"/>
              </a:spcAft>
              <a:defRPr/>
            </a:pPr>
            <a:r>
              <a:rPr lang="en-US" sz="1600" dirty="0" smtClean="0"/>
              <a:t>Approx. 300k children are born with sickle cell disease each year with the majority occurring in sub-Saharan Africa</a:t>
            </a:r>
          </a:p>
          <a:p>
            <a:pPr lvl="1" eaLnBrk="1" fontAlgn="auto" hangingPunct="1">
              <a:spcAft>
                <a:spcPts val="0"/>
              </a:spcAft>
              <a:defRPr/>
            </a:pPr>
            <a:r>
              <a:rPr lang="en-US" sz="1400" dirty="0" err="1" smtClean="0"/>
              <a:t>Prevalance</a:t>
            </a:r>
            <a:r>
              <a:rPr lang="en-US" sz="1400" dirty="0" smtClean="0"/>
              <a:t> of sickle cell disease and trait is increased in Africa because of protection it provides against malaria</a:t>
            </a:r>
          </a:p>
          <a:p>
            <a:pPr lvl="1" eaLnBrk="1" fontAlgn="auto" hangingPunct="1">
              <a:spcAft>
                <a:spcPts val="0"/>
              </a:spcAft>
              <a:defRPr/>
            </a:pPr>
            <a:r>
              <a:rPr lang="en-US" sz="1400" dirty="0" smtClean="0"/>
              <a:t>In the us, There is approx. 1 in 500 blacks and 1 in 36000 Hispanic children born with sickle cell disease each year</a:t>
            </a:r>
            <a:endParaRPr lang="en-US"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714</TotalTime>
  <Words>2732</Words>
  <Application>Microsoft Office PowerPoint</Application>
  <PresentationFormat>Widescreen</PresentationFormat>
  <Paragraphs>119</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Impact</vt:lpstr>
      <vt:lpstr>Arial</vt:lpstr>
      <vt:lpstr>Calibri</vt:lpstr>
      <vt:lpstr>msgothic</vt:lpstr>
      <vt:lpstr>Wingdings</vt:lpstr>
      <vt:lpstr>Main Event</vt:lpstr>
      <vt:lpstr>SICKLE CELL DISEASE AND NEUTROPHIL TRAPS</vt:lpstr>
      <vt:lpstr>PowerPoint Presentation</vt:lpstr>
      <vt:lpstr>SICKLE CELL DISEASE</vt:lpstr>
      <vt:lpstr>e.a.</vt:lpstr>
      <vt:lpstr>Clinical symptoms</vt:lpstr>
      <vt:lpstr>Clinical signs</vt:lpstr>
      <vt:lpstr>TREATMENT</vt:lpstr>
      <vt:lpstr>What is the pathogenesis of sickle cell disease?</vt:lpstr>
      <vt:lpstr>SICKLE CELL DISEASE (scd)</vt:lpstr>
      <vt:lpstr>PATHOGENESIS </vt:lpstr>
      <vt:lpstr>hemolysis</vt:lpstr>
      <vt:lpstr>Microvascular occlusions</vt:lpstr>
      <vt:lpstr>What are NEUTROPHIL EXTRACELLULAR TRAPS and what role do they play in sickle cell disease?</vt:lpstr>
      <vt:lpstr>Neutrophil activation</vt:lpstr>
      <vt:lpstr>Neutrophil extracellular trap (net) formation</vt:lpstr>
      <vt:lpstr>NETS</vt:lpstr>
      <vt:lpstr>  Heme-induced neutrophil extracellular traps contribute to the pathogenesis of sickle cell disease Grace Chen, Dachuan Zhang, Tobias A. Fuchs, Deepa Manwani, Denisa D. Wagner, Paul S. Frenette BloodJun 2014,123(24)3818-3827;DOI: 10.1182/blood-2013-10-529982 </vt:lpstr>
      <vt:lpstr>PowerPoint Presentation</vt:lpstr>
      <vt:lpstr>PowerPoint Presentation</vt:lpstr>
      <vt:lpstr>PowerPoint Presentation</vt:lpstr>
      <vt:lpstr>Article summary (human studies)</vt:lpstr>
      <vt:lpstr>Article summary (mice studies)</vt:lpstr>
      <vt:lpstr>Nucleosomes and neutrophil activation in sickle cell disease painful crisis  Marein Schimmel, Erfan Nur, Bart J. Biemond, Gerard J. van Mierlo, Shabnam Solati, Dees P. Brandjes, Hans-Martin Otten, John-John Schnog, Sacha Zeerleder HaematologicaNov 2013,98(11)1797-1803;DOI: 10.3324/haematol.2013.088021 </vt:lpstr>
      <vt:lpstr>PowerPoint Presentation</vt:lpstr>
      <vt:lpstr>Article summary</vt:lpstr>
      <vt:lpstr>conclusion</vt:lpstr>
      <vt:lpstr>PowerPoint Presentation</vt:lpstr>
      <vt:lpstr>conclusion</vt:lpstr>
      <vt:lpstr>additional areas of research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SICKLE CELL DISEASE AND NEUTROPHIL TRAPS</dc:title>
  <dc:creator>Ashley Jones-Ragle</dc:creator>
  <cp:lastModifiedBy>Ashley Jones-Ragle</cp:lastModifiedBy>
  <cp:revision>46</cp:revision>
  <dcterms:created xsi:type="dcterms:W3CDTF">2014-12-07T00:28:13Z</dcterms:created>
  <dcterms:modified xsi:type="dcterms:W3CDTF">2014-12-10T03:07:06Z</dcterms:modified>
</cp:coreProperties>
</file>