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99" r:id="rId5"/>
    <p:sldId id="259" r:id="rId6"/>
    <p:sldId id="296" r:id="rId7"/>
    <p:sldId id="306" r:id="rId8"/>
    <p:sldId id="313" r:id="rId9"/>
    <p:sldId id="307" r:id="rId10"/>
    <p:sldId id="312" r:id="rId11"/>
    <p:sldId id="298" r:id="rId12"/>
    <p:sldId id="297" r:id="rId13"/>
    <p:sldId id="300" r:id="rId14"/>
    <p:sldId id="301" r:id="rId15"/>
    <p:sldId id="303" r:id="rId16"/>
    <p:sldId id="261" r:id="rId17"/>
    <p:sldId id="305" r:id="rId18"/>
    <p:sldId id="260" r:id="rId19"/>
    <p:sldId id="262" r:id="rId20"/>
    <p:sldId id="264" r:id="rId21"/>
    <p:sldId id="269" r:id="rId22"/>
    <p:sldId id="308" r:id="rId23"/>
    <p:sldId id="265" r:id="rId24"/>
    <p:sldId id="309" r:id="rId25"/>
    <p:sldId id="266" r:id="rId26"/>
    <p:sldId id="270" r:id="rId27"/>
    <p:sldId id="310" r:id="rId28"/>
    <p:sldId id="311" r:id="rId29"/>
    <p:sldId id="267" r:id="rId30"/>
    <p:sldId id="294" r:id="rId31"/>
    <p:sldId id="295" r:id="rId3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402" y="4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Rectangle 18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Straight Connector 6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118A6E-0CEA-48CC-9012-083F5212AD60}" type="datetimeFigureOut">
              <a:rPr lang="en-US"/>
              <a:pPr>
                <a:defRPr/>
              </a:pPr>
              <a:t>11/15/2013</a:t>
            </a:fld>
            <a:endParaRPr lang="en-US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5CEC09EB-A091-4D25-93C8-C14BC67A53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E082A-3DFC-4D7E-9869-D382F17557C6}" type="datetimeFigureOut">
              <a:rPr lang="en-US"/>
              <a:pPr>
                <a:defRPr/>
              </a:pPr>
              <a:t>11/15/2013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6D3C42-B927-4F8A-9A80-7A644319F5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Straight Connector 12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Oval 13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Oval 14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C9B922-33C0-4EFF-A866-9540997818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6CFEBA-B8CE-4D19-99EA-61D3EE87DA8C}" type="datetimeFigureOut">
              <a:rPr lang="en-US"/>
              <a:pPr>
                <a:defRPr/>
              </a:pPr>
              <a:t>11/15/2013</a:t>
            </a:fld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0141E9-AE70-4DE7-B524-D8FDEBFCF880}" type="datetimeFigureOut">
              <a:rPr lang="en-US"/>
              <a:pPr>
                <a:defRPr/>
              </a:pPr>
              <a:t>11/15/2013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44581A-B228-44C1-A6E1-2AA3B49A38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Rectangle 18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Oval 9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0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C16E6-D499-4B6A-ADC3-401327CF0814}" type="datetimeFigureOut">
              <a:rPr lang="en-US"/>
              <a:pPr>
                <a:defRPr/>
              </a:pPr>
              <a:t>11/15/2013</a:t>
            </a:fld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28073456-BAC0-4579-AE3D-B265DB25ED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7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81F867-7E30-4CAB-BD81-B6D5D9B7B27D}" type="datetimeFigureOut">
              <a:rPr lang="en-US"/>
              <a:pPr>
                <a:defRPr/>
              </a:pPr>
              <a:t>11/15/2013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1057D3-6E44-474D-A9A0-9AE97AF7FB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Rectangle 10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Straight Connector 14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6" name="Oval 24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Oval 2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F1366-3E95-49F0-8F2F-4C7430355D79}" type="datetimeFigureOut">
              <a:rPr lang="en-US"/>
              <a:pPr>
                <a:defRPr/>
              </a:pPr>
              <a:t>11/15/2013</a:t>
            </a:fld>
            <a:endParaRPr lang="en-US"/>
          </a:p>
        </p:txBody>
      </p:sp>
      <p:sp>
        <p:nvSpPr>
          <p:cNvPr id="1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1391C226-1641-4496-8ADF-34269FEA90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3D43C-32AC-4CCA-9C70-6B63089005D4}" type="datetimeFigureOut">
              <a:rPr lang="en-US"/>
              <a:pPr>
                <a:defRPr/>
              </a:pPr>
              <a:t>11/15/2013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DDAF35-C6B7-46F3-9642-8423A2D9CA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544A4-8831-4A9B-9A15-E0A70825F1DB}" type="datetimeFigureOut">
              <a:rPr lang="en-US"/>
              <a:pPr>
                <a:defRPr/>
              </a:pPr>
              <a:t>11/15/2013</a:t>
            </a:fld>
            <a:endParaRPr 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B0FABF7-58B3-4470-961B-3CB42BB641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8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Rectangle 15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0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46103123-35D1-4414-8572-EA41B3F59C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64BE1E-6095-47E2-9A06-645BB64757F6}" type="datetimeFigureOut">
              <a:rPr lang="en-US"/>
              <a:pPr>
                <a:defRPr/>
              </a:pPr>
              <a:t>11/15/2013</a:t>
            </a:fld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Rectangle 1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3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2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tangle 21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514AA8-D0D9-4BF4-9420-5382F676F0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FDEE4-6F4B-4BE5-8BD5-096F2A321731}" type="datetimeFigureOut">
              <a:rPr lang="en-US"/>
              <a:pPr>
                <a:defRPr/>
              </a:pPr>
              <a:t>11/15/2013</a:t>
            </a:fld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DB034955-1CB8-4A93-81E4-F7DEC1DCD52D}" type="datetimeFigureOut">
              <a:rPr lang="en-US"/>
              <a:pPr>
                <a:defRPr/>
              </a:pPr>
              <a:t>11/15/2013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>
                <a:solidFill>
                  <a:schemeClr val="accent3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E1251A6-A43D-47F7-B7C8-C1F090945F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8" name="Title Placeholder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Annie Shepler, PGY1</a:t>
            </a:r>
            <a:endParaRPr lang="en-US" dirty="0"/>
          </a:p>
        </p:txBody>
      </p:sp>
      <p:sp>
        <p:nvSpPr>
          <p:cNvPr id="1331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Sickle Cell Disease and Issues in Transfusion Management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Manual Exchange</a:t>
            </a:r>
            <a:endParaRPr lang="en-US" dirty="0"/>
          </a:p>
        </p:txBody>
      </p:sp>
      <p:sp>
        <p:nvSpPr>
          <p:cNvPr id="17410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r>
              <a:rPr lang="en-US" smtClean="0"/>
              <a:t>No standardized protocol</a:t>
            </a:r>
          </a:p>
          <a:p>
            <a:pPr eaLnBrk="1" hangingPunct="1"/>
            <a:r>
              <a:rPr lang="en-US" smtClean="0"/>
              <a:t>Sample (McCrory et al, 2013):</a:t>
            </a:r>
          </a:p>
          <a:p>
            <a:pPr lvl="1" eaLnBrk="1" hangingPunct="1"/>
            <a:r>
              <a:rPr lang="en-US" smtClean="0"/>
              <a:t> Total packed RBCs to be infused: (patient weight in kg x 75 mL/kg x patient hematocrit x 2)/0.65=(patient RBC volume x 2)/hematocrit of packed RBCs. </a:t>
            </a:r>
          </a:p>
          <a:p>
            <a:pPr lvl="1" eaLnBrk="1" hangingPunct="1"/>
            <a:r>
              <a:rPr lang="en-US" smtClean="0"/>
              <a:t>Withdrawal amount: weight x 75 mL/kg x 0.03=mL withdrawn every 10 minutes. Total blood volume withdrawn over an hour should equal amount of packed RBCs transfused per hour. </a:t>
            </a:r>
          </a:p>
          <a:p>
            <a:pPr lvl="1" eaLnBrk="1" hangingPunct="1"/>
            <a:r>
              <a:rPr lang="en-US" smtClean="0"/>
              <a:t>When hemoglobin &gt;10 g/dL dilute packed RBCs 1:1 with normal saline or 5% albumin. </a:t>
            </a:r>
          </a:p>
          <a:p>
            <a:pPr lvl="1" eaLnBrk="1" hangingPunct="1">
              <a:buFont typeface="Wingdings" pitchFamily="2" charset="2"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7B9899"/>
                </a:solidFill>
              </a:rPr>
              <a:t>Manual versus Automated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500" smtClean="0"/>
              <a:t>2005 survey (Lindsey et al) of nurses from 9 institutions showed that manual exchange was the most popular method (66%).</a:t>
            </a:r>
          </a:p>
          <a:p>
            <a:pPr eaLnBrk="1" hangingPunct="1">
              <a:lnSpc>
                <a:spcPct val="90000"/>
              </a:lnSpc>
            </a:pPr>
            <a:r>
              <a:rPr lang="en-US" sz="2500" smtClean="0"/>
              <a:t>“Personnel and equipment availability as well as vascular access considerations may lead clinicians to favor manual exchange for certain patients.” (McCrory et al, 2013)</a:t>
            </a:r>
          </a:p>
          <a:p>
            <a:pPr eaLnBrk="1" hangingPunct="1">
              <a:lnSpc>
                <a:spcPct val="90000"/>
              </a:lnSpc>
            </a:pPr>
            <a:endParaRPr lang="en-US" sz="2500" smtClean="0"/>
          </a:p>
          <a:p>
            <a:pPr eaLnBrk="1" hangingPunct="1">
              <a:lnSpc>
                <a:spcPct val="90000"/>
              </a:lnSpc>
            </a:pPr>
            <a:endParaRPr lang="en-US" sz="250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7B9899"/>
                </a:solidFill>
              </a:rPr>
              <a:t>Manual versus Automated Exchange</a:t>
            </a:r>
          </a:p>
        </p:txBody>
      </p:sp>
      <p:sp>
        <p:nvSpPr>
          <p:cNvPr id="24578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r>
              <a:rPr lang="en-US" smtClean="0"/>
              <a:t>Study by Duclos et al, 2013: </a:t>
            </a:r>
          </a:p>
          <a:p>
            <a:pPr lvl="1" eaLnBrk="1" hangingPunct="1"/>
            <a:r>
              <a:rPr lang="en-US" smtClean="0"/>
              <a:t>Historical cohort of 5 patients receiving manual exchange with age and weight matched patients receiving automated exchange </a:t>
            </a:r>
          </a:p>
          <a:p>
            <a:pPr lvl="2" eaLnBrk="1" hangingPunct="1"/>
            <a:r>
              <a:rPr lang="en-US" smtClean="0"/>
              <a:t>Automated – for patients less than 20 kg, Hgb was brought to at least 8 g/dL by a single transfusion to make up for depletion of extracorporeal volume; Hgb target of &lt; 11 g/dL, max different of 3 g/dL</a:t>
            </a:r>
          </a:p>
          <a:p>
            <a:pPr lvl="2" eaLnBrk="1" hangingPunct="1"/>
            <a:r>
              <a:rPr lang="en-US" smtClean="0"/>
              <a:t>Manual -  10 ml/kg transfused with variable bleeding according to Hgb S and Hgb levels  at prior exchange, individually assessed by the physician</a:t>
            </a:r>
          </a:p>
          <a:p>
            <a:pPr lvl="2" eaLnBrk="1" hangingPunct="1">
              <a:buFont typeface="Wingdings 2" pitchFamily="18" charset="2"/>
              <a:buNone/>
            </a:pPr>
            <a:endParaRPr lang="en-US" smtClean="0"/>
          </a:p>
          <a:p>
            <a:pPr lvl="1" eaLnBrk="1" hangingPunct="1">
              <a:buFont typeface="Wingdings" pitchFamily="2" charset="2"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7B9899"/>
                </a:solidFill>
              </a:rPr>
              <a:t>Comparison</a:t>
            </a:r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1625" y="1790700"/>
            <a:ext cx="8504238" cy="4044950"/>
          </a:xfrm>
        </p:spPr>
      </p:pic>
      <p:sp>
        <p:nvSpPr>
          <p:cNvPr id="4" name="Rectangle 3"/>
          <p:cNvSpPr/>
          <p:nvPr/>
        </p:nvSpPr>
        <p:spPr>
          <a:xfrm>
            <a:off x="381000" y="3962400"/>
            <a:ext cx="8229600" cy="152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560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850" y="4724400"/>
            <a:ext cx="8242300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5181600"/>
            <a:ext cx="82423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7B9899"/>
                </a:solidFill>
              </a:rPr>
              <a:t>Time versus HbS Level</a:t>
            </a:r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14488" y="1527175"/>
            <a:ext cx="5878512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7B9899"/>
                </a:solidFill>
              </a:rPr>
              <a:t>Discussion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r>
              <a:rPr lang="en-US" smtClean="0"/>
              <a:t>Probable center effect</a:t>
            </a:r>
          </a:p>
          <a:p>
            <a:pPr eaLnBrk="1" hangingPunct="1"/>
            <a:r>
              <a:rPr lang="en-US" smtClean="0"/>
              <a:t>Small sample of patients</a:t>
            </a:r>
          </a:p>
          <a:p>
            <a:pPr eaLnBrk="1" hangingPunct="1"/>
            <a:r>
              <a:rPr lang="en-US" smtClean="0"/>
              <a:t>Their conclusion was that automated &gt; manual given that correlation of HbS and time since last exchange was more predictable</a:t>
            </a:r>
          </a:p>
          <a:p>
            <a:pPr lvl="1" eaLnBrk="1" hangingPunct="1"/>
            <a:r>
              <a:rPr lang="en-US" smtClean="0"/>
              <a:t>Automated costs more but requires fewer sessions</a:t>
            </a:r>
          </a:p>
          <a:p>
            <a:pPr lvl="1" eaLnBrk="1" hangingPunct="1"/>
            <a:r>
              <a:rPr lang="en-US" smtClean="0"/>
              <a:t>Automated also required more blood exposure</a:t>
            </a:r>
          </a:p>
          <a:p>
            <a:pPr eaLnBrk="1" hangingPunct="1">
              <a:buFont typeface="Wingdings 2" pitchFamily="18" charset="2"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7B9899"/>
                </a:solidFill>
              </a:rPr>
              <a:t>Alloimmunization Risk and Blood Exposure</a:t>
            </a:r>
          </a:p>
        </p:txBody>
      </p:sp>
      <p:sp>
        <p:nvSpPr>
          <p:cNvPr id="28674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Study by Wahl et al (2012) looked at 45 SCD patients who were on simple vs exchange chronic transfusion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Even though exchange patients received significantly more blood, alloimmunization rate was lower in exchange patients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 Potential explanations include simultaneous exposure to a large number of antigens overwhelming the immune system as well as altered immune function with exchange (removal of inflammatory cells and proteins with RBC exchange).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7B9899"/>
                </a:solidFill>
              </a:rPr>
              <a:t>Transfusions: The Risks</a:t>
            </a:r>
          </a:p>
        </p:txBody>
      </p:sp>
      <p:sp>
        <p:nvSpPr>
          <p:cNvPr id="29698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r>
              <a:rPr lang="en-US" smtClean="0"/>
              <a:t>Iron overload</a:t>
            </a:r>
          </a:p>
          <a:p>
            <a:pPr lvl="1" eaLnBrk="1" hangingPunct="1"/>
            <a:r>
              <a:rPr lang="en-US" smtClean="0"/>
              <a:t>Chelation therapy</a:t>
            </a:r>
          </a:p>
          <a:p>
            <a:pPr lvl="1" eaLnBrk="1" hangingPunct="1"/>
            <a:r>
              <a:rPr lang="en-US" smtClean="0"/>
              <a:t> Exchange is better than simple</a:t>
            </a:r>
          </a:p>
          <a:p>
            <a:pPr eaLnBrk="1" hangingPunct="1"/>
            <a:r>
              <a:rPr lang="en-US" smtClean="0"/>
              <a:t>Transfusion reactions – FNHTRs - 0.5 – 1%</a:t>
            </a:r>
          </a:p>
          <a:p>
            <a:pPr eaLnBrk="1" hangingPunct="1"/>
            <a:r>
              <a:rPr lang="en-US" smtClean="0"/>
              <a:t>Alloimmunization</a:t>
            </a:r>
          </a:p>
          <a:p>
            <a:pPr lvl="1" eaLnBrk="1" hangingPunct="1"/>
            <a:r>
              <a:rPr lang="en-US" smtClean="0"/>
              <a:t>Incidence of 7-47% - dependent on age, RBC exposures, extent of antigen matching</a:t>
            </a:r>
          </a:p>
          <a:p>
            <a:pPr lvl="1" eaLnBrk="1" hangingPunct="1"/>
            <a:r>
              <a:rPr lang="en-US" smtClean="0"/>
              <a:t>Multiply transfused patients without SCD – 5%</a:t>
            </a:r>
          </a:p>
          <a:p>
            <a:pPr lvl="2" eaLnBrk="1" hangingPunct="1"/>
            <a:r>
              <a:rPr lang="en-US" smtClean="0"/>
              <a:t>Discrepancy – </a:t>
            </a:r>
          </a:p>
          <a:p>
            <a:pPr lvl="3" eaLnBrk="1" hangingPunct="1"/>
            <a:r>
              <a:rPr lang="en-US" smtClean="0"/>
              <a:t>Antigenic differences between patients and donors </a:t>
            </a:r>
          </a:p>
          <a:p>
            <a:pPr lvl="3" eaLnBrk="1" hangingPunct="1"/>
            <a:r>
              <a:rPr lang="en-US" smtClean="0"/>
              <a:t>Inflammation</a:t>
            </a:r>
          </a:p>
          <a:p>
            <a:pPr lvl="1" eaLnBrk="1" hangingPunct="1"/>
            <a:endParaRPr lang="en-US" smtClean="0"/>
          </a:p>
          <a:p>
            <a:pPr lvl="1"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7B9899"/>
                </a:solidFill>
              </a:rPr>
              <a:t>SCD: Chronic Inflammatory State</a:t>
            </a:r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733800" y="1371600"/>
            <a:ext cx="5181600" cy="3527425"/>
          </a:xfrm>
        </p:spPr>
      </p:pic>
      <p:sp>
        <p:nvSpPr>
          <p:cNvPr id="30723" name="Text Box 4"/>
          <p:cNvSpPr txBox="1">
            <a:spLocks noChangeArrowheads="1"/>
          </p:cNvSpPr>
          <p:nvPr/>
        </p:nvSpPr>
        <p:spPr bwMode="auto">
          <a:xfrm>
            <a:off x="288925" y="1484313"/>
            <a:ext cx="3444875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/>
              <a:t>Increased CRP, cytokines, WBC compared to healthy controls</a:t>
            </a:r>
          </a:p>
          <a:p>
            <a:pPr>
              <a:buFontTx/>
              <a:buChar char="•"/>
            </a:pPr>
            <a:r>
              <a:rPr lang="en-US"/>
              <a:t>In mouse models, pro-inflammatory stimuli enhance alloimmunization</a:t>
            </a:r>
          </a:p>
          <a:p>
            <a:pPr>
              <a:buFontTx/>
              <a:buChar char="•"/>
            </a:pPr>
            <a:r>
              <a:rPr lang="en-US"/>
              <a:t>Study by Yazer et al showed increased alloimmunization rate of patients (non-SCD) who had febrile transfusion reaction to platelets compared to those who did not (8% vs 3%, p&lt;0.05)</a:t>
            </a:r>
          </a:p>
          <a:p>
            <a:pPr>
              <a:buFontTx/>
              <a:buChar char="•"/>
            </a:pPr>
            <a:r>
              <a:rPr lang="en-US"/>
              <a:t>Currently unknown whether SCD patients in acute crisis have elevated alloimmunization</a:t>
            </a:r>
          </a:p>
          <a:p>
            <a:pPr>
              <a:buFontTx/>
              <a:buChar char="•"/>
            </a:pPr>
            <a:endParaRPr lang="en-US"/>
          </a:p>
        </p:txBody>
      </p:sp>
      <p:sp>
        <p:nvSpPr>
          <p:cNvPr id="30724" name="Rectangle 5"/>
          <p:cNvSpPr>
            <a:spLocks noChangeArrowheads="1"/>
          </p:cNvSpPr>
          <p:nvPr/>
        </p:nvSpPr>
        <p:spPr bwMode="auto">
          <a:xfrm>
            <a:off x="4191000" y="3505200"/>
            <a:ext cx="990600" cy="68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5" name="Rectangle 6"/>
          <p:cNvSpPr>
            <a:spLocks noChangeArrowheads="1"/>
          </p:cNvSpPr>
          <p:nvPr/>
        </p:nvSpPr>
        <p:spPr bwMode="auto">
          <a:xfrm>
            <a:off x="5410200" y="37338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6" name="Rectangle 7"/>
          <p:cNvSpPr>
            <a:spLocks noChangeArrowheads="1"/>
          </p:cNvSpPr>
          <p:nvPr/>
        </p:nvSpPr>
        <p:spPr bwMode="auto">
          <a:xfrm>
            <a:off x="5937250" y="4953000"/>
            <a:ext cx="297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(Yazdanbakash et al, 2012)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7B9899"/>
                </a:solidFill>
              </a:rPr>
              <a:t>Donors versus Patients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209800"/>
            <a:ext cx="3609975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457200" y="2819400"/>
            <a:ext cx="32766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noFill/>
            </a:endParaRPr>
          </a:p>
        </p:txBody>
      </p:sp>
      <p:pic>
        <p:nvPicPr>
          <p:cNvPr id="31748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029200" y="1447800"/>
            <a:ext cx="2981325" cy="4951413"/>
          </a:xfrm>
        </p:spPr>
      </p:pic>
      <p:sp>
        <p:nvSpPr>
          <p:cNvPr id="31749" name="Text Box 6"/>
          <p:cNvSpPr txBox="1">
            <a:spLocks noChangeArrowheads="1"/>
          </p:cNvSpPr>
          <p:nvPr/>
        </p:nvSpPr>
        <p:spPr bwMode="auto">
          <a:xfrm>
            <a:off x="76200" y="1395413"/>
            <a:ext cx="47815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Most common RH phenotype in SCD is </a:t>
            </a:r>
          </a:p>
          <a:p>
            <a:r>
              <a:rPr lang="en-US" sz="1600"/>
              <a:t>D+C-E-c+e+ which is found in &lt;2% of white donors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7B9899"/>
                </a:solidFill>
              </a:rPr>
              <a:t>Transfusion Therapy</a:t>
            </a:r>
          </a:p>
        </p:txBody>
      </p:sp>
      <p:sp>
        <p:nvSpPr>
          <p:cNvPr id="14338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r>
              <a:rPr lang="en-US" smtClean="0"/>
              <a:t>Goals:</a:t>
            </a:r>
          </a:p>
          <a:p>
            <a:pPr lvl="1" eaLnBrk="1" hangingPunct="1"/>
            <a:r>
              <a:rPr lang="en-US" smtClean="0"/>
              <a:t>Improve oxygen-carrying capacity by increasing total Hb level</a:t>
            </a:r>
          </a:p>
          <a:p>
            <a:pPr lvl="1" eaLnBrk="1" hangingPunct="1"/>
            <a:r>
              <a:rPr lang="en-US" smtClean="0"/>
              <a:t>Decrease blood viscosity and increase O2 saturation by diluting concentration of Hb S</a:t>
            </a:r>
          </a:p>
          <a:p>
            <a:pPr lvl="1" eaLnBrk="1" hangingPunct="1"/>
            <a:r>
              <a:rPr lang="en-US" smtClean="0"/>
              <a:t>Suppress endogenous production of sickle RBCs</a:t>
            </a:r>
          </a:p>
          <a:p>
            <a:pPr eaLnBrk="1" hangingPunct="1"/>
            <a:r>
              <a:rPr lang="en-US" smtClean="0"/>
              <a:t>Ultimately, prevent and resolve vaso-occlusive events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7B9899"/>
                </a:solidFill>
              </a:rPr>
              <a:t>Matching</a:t>
            </a:r>
          </a:p>
        </p:txBody>
      </p:sp>
      <p:sp>
        <p:nvSpPr>
          <p:cNvPr id="32770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r>
              <a:rPr lang="en-US" sz="2000" smtClean="0"/>
              <a:t>Minority donors – helps with alloimmunization, but difficult in practice</a:t>
            </a:r>
          </a:p>
          <a:p>
            <a:pPr eaLnBrk="1" hangingPunct="1"/>
            <a:r>
              <a:rPr lang="en-US" sz="2000" smtClean="0"/>
              <a:t>Extended phenotype matching – better rates, but also severely limits units</a:t>
            </a:r>
          </a:p>
          <a:p>
            <a:pPr marL="742950" lvl="1" indent="-285750" eaLnBrk="1" hangingPunct="1"/>
            <a:r>
              <a:rPr lang="en-US" sz="2000" smtClean="0"/>
              <a:t>Castro et al – 53.3% alloimmunizations prevented if limited phenotypes selected (C, c, E, e, K1) and 70.8% with extended (S, Fya, Jkb)</a:t>
            </a:r>
          </a:p>
          <a:p>
            <a:pPr marL="1143000" lvl="2" eaLnBrk="1" hangingPunct="1"/>
            <a:r>
              <a:rPr lang="en-US" smtClean="0"/>
              <a:t>13.6% of random donor population would match for limited and only 0.6% for extended</a:t>
            </a:r>
          </a:p>
          <a:p>
            <a:pPr eaLnBrk="1" hangingPunct="1"/>
            <a:r>
              <a:rPr lang="en-US" sz="2900" smtClean="0"/>
              <a:t> </a:t>
            </a:r>
            <a:r>
              <a:rPr lang="en-US" sz="2000" smtClean="0"/>
              <a:t>Although academic medical centers are more likely to provide extended antigen matching, a recent North American survey (Osby et al 2005) indicated two-thirds of institutions continue to only match for ABO and D in nonalloimmunized patients with SCD.</a:t>
            </a:r>
          </a:p>
          <a:p>
            <a:pPr eaLnBrk="1" hangingPunct="1"/>
            <a:endParaRPr lang="en-US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91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7B9899"/>
                </a:solidFill>
              </a:rPr>
              <a:t>Alloimmunization Despite Rh-Matched Minority Donors</a:t>
            </a:r>
          </a:p>
        </p:txBody>
      </p:sp>
      <p:sp>
        <p:nvSpPr>
          <p:cNvPr id="33794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295400"/>
            <a:ext cx="8504238" cy="4572000"/>
          </a:xfrm>
        </p:spPr>
        <p:txBody>
          <a:bodyPr/>
          <a:lstStyle/>
          <a:p>
            <a:pPr eaLnBrk="1" hangingPunct="1"/>
            <a:r>
              <a:rPr lang="en-US" sz="2000" smtClean="0"/>
              <a:t>Study by Chou et al (2013), at the Comprehensive Sickle Cell Center at CHOP</a:t>
            </a:r>
          </a:p>
          <a:p>
            <a:pPr eaLnBrk="1" hangingPunct="1"/>
            <a:r>
              <a:rPr lang="en-US" sz="2000" smtClean="0"/>
              <a:t>Antigen matched for Rh D, C, and E and K1 in transfusion from AA donors in 182 (123 chronic, 59 episodic) SCD patients</a:t>
            </a:r>
          </a:p>
          <a:p>
            <a:pPr lvl="1" eaLnBrk="1" hangingPunct="1"/>
            <a:r>
              <a:rPr lang="en-US" sz="1500" smtClean="0"/>
              <a:t>Some exceptions, such as for anti-D</a:t>
            </a:r>
          </a:p>
          <a:p>
            <a:pPr eaLnBrk="1" hangingPunct="1"/>
            <a:r>
              <a:rPr lang="en-US" sz="2000" smtClean="0"/>
              <a:t>All patient RBCs were serologically phenotyped before transfusion for ABO, Rh, Kell, Duffy, Kidd, Lewis, MNS, and P1</a:t>
            </a:r>
          </a:p>
          <a:p>
            <a:pPr lvl="1" eaLnBrk="1" hangingPunct="1"/>
            <a:r>
              <a:rPr lang="en-US" sz="1500" smtClean="0"/>
              <a:t>Antibody screen, CBC, Hg quantitation performed prior to each transfusion</a:t>
            </a:r>
          </a:p>
          <a:p>
            <a:pPr eaLnBrk="1" hangingPunct="1"/>
            <a:r>
              <a:rPr lang="en-US" sz="2000" i="1" smtClean="0"/>
              <a:t>RH</a:t>
            </a:r>
            <a:r>
              <a:rPr lang="en-US" sz="2000" smtClean="0"/>
              <a:t> high-resolution genotyping</a:t>
            </a:r>
          </a:p>
          <a:p>
            <a:pPr lvl="1" eaLnBrk="1" hangingPunct="1"/>
            <a:r>
              <a:rPr lang="en-US" sz="1500" smtClean="0"/>
              <a:t>Genomic DNA extracted from peripheral blood and was PCR amplified and analyzed by PCR-restriction fragment length polymorphism assays</a:t>
            </a:r>
          </a:p>
          <a:p>
            <a:pPr lvl="1" eaLnBrk="1" hangingPunct="1"/>
            <a:r>
              <a:rPr lang="en-US" sz="1500" smtClean="0"/>
              <a:t>High-resolution genotyping by PCR with </a:t>
            </a:r>
            <a:r>
              <a:rPr lang="en-US" sz="1500" i="1" smtClean="0"/>
              <a:t>RHD</a:t>
            </a:r>
            <a:r>
              <a:rPr lang="en-US" sz="1500" smtClean="0"/>
              <a:t> and </a:t>
            </a:r>
            <a:r>
              <a:rPr lang="en-US" sz="1500" i="1" smtClean="0"/>
              <a:t>RHCE</a:t>
            </a:r>
            <a:r>
              <a:rPr lang="en-US" sz="1500" smtClean="0"/>
              <a:t> exon-specific primers in the flanking introns and directly sequenced </a:t>
            </a:r>
          </a:p>
          <a:p>
            <a:pPr lvl="1" eaLnBrk="1" hangingPunct="1"/>
            <a:r>
              <a:rPr lang="en-US" sz="1500" smtClean="0"/>
              <a:t>Rh-cDNA cloning and sequencing performed to establish allelic associations</a:t>
            </a:r>
          </a:p>
          <a:p>
            <a:pPr eaLnBrk="1" hangingPunct="1"/>
            <a:r>
              <a:rPr lang="en-US" sz="2000" smtClean="0"/>
              <a:t>Compared %HbS (</a:t>
            </a:r>
            <a:r>
              <a:rPr lang="en-US" sz="2000" smtClean="0">
                <a:sym typeface="Wingdings" pitchFamily="2" charset="2"/>
              </a:rPr>
              <a:t>)</a:t>
            </a:r>
            <a:r>
              <a:rPr lang="en-US" sz="2000" smtClean="0"/>
              <a:t>and Hb (</a:t>
            </a:r>
            <a:r>
              <a:rPr lang="en-US" sz="2000" smtClean="0">
                <a:sym typeface="Wingdings" pitchFamily="2" charset="2"/>
              </a:rPr>
              <a:t>)</a:t>
            </a:r>
            <a:r>
              <a:rPr lang="en-US" sz="2000" smtClean="0"/>
              <a:t> at the time of new antibody detection to BL, &gt;2 x SD were considered clinically significant delayed transfusion rxns</a:t>
            </a:r>
          </a:p>
          <a:p>
            <a:pPr eaLnBrk="1" hangingPunct="1"/>
            <a:endParaRPr lang="en-US" sz="2000" smtClean="0"/>
          </a:p>
          <a:p>
            <a:pPr eaLnBrk="1" hangingPunct="1"/>
            <a:endParaRPr lang="en-US" sz="2000" smtClean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Patient Characteristics</a:t>
            </a:r>
            <a:endParaRPr lang="en-US" dirty="0"/>
          </a:p>
        </p:txBody>
      </p:sp>
      <p:pic>
        <p:nvPicPr>
          <p:cNvPr id="3481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28675" y="1527175"/>
            <a:ext cx="7450138" cy="4572000"/>
          </a:xfrm>
        </p:spPr>
      </p:pic>
      <p:sp>
        <p:nvSpPr>
          <p:cNvPr id="4" name="Rectangle 3"/>
          <p:cNvSpPr/>
          <p:nvPr/>
        </p:nvSpPr>
        <p:spPr>
          <a:xfrm>
            <a:off x="914400" y="4953000"/>
            <a:ext cx="7239000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7B9899"/>
                </a:solidFill>
              </a:rPr>
              <a:t>Antibodies</a:t>
            </a:r>
          </a:p>
        </p:txBody>
      </p:sp>
      <p:pic>
        <p:nvPicPr>
          <p:cNvPr id="3584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05200" y="1447800"/>
            <a:ext cx="5440363" cy="4572000"/>
          </a:xfrm>
        </p:spPr>
      </p:pic>
      <p:sp>
        <p:nvSpPr>
          <p:cNvPr id="35843" name="TextBox 1"/>
          <p:cNvSpPr txBox="1">
            <a:spLocks noChangeArrowheads="1"/>
          </p:cNvSpPr>
          <p:nvPr/>
        </p:nvSpPr>
        <p:spPr bwMode="auto">
          <a:xfrm>
            <a:off x="381000" y="1676400"/>
            <a:ext cx="3048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/>
              <a:t>146 specific antibodies ID’d in serum of 80 pts</a:t>
            </a:r>
          </a:p>
          <a:p>
            <a:pPr marL="285750" indent="-285750">
              <a:buFont typeface="Arial" charset="0"/>
              <a:buChar char="•"/>
            </a:pPr>
            <a:r>
              <a:rPr lang="en-US"/>
              <a:t>94/146 (64.4%) were to Rh antigens</a:t>
            </a:r>
          </a:p>
          <a:p>
            <a:pPr marL="285750" indent="-285750">
              <a:buFont typeface="Arial" charset="0"/>
              <a:buChar char="•"/>
            </a:pPr>
            <a:r>
              <a:rPr lang="en-US"/>
              <a:t>45% of chronic, 12% episodic were Rh alloimmunized despite Rh matching and 40% had &gt;1 Rh antibody</a:t>
            </a:r>
          </a:p>
          <a:p>
            <a:pPr marL="285750" indent="-285750">
              <a:buFont typeface="Arial" charset="0"/>
              <a:buChar char="•"/>
            </a:pPr>
            <a:r>
              <a:rPr lang="en-US"/>
              <a:t>56 unexplained Rh specificities ID’d in 45 patients whose RBCs typed positive for the ag and 35 specificities in 33 patients whose RBCs who typed negative for the ag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Clinical Significance</a:t>
            </a:r>
            <a:endParaRPr lang="en-US" dirty="0"/>
          </a:p>
        </p:txBody>
      </p:sp>
      <p:sp>
        <p:nvSpPr>
          <p:cNvPr id="36866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r>
              <a:rPr lang="en-US" smtClean="0"/>
              <a:t>One overt hemolytic transfusion rxn with an anti-D in a D+ patient</a:t>
            </a:r>
          </a:p>
          <a:p>
            <a:pPr eaLnBrk="1" hangingPunct="1"/>
            <a:r>
              <a:rPr lang="en-US" smtClean="0"/>
              <a:t>DTRs in 12/29 anti-D, 3/9 anti-C, and 5/16 anti-e occurred in D+, C+, and e+ individuals</a:t>
            </a:r>
          </a:p>
          <a:p>
            <a:pPr lvl="1" eaLnBrk="1" hangingPunct="1"/>
            <a:r>
              <a:rPr lang="en-US" smtClean="0"/>
              <a:t>20/50 (40%) Rh antibodies evaluated in pts positive for antigen had a DTR</a:t>
            </a:r>
          </a:p>
          <a:p>
            <a:pPr lvl="1" eaLnBrk="1" hangingPunct="1"/>
            <a:r>
              <a:rPr lang="en-US" smtClean="0"/>
              <a:t>8/29 (28%) in antigen-negative individuals</a:t>
            </a:r>
          </a:p>
          <a:p>
            <a:pPr lvl="1" eaLnBrk="1" hangingPunct="1"/>
            <a:r>
              <a:rPr lang="en-US" smtClean="0"/>
              <a:t>Only a few had clinical symptoms of hemolysis or worsening anemia, majority asymptomatic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i="1" smtClean="0">
                <a:solidFill>
                  <a:srgbClr val="7B9899"/>
                </a:solidFill>
              </a:rPr>
              <a:t>RH</a:t>
            </a:r>
            <a:r>
              <a:rPr lang="en-US" smtClean="0">
                <a:solidFill>
                  <a:srgbClr val="7B9899"/>
                </a:solidFill>
              </a:rPr>
              <a:t> Genetic Diversity</a:t>
            </a:r>
          </a:p>
        </p:txBody>
      </p:sp>
      <p:pic>
        <p:nvPicPr>
          <p:cNvPr id="37890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34000" y="1066800"/>
            <a:ext cx="3221038" cy="4572000"/>
          </a:xfrm>
        </p:spPr>
      </p:pic>
      <p:sp>
        <p:nvSpPr>
          <p:cNvPr id="2" name="TextBox 1"/>
          <p:cNvSpPr txBox="1"/>
          <p:nvPr/>
        </p:nvSpPr>
        <p:spPr>
          <a:xfrm>
            <a:off x="457200" y="1676400"/>
            <a:ext cx="4927600" cy="36623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/>
              <a:t>High-resolution analysis of </a:t>
            </a:r>
            <a:r>
              <a:rPr lang="en-US" i="1"/>
              <a:t>RHD</a:t>
            </a:r>
            <a:r>
              <a:rPr lang="en-US"/>
              <a:t> and </a:t>
            </a:r>
            <a:r>
              <a:rPr lang="en-US" i="1"/>
              <a:t>RHCE</a:t>
            </a:r>
            <a:r>
              <a:rPr lang="en-US"/>
              <a:t> </a:t>
            </a:r>
          </a:p>
          <a:p>
            <a:pPr marL="285750" indent="-285750"/>
            <a:r>
              <a:rPr lang="en-US"/>
              <a:t>was performed to determine RH diversity and</a:t>
            </a:r>
          </a:p>
          <a:p>
            <a:pPr marL="285750" indent="-285750"/>
            <a:r>
              <a:rPr lang="en-US"/>
              <a:t>allele prevalence in 226 SCD patients</a:t>
            </a:r>
          </a:p>
          <a:p>
            <a:pPr marL="285750" indent="-285750">
              <a:buFont typeface="Arial" charset="0"/>
              <a:buChar char="•"/>
            </a:pPr>
            <a:r>
              <a:rPr lang="en-US"/>
              <a:t>≥1 nonconventional RH alleles identified in </a:t>
            </a:r>
          </a:p>
          <a:p>
            <a:pPr marL="285750" indent="-285750"/>
            <a:r>
              <a:rPr lang="en-US"/>
              <a:t>86.7%, and 47.3% had ≥1 variant </a:t>
            </a:r>
            <a:r>
              <a:rPr lang="en-US" i="1"/>
              <a:t>RHD</a:t>
            </a:r>
            <a:r>
              <a:rPr lang="en-US"/>
              <a:t> and 1</a:t>
            </a:r>
          </a:p>
          <a:p>
            <a:pPr marL="285750" indent="-285750"/>
            <a:r>
              <a:rPr lang="en-US"/>
              <a:t>variant </a:t>
            </a:r>
            <a:r>
              <a:rPr lang="en-US" i="1"/>
              <a:t>RHCE</a:t>
            </a:r>
            <a:r>
              <a:rPr lang="en-US"/>
              <a:t> alleles</a:t>
            </a:r>
          </a:p>
          <a:p>
            <a:pPr marL="285750" indent="-285750">
              <a:buFont typeface="Arial" charset="0"/>
              <a:buChar char="•"/>
            </a:pPr>
            <a:r>
              <a:rPr lang="en-US"/>
              <a:t>These variant alleles may encode altered or</a:t>
            </a:r>
          </a:p>
          <a:p>
            <a:pPr marL="285750" indent="-285750"/>
            <a:r>
              <a:rPr lang="en-US"/>
              <a:t>partial Rh antigens not distinguished from </a:t>
            </a:r>
          </a:p>
          <a:p>
            <a:pPr marL="285750" indent="-285750"/>
            <a:r>
              <a:rPr lang="en-US"/>
              <a:t>common antigens in routine serology</a:t>
            </a:r>
          </a:p>
          <a:p>
            <a:pPr marL="285750" indent="-285750">
              <a:buFont typeface="Arial" charset="0"/>
              <a:buChar char="•"/>
            </a:pPr>
            <a:r>
              <a:rPr lang="en-US"/>
              <a:t>Examined each Rh antibody and the </a:t>
            </a:r>
          </a:p>
          <a:p>
            <a:pPr marL="285750" indent="-285750"/>
            <a:r>
              <a:rPr lang="en-US"/>
              <a:t>patient’s genotype, clinical outcome, exposure</a:t>
            </a:r>
          </a:p>
          <a:p>
            <a:pPr marL="285750" indent="-285750"/>
            <a:r>
              <a:rPr lang="en-US"/>
              <a:t>number and duration of antibody activity</a:t>
            </a:r>
          </a:p>
          <a:p>
            <a:pPr marL="285750" indent="-285750"/>
            <a:endParaRPr lang="en-US"/>
          </a:p>
        </p:txBody>
      </p:sp>
      <p:pic>
        <p:nvPicPr>
          <p:cNvPr id="3789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5600" y="5562600"/>
            <a:ext cx="21717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7B9899"/>
                </a:solidFill>
              </a:rPr>
              <a:t>Anti-D</a:t>
            </a:r>
          </a:p>
        </p:txBody>
      </p:sp>
      <p:pic>
        <p:nvPicPr>
          <p:cNvPr id="3891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429000" y="1295400"/>
            <a:ext cx="5575300" cy="4922838"/>
          </a:xfrm>
        </p:spPr>
      </p:pic>
      <p:sp>
        <p:nvSpPr>
          <p:cNvPr id="2" name="TextBox 1"/>
          <p:cNvSpPr txBox="1"/>
          <p:nvPr/>
        </p:nvSpPr>
        <p:spPr>
          <a:xfrm>
            <a:off x="304800" y="1527175"/>
            <a:ext cx="3149600" cy="20145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/>
              <a:t>26 Rh antibodies occurred</a:t>
            </a:r>
          </a:p>
          <a:p>
            <a:pPr marL="285750" indent="-285750"/>
            <a:r>
              <a:rPr lang="en-US"/>
              <a:t>in patients homozygous </a:t>
            </a:r>
          </a:p>
          <a:p>
            <a:pPr marL="285750" indent="-285750"/>
            <a:r>
              <a:rPr lang="en-US"/>
              <a:t>for variant RH alleles</a:t>
            </a:r>
          </a:p>
          <a:p>
            <a:pPr marL="285750" indent="-285750">
              <a:buFontTx/>
              <a:buChar char="•"/>
            </a:pPr>
            <a:r>
              <a:rPr lang="en-US"/>
              <a:t>No significant difference in</a:t>
            </a:r>
          </a:p>
          <a:p>
            <a:pPr marL="285750" indent="-285750"/>
            <a:r>
              <a:rPr lang="en-US"/>
              <a:t>DTR in those lacking the </a:t>
            </a:r>
          </a:p>
          <a:p>
            <a:pPr marL="285750" indent="-285750"/>
            <a:r>
              <a:rPr lang="en-US"/>
              <a:t>conventional</a:t>
            </a:r>
            <a:r>
              <a:rPr lang="en-US" i="1"/>
              <a:t> RHD</a:t>
            </a:r>
            <a:r>
              <a:rPr lang="en-US"/>
              <a:t> and those</a:t>
            </a:r>
          </a:p>
          <a:p>
            <a:pPr marL="285750" indent="-285750"/>
            <a:r>
              <a:rPr lang="en-US"/>
              <a:t>with </a:t>
            </a:r>
            <a:r>
              <a:rPr lang="en-US">
                <a:cs typeface="Arial" charset="0"/>
              </a:rPr>
              <a:t>≥1 conventional </a:t>
            </a:r>
            <a:r>
              <a:rPr lang="en-US" i="1">
                <a:cs typeface="Arial" charset="0"/>
              </a:rPr>
              <a:t>RHD</a:t>
            </a:r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8534400" y="5562600"/>
            <a:ext cx="3048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1752600" y="5410200"/>
            <a:ext cx="16764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/>
              <a:t>Likely due to donor with weak D antigen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7B9899"/>
                </a:solidFill>
              </a:rPr>
              <a:t>Anti-C, -e, or -E</a:t>
            </a:r>
          </a:p>
        </p:txBody>
      </p:sp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92238" y="1128713"/>
            <a:ext cx="6359525" cy="527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7B9899"/>
                </a:solidFill>
              </a:rPr>
              <a:t>Discussion</a:t>
            </a:r>
          </a:p>
        </p:txBody>
      </p:sp>
      <p:sp>
        <p:nvSpPr>
          <p:cNvPr id="40962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r>
              <a:rPr lang="en-US" smtClean="0"/>
              <a:t>Nearly all unexplained Rh antibodies were evanescent, including &gt;80% of anti-D in D+ patients</a:t>
            </a:r>
          </a:p>
          <a:p>
            <a:pPr eaLnBrk="1" hangingPunct="1"/>
            <a:r>
              <a:rPr lang="en-US" i="1" smtClean="0"/>
              <a:t>RH</a:t>
            </a:r>
            <a:r>
              <a:rPr lang="en-US" smtClean="0"/>
              <a:t> diversity contributes to Rh alloimmunization, but many unexpected Rh antibodies were not explained by homozygosity of altered alleles at the RH loci</a:t>
            </a:r>
          </a:p>
          <a:p>
            <a:pPr lvl="1" eaLnBrk="1" hangingPunct="1"/>
            <a:r>
              <a:rPr lang="en-US" smtClean="0"/>
              <a:t>Donors may have same degree of </a:t>
            </a:r>
            <a:r>
              <a:rPr lang="en-US" i="1" smtClean="0"/>
              <a:t>RH</a:t>
            </a:r>
            <a:r>
              <a:rPr lang="en-US" smtClean="0"/>
              <a:t> heterogeneity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7B9899"/>
                </a:solidFill>
              </a:rPr>
              <a:t>Recommendations</a:t>
            </a:r>
          </a:p>
        </p:txBody>
      </p:sp>
      <p:pic>
        <p:nvPicPr>
          <p:cNvPr id="41986" name="Picture 4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914400" y="1447800"/>
            <a:ext cx="6902450" cy="4384675"/>
          </a:xfrm>
        </p:spPr>
      </p:pic>
      <p:sp>
        <p:nvSpPr>
          <p:cNvPr id="41987" name="Text Box 4"/>
          <p:cNvSpPr txBox="1">
            <a:spLocks noChangeArrowheads="1"/>
          </p:cNvSpPr>
          <p:nvPr/>
        </p:nvSpPr>
        <p:spPr bwMode="auto">
          <a:xfrm>
            <a:off x="5241925" y="5827713"/>
            <a:ext cx="297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(Yazdanbakash et al, 2012)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7B9899"/>
                </a:solidFill>
              </a:rPr>
              <a:t>Types of Transfusion</a:t>
            </a:r>
          </a:p>
        </p:txBody>
      </p:sp>
      <p:sp>
        <p:nvSpPr>
          <p:cNvPr id="15362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Intermittent and chronic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Acute setting versus prevention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Simple transfusions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Single dose of RBCs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Indicated for severe anemia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Exchange – higher volume of RBCs, but simultaneous removal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Automated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Requires equipment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Manual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Requires personnel, time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7B9899"/>
                </a:solidFill>
              </a:rPr>
              <a:t>Future</a:t>
            </a:r>
          </a:p>
        </p:txBody>
      </p:sp>
      <p:sp>
        <p:nvSpPr>
          <p:cNvPr id="43010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r>
              <a:rPr lang="en-US" smtClean="0"/>
              <a:t>Increase minority donor population</a:t>
            </a:r>
          </a:p>
          <a:p>
            <a:pPr marL="742950" lvl="1" indent="-285750" eaLnBrk="1" hangingPunct="1"/>
            <a:r>
              <a:rPr lang="en-US" sz="2300" smtClean="0"/>
              <a:t>Although 10% will have SCT</a:t>
            </a:r>
          </a:p>
          <a:p>
            <a:pPr marL="742950" lvl="1" indent="-285750" eaLnBrk="1" hangingPunct="1"/>
            <a:r>
              <a:rPr lang="en-US" sz="2300" smtClean="0"/>
              <a:t>Rh variants</a:t>
            </a:r>
          </a:p>
          <a:p>
            <a:pPr eaLnBrk="1" hangingPunct="1"/>
            <a:r>
              <a:rPr lang="en-US" sz="2800" smtClean="0"/>
              <a:t>Immunomodulatory therapies</a:t>
            </a:r>
          </a:p>
          <a:p>
            <a:pPr marL="742950" lvl="1" indent="-285750" eaLnBrk="1" hangingPunct="1"/>
            <a:r>
              <a:rPr lang="en-US" sz="2400" smtClean="0"/>
              <a:t>Cell-depleting agents, costimulatory blockade, cytokine blockade (although risk of infection)</a:t>
            </a:r>
          </a:p>
          <a:p>
            <a:pPr eaLnBrk="1" hangingPunct="1"/>
            <a:r>
              <a:rPr lang="en-US" sz="2800" smtClean="0"/>
              <a:t>Genotyping</a:t>
            </a:r>
          </a:p>
          <a:p>
            <a:pPr marL="742950" lvl="1" indent="-285750" eaLnBrk="1" hangingPunct="1">
              <a:buFont typeface="Wingdings" pitchFamily="2" charset="2"/>
              <a:buNone/>
            </a:pPr>
            <a:endParaRPr lang="en-US" sz="2400" smtClean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7B9899"/>
                </a:solidFill>
              </a:rPr>
              <a:t>References</a:t>
            </a:r>
          </a:p>
        </p:txBody>
      </p:sp>
      <p:sp>
        <p:nvSpPr>
          <p:cNvPr id="44034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r>
              <a:rPr lang="en-US" sz="1000" dirty="0" smtClean="0"/>
              <a:t>Lindsey T, Watts-Tate N, Southwood E, Routhieaux</a:t>
            </a:r>
            <a:r>
              <a:rPr lang="en-US" sz="1000" dirty="0"/>
              <a:t> </a:t>
            </a:r>
            <a:r>
              <a:rPr lang="en-US" sz="1000" dirty="0" smtClean="0"/>
              <a:t> J. </a:t>
            </a:r>
            <a:r>
              <a:rPr lang="en-US" sz="1000" dirty="0" smtClean="0"/>
              <a:t>Chronic Blood Transfusion Therapy Practices to Treat Strokes in Children with Sickle Cell Disease Journal of the American Academy of Nurse Practitioners17.7 (Jul 2005): 277-282. </a:t>
            </a:r>
          </a:p>
          <a:p>
            <a:pPr eaLnBrk="1" hangingPunct="1"/>
            <a:r>
              <a:rPr lang="en-US" sz="1000" dirty="0" smtClean="0"/>
              <a:t>Wahl SH, Garcia A, Hagar W, Gildengorin G, Quirolo K, </a:t>
            </a:r>
            <a:r>
              <a:rPr lang="en-US" sz="1000" dirty="0" smtClean="0"/>
              <a:t>and </a:t>
            </a:r>
            <a:r>
              <a:rPr lang="en-US" sz="1000" dirty="0" smtClean="0"/>
              <a:t>Vichinsky E</a:t>
            </a:r>
            <a:r>
              <a:rPr lang="en-US" sz="1000" i="1" dirty="0" smtClean="0"/>
              <a:t>. </a:t>
            </a:r>
            <a:r>
              <a:rPr lang="en-US" sz="1000" dirty="0" smtClean="0"/>
              <a:t>Lower alloimmunization rates in pediatric sickle cell patients on chronic erythrocytapheresis compared to chronic simple transfusions. TRANSFUSION 2012;52:2671-2676.</a:t>
            </a:r>
          </a:p>
          <a:p>
            <a:pPr eaLnBrk="1" hangingPunct="1"/>
            <a:r>
              <a:rPr lang="en-US" sz="1000" dirty="0" smtClean="0"/>
              <a:t>Osby M, Shulman IA. Phenotype matching of donor red blood cell units for </a:t>
            </a:r>
            <a:r>
              <a:rPr lang="en-US" sz="1000" dirty="0" err="1" smtClean="0"/>
              <a:t>nonalloimmunized</a:t>
            </a:r>
            <a:r>
              <a:rPr lang="en-US" sz="1000" dirty="0" smtClean="0"/>
              <a:t> sickle cell disease patients: a survey of 1182 North American laboratories. Arch Pathol Lab Med. 2005;129(2):190-193</a:t>
            </a:r>
          </a:p>
          <a:p>
            <a:pPr eaLnBrk="1" hangingPunct="1"/>
            <a:r>
              <a:rPr lang="en-US" sz="1000" dirty="0" err="1" smtClean="0"/>
              <a:t>McCrory</a:t>
            </a:r>
            <a:r>
              <a:rPr lang="en-US" sz="1000" dirty="0" smtClean="0"/>
              <a:t> MC, Strouse JJ,  Takemoto CM, and Easley RB. </a:t>
            </a:r>
            <a:r>
              <a:rPr lang="en-US" sz="1000" dirty="0" smtClean="0"/>
              <a:t>Computerized Physician Order Entry Improves Compliance With a Manual Exchange Transfusion Protocol in the Pediatric Intensive Care Unit. 2013. J Pediatr Hematol Oncol  Volume 00, Number 00.</a:t>
            </a:r>
          </a:p>
          <a:p>
            <a:pPr eaLnBrk="1" hangingPunct="1"/>
            <a:r>
              <a:rPr lang="en-US" sz="1000" dirty="0" smtClean="0"/>
              <a:t>Adams RJ, </a:t>
            </a:r>
            <a:r>
              <a:rPr lang="en-US" sz="1000" dirty="0" err="1" smtClean="0"/>
              <a:t>McKie</a:t>
            </a:r>
            <a:r>
              <a:rPr lang="en-US" sz="1000" dirty="0" smtClean="0"/>
              <a:t> VC,  Brambilla D, Carl E, Gallagher D, Nichols FT, Roach S, Abboud</a:t>
            </a:r>
            <a:r>
              <a:rPr lang="en-US" sz="1000" dirty="0"/>
              <a:t> </a:t>
            </a:r>
            <a:r>
              <a:rPr lang="en-US" sz="1000" dirty="0" smtClean="0"/>
              <a:t>M,</a:t>
            </a:r>
            <a:r>
              <a:rPr lang="en-US" sz="1000" dirty="0" smtClean="0"/>
              <a:t> Berman B,  Driscoll C, Files B, Hsu L, </a:t>
            </a:r>
            <a:r>
              <a:rPr lang="sv-SE" sz="1000" dirty="0" smtClean="0"/>
              <a:t>Hurlet A,  Miller S, Olivieri N, </a:t>
            </a:r>
            <a:r>
              <a:rPr lang="en-US" sz="1000" dirty="0" smtClean="0"/>
              <a:t>Pegelow C,  </a:t>
            </a:r>
            <a:r>
              <a:rPr lang="en-US" sz="1000" dirty="0" err="1" smtClean="0"/>
              <a:t>Scher</a:t>
            </a:r>
            <a:r>
              <a:rPr lang="en-US" sz="1000" dirty="0" smtClean="0"/>
              <a:t> C, Vichinsky E,  Wang W, Woods G,  Kutlar A,  Wright E,  Hagner S, Tighe F, Lewin</a:t>
            </a:r>
            <a:r>
              <a:rPr lang="en-US" sz="1000" dirty="0"/>
              <a:t> </a:t>
            </a:r>
            <a:r>
              <a:rPr lang="en-US" sz="1000" dirty="0" smtClean="0"/>
              <a:t>J, </a:t>
            </a:r>
            <a:r>
              <a:rPr lang="en-US" sz="1000" dirty="0" smtClean="0"/>
              <a:t>Cure J, Zimmerman RA,  and Waclawiw</a:t>
            </a:r>
            <a:r>
              <a:rPr lang="en-US" sz="1000" dirty="0"/>
              <a:t> </a:t>
            </a:r>
            <a:r>
              <a:rPr lang="en-US" sz="1000" dirty="0" smtClean="0"/>
              <a:t>MA,</a:t>
            </a:r>
            <a:r>
              <a:rPr lang="en-US" sz="1000" dirty="0" smtClean="0"/>
              <a:t>. </a:t>
            </a:r>
            <a:r>
              <a:rPr lang="en-US" sz="1000" dirty="0" smtClean="0"/>
              <a:t>Stroke Prevention Trial in Sickle Cell Anemia. 1997. Controlled Clinical Trials 1:110–129 .</a:t>
            </a:r>
          </a:p>
          <a:p>
            <a:pPr eaLnBrk="1" hangingPunct="1"/>
            <a:r>
              <a:rPr lang="en-US" sz="1000" dirty="0" smtClean="0"/>
              <a:t>Yazdanbakhsh  K, Ware RE, and Noizat-Pirenne F. </a:t>
            </a:r>
            <a:r>
              <a:rPr lang="en-US" sz="1000" dirty="0" smtClean="0"/>
              <a:t>Red blood cell alloimmunization in sickle cell disease: pathophysiology, risk factors, and transfusion management. Blood. 2012 120: 528-537</a:t>
            </a:r>
          </a:p>
          <a:p>
            <a:r>
              <a:rPr lang="en-US" sz="1000" dirty="0" smtClean="0"/>
              <a:t>Josephson CD, Su LL, Hillyer KL, </a:t>
            </a:r>
            <a:r>
              <a:rPr lang="en-US" sz="1000" dirty="0" smtClean="0"/>
              <a:t>and </a:t>
            </a:r>
            <a:r>
              <a:rPr lang="en-US" sz="1000" dirty="0" smtClean="0"/>
              <a:t>Hillyer CD. </a:t>
            </a:r>
            <a:r>
              <a:rPr lang="en-US" sz="1000" dirty="0" smtClean="0"/>
              <a:t>Transfusion in the Patient With Sickle Cell Disease: A Critical Review of the Literature and Transfusion Guidelines. Transfusion Medicine Reviews, Vol 21, No 2 (April), 2007: pp 118-133</a:t>
            </a:r>
          </a:p>
          <a:p>
            <a:r>
              <a:rPr lang="en-US" sz="1000" dirty="0" smtClean="0"/>
              <a:t>Chou ST, Jackson T, Vege S, Smith-Whitley K, Friedman DF and Westoff C. </a:t>
            </a:r>
            <a:r>
              <a:rPr lang="en-US" sz="1000" dirty="0" smtClean="0"/>
              <a:t>High prevalence of red blood cell alloimmunization in sickle cell disease despite transfusion from Rh-matched minority donors. Blood. 2013 122: 1062-1071. </a:t>
            </a:r>
          </a:p>
          <a:p>
            <a:r>
              <a:rPr lang="en-US" sz="1000" dirty="0" smtClean="0"/>
              <a:t>Duclos C, Merlin E, Paillard C, Thuret I, Demeocq F,  Michel G, Kanold J. </a:t>
            </a:r>
            <a:r>
              <a:rPr lang="en-US" sz="1000" dirty="0" smtClean="0"/>
              <a:t>Long-term red blood cell exchange in children with sickle cell disease: Manual or automatic? Transfusion and Apheresis Science. 2013. 48, 219-222</a:t>
            </a:r>
          </a:p>
          <a:p>
            <a:r>
              <a:rPr lang="en-US" sz="1000" dirty="0" smtClean="0"/>
              <a:t>Yazer MH, Triulzi DJ, Shaz B, Kraus T, </a:t>
            </a:r>
            <a:r>
              <a:rPr lang="en-US" sz="1000" dirty="0" smtClean="0"/>
              <a:t>and </a:t>
            </a:r>
            <a:r>
              <a:rPr lang="en-US" sz="1000" dirty="0" smtClean="0"/>
              <a:t>Zimring JC</a:t>
            </a:r>
            <a:r>
              <a:rPr lang="en-US" sz="1000" i="1" dirty="0" smtClean="0"/>
              <a:t>. </a:t>
            </a:r>
            <a:r>
              <a:rPr lang="en-US" sz="1000" dirty="0" smtClean="0"/>
              <a:t>Does a febrile reaction to platelets predispose recipients to red blood cell alloimmunization? Transfusion. 2009. Volume 49, 1070-1075</a:t>
            </a:r>
            <a:r>
              <a:rPr lang="en-US" sz="1000" dirty="0" smtClean="0"/>
              <a:t>.</a:t>
            </a:r>
          </a:p>
          <a:p>
            <a:r>
              <a:rPr lang="en-US" sz="1000" dirty="0" smtClean="0"/>
              <a:t>Cohen AR, Martin MB, Silber JH, Kim HC, Ohene-Frempong K, </a:t>
            </a:r>
            <a:r>
              <a:rPr lang="en-US" sz="1000" dirty="0"/>
              <a:t>and </a:t>
            </a:r>
            <a:r>
              <a:rPr lang="en-US" sz="1000" dirty="0" smtClean="0"/>
              <a:t>Schwartz E. A modified transfusion program for prevention of stroke in sickle cell disease. </a:t>
            </a:r>
            <a:r>
              <a:rPr lang="en-US" sz="1000" i="1" dirty="0" smtClean="0"/>
              <a:t>Blood. </a:t>
            </a:r>
            <a:r>
              <a:rPr lang="en-US" sz="1000" dirty="0" smtClean="0"/>
              <a:t>1992.</a:t>
            </a:r>
            <a:r>
              <a:rPr lang="en-US" sz="1000" i="1" dirty="0" smtClean="0"/>
              <a:t> </a:t>
            </a:r>
            <a:r>
              <a:rPr lang="en-US" sz="1000" dirty="0"/>
              <a:t>Vol </a:t>
            </a:r>
            <a:r>
              <a:rPr lang="en-US" sz="1000" i="1" dirty="0"/>
              <a:t>79, </a:t>
            </a:r>
            <a:r>
              <a:rPr lang="en-US" sz="1000" dirty="0"/>
              <a:t>No 7 </a:t>
            </a:r>
            <a:r>
              <a:rPr lang="en-US" sz="1000" dirty="0" smtClean="0"/>
              <a:t>: </a:t>
            </a:r>
            <a:r>
              <a:rPr lang="en-US" sz="1000" dirty="0"/>
              <a:t>pp </a:t>
            </a:r>
            <a:r>
              <a:rPr lang="en-US" sz="1000" dirty="0" smtClean="0"/>
              <a:t>1657-1661</a:t>
            </a:r>
          </a:p>
          <a:p>
            <a:r>
              <a:rPr lang="en-US" sz="1000" dirty="0"/>
              <a:t>Castro O, Sandier G, Houston-Yu P, et al: Predicting </a:t>
            </a:r>
            <a:r>
              <a:rPr lang="en-US" sz="1000" dirty="0" smtClean="0"/>
              <a:t>the effect </a:t>
            </a:r>
            <a:r>
              <a:rPr lang="en-US" sz="1000" dirty="0"/>
              <a:t>of transfusing only phenotype-matched RBCs to </a:t>
            </a:r>
            <a:r>
              <a:rPr lang="en-US" sz="1000" dirty="0" smtClean="0"/>
              <a:t>patients with </a:t>
            </a:r>
            <a:r>
              <a:rPr lang="en-US" sz="1000" dirty="0"/>
              <a:t>sickle cell disease: Theoretical and </a:t>
            </a:r>
            <a:r>
              <a:rPr lang="en-US" sz="1000"/>
              <a:t>practical </a:t>
            </a:r>
            <a:r>
              <a:rPr lang="en-US" sz="1000" smtClean="0"/>
              <a:t>implications. Transfusion </a:t>
            </a:r>
            <a:r>
              <a:rPr lang="en-US" sz="1000" dirty="0"/>
              <a:t>42:684 - 690, 2002</a:t>
            </a:r>
            <a:endParaRPr lang="en-US" sz="1000" dirty="0" smtClean="0"/>
          </a:p>
          <a:p>
            <a:pPr eaLnBrk="1" hangingPunct="1"/>
            <a:endParaRPr lang="en-US" sz="1000" dirty="0" smtClean="0"/>
          </a:p>
          <a:p>
            <a:pPr eaLnBrk="1" hangingPunct="1"/>
            <a:endParaRPr lang="en-US" sz="1000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7B9899"/>
                </a:solidFill>
              </a:rPr>
              <a:t>Transfusion Considerations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SCD patients may have expanded plasma volumes due to chronic anemia (limit blood </a:t>
            </a:r>
            <a:r>
              <a:rPr lang="en-US" dirty="0" err="1" smtClean="0"/>
              <a:t>volume</a:t>
            </a:r>
            <a:r>
              <a:rPr lang="en-US" dirty="0" err="1" smtClean="0">
                <a:sym typeface="Wingdings" panose="05000000000000000000" pitchFamily="2" charset="2"/>
              </a:rPr>
              <a:t>exchange</a:t>
            </a:r>
            <a:r>
              <a:rPr lang="en-US" dirty="0" smtClean="0">
                <a:sym typeface="Wingdings" panose="05000000000000000000" pitchFamily="2" charset="2"/>
              </a:rPr>
              <a:t>)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sym typeface="Wingdings" panose="05000000000000000000" pitchFamily="2" charset="2"/>
              </a:rPr>
              <a:t>Blood viscosity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en-US" dirty="0" smtClean="0">
                <a:sym typeface="Wingdings" panose="05000000000000000000" pitchFamily="2" charset="2"/>
              </a:rPr>
              <a:t>Hgb S &gt; 60% - simple transfusion will increase viscosity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en-US" dirty="0" smtClean="0">
                <a:sym typeface="Wingdings" panose="05000000000000000000" pitchFamily="2" charset="2"/>
              </a:rPr>
              <a:t>Hgb S &lt;40% - simple transfusion will have minimal impact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sym typeface="Wingdings" panose="05000000000000000000" pitchFamily="2" charset="2"/>
              </a:rPr>
              <a:t>Exchanges can rapidly adjust HCT and Hgb S with less risk of iron and fluid overload</a:t>
            </a:r>
          </a:p>
          <a:p>
            <a:pPr marL="274320" lvl="1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7B9899"/>
                </a:solidFill>
              </a:rPr>
              <a:t>Indications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6275" y="1371600"/>
            <a:ext cx="7858125" cy="461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Text Box 5"/>
          <p:cNvSpPr txBox="1">
            <a:spLocks noChangeArrowheads="1"/>
          </p:cNvSpPr>
          <p:nvPr/>
        </p:nvSpPr>
        <p:spPr bwMode="auto">
          <a:xfrm>
            <a:off x="6232525" y="5980113"/>
            <a:ext cx="2571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(Josephson et al, 2007)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7B9899"/>
                </a:solidFill>
              </a:rPr>
              <a:t>STOP Trials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4422775" cy="4572000"/>
          </a:xfrm>
        </p:spPr>
        <p:txBody>
          <a:bodyPr/>
          <a:lstStyle/>
          <a:p>
            <a:pPr eaLnBrk="1" hangingPunct="1"/>
            <a:r>
              <a:rPr lang="en-US" smtClean="0"/>
              <a:t>STOP I: Importance of TCD screening and implementing prophylactic transfusions to prevent stroke, aiming for Hb S &lt; 30%</a:t>
            </a:r>
          </a:p>
          <a:p>
            <a:pPr eaLnBrk="1" hangingPunct="1"/>
            <a:r>
              <a:rPr lang="en-US" smtClean="0"/>
              <a:t>STOP II: Patients receiving prophylactic transfusions should continue (likely life-long)</a:t>
            </a:r>
          </a:p>
          <a:p>
            <a:pPr eaLnBrk="1" hangingPunct="1"/>
            <a:endParaRPr lang="en-US" smtClean="0"/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1447800"/>
            <a:ext cx="2438400" cy="257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19713" y="3968750"/>
            <a:ext cx="3290887" cy="243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Why Hb S&lt;30%?</a:t>
            </a:r>
          </a:p>
        </p:txBody>
      </p:sp>
      <p:sp>
        <p:nvSpPr>
          <p:cNvPr id="22530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500" smtClean="0"/>
              <a:t>Rationale for the choice of an HbS</a:t>
            </a:r>
            <a:r>
              <a:rPr lang="en-US" sz="2500" b="1" smtClean="0"/>
              <a:t> </a:t>
            </a:r>
            <a:r>
              <a:rPr lang="en-US" sz="2500" smtClean="0"/>
              <a:t>level of 30% is not clear, although studies of viscosity in vitro have shown favorable conditions of flow when the HbS is reduced below 40%</a:t>
            </a:r>
            <a:r>
              <a:rPr lang="en-US" sz="2500" b="1" smtClean="0"/>
              <a:t> </a:t>
            </a:r>
            <a:r>
              <a:rPr lang="en-US" sz="2500" smtClean="0"/>
              <a:t>of total hemoglobin by the addition of cells containing normal hemoglobin.</a:t>
            </a:r>
          </a:p>
          <a:p>
            <a:pPr eaLnBrk="1" hangingPunct="1">
              <a:lnSpc>
                <a:spcPct val="80000"/>
              </a:lnSpc>
            </a:pPr>
            <a:r>
              <a:rPr lang="en-US" sz="2500" smtClean="0"/>
              <a:t>Study by Cohen et al yielded results suggesting that the use of a target HbS level of 50% rather than 30% may provide continuing protection against recurrent stroke in comparison with cessation of transfusion.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/>
              <a:t>Prior to study, all patients had been stroke free for 4 years. Even though no cerebral infarctions occurred with the modified transfusion program, the sample size was too small (15 patients) to conclude that a target HbS level of 50% is equally effective as 30% in preventing recurrent stroke. 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Comparison</a:t>
            </a:r>
            <a:endParaRPr lang="en-US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2400" y="1752600"/>
            <a:ext cx="8839200" cy="3935413"/>
          </a:xfrm>
        </p:spPr>
      </p:pic>
      <p:sp>
        <p:nvSpPr>
          <p:cNvPr id="4" name="Rectangle 3"/>
          <p:cNvSpPr/>
          <p:nvPr/>
        </p:nvSpPr>
        <p:spPr>
          <a:xfrm>
            <a:off x="1219200" y="4191000"/>
            <a:ext cx="19050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191000" y="4191000"/>
            <a:ext cx="1905000" cy="228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437" name="Text Box 6"/>
          <p:cNvSpPr txBox="1">
            <a:spLocks noChangeArrowheads="1"/>
          </p:cNvSpPr>
          <p:nvPr/>
        </p:nvSpPr>
        <p:spPr bwMode="auto">
          <a:xfrm>
            <a:off x="5470525" y="57515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8438" name="Text Box 7"/>
          <p:cNvSpPr txBox="1">
            <a:spLocks noChangeArrowheads="1"/>
          </p:cNvSpPr>
          <p:nvPr/>
        </p:nvSpPr>
        <p:spPr bwMode="auto">
          <a:xfrm>
            <a:off x="6003925" y="5751513"/>
            <a:ext cx="2254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(Lindsey et al, 2005)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Automated Exchange</a:t>
            </a:r>
            <a:endParaRPr lang="en-US" dirty="0"/>
          </a:p>
        </p:txBody>
      </p:sp>
      <p:sp>
        <p:nvSpPr>
          <p:cNvPr id="16386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r>
              <a:rPr lang="en-US" sz="2800" smtClean="0"/>
              <a:t>Nadler equation for TBV (ht-inches, wt-pounds)</a:t>
            </a:r>
          </a:p>
          <a:p>
            <a:pPr lvl="1" eaLnBrk="1" hangingPunct="1"/>
            <a:r>
              <a:rPr lang="en-US" sz="2300" smtClean="0"/>
              <a:t>TBV Male (0.006012 x H</a:t>
            </a:r>
            <a:r>
              <a:rPr lang="en-US" sz="2300" baseline="30000" smtClean="0"/>
              <a:t>3</a:t>
            </a:r>
            <a:r>
              <a:rPr lang="en-US" sz="2300" smtClean="0"/>
              <a:t>) + (14.6 x weight) + 604</a:t>
            </a:r>
          </a:p>
          <a:p>
            <a:pPr lvl="1" eaLnBrk="1" hangingPunct="1"/>
            <a:r>
              <a:rPr lang="en-US" sz="2300" smtClean="0"/>
              <a:t>TBV Female (0.005835 x H</a:t>
            </a:r>
            <a:r>
              <a:rPr lang="en-US" sz="2300" baseline="30000" smtClean="0"/>
              <a:t>3</a:t>
            </a:r>
            <a:r>
              <a:rPr lang="en-US" sz="2300" smtClean="0"/>
              <a:t>) + (15 x weight) + 183</a:t>
            </a:r>
          </a:p>
          <a:p>
            <a:pPr eaLnBrk="1" hangingPunct="1"/>
            <a:r>
              <a:rPr lang="en-US" smtClean="0"/>
              <a:t>Desired Fraction of red cells remaining (FCR)</a:t>
            </a:r>
          </a:p>
          <a:p>
            <a:pPr lvl="1" eaLnBrk="1" hangingPunct="1"/>
            <a:r>
              <a:rPr lang="en-US" smtClean="0"/>
              <a:t>(Post%HbS/Pre%HbS)*100</a:t>
            </a:r>
          </a:p>
          <a:p>
            <a:pPr eaLnBrk="1" hangingPunct="1"/>
            <a:r>
              <a:rPr lang="en-US" smtClean="0"/>
              <a:t>Circulating RBC volume (1 volume): Hct *TBV</a:t>
            </a:r>
          </a:p>
          <a:p>
            <a:pPr eaLnBrk="1" hangingPunct="1"/>
            <a:r>
              <a:rPr lang="en-US" smtClean="0"/>
              <a:t>Desired replacement RBC volume:</a:t>
            </a:r>
          </a:p>
          <a:p>
            <a:pPr lvl="1" eaLnBrk="1" hangingPunct="1"/>
            <a:r>
              <a:rPr lang="en-US" smtClean="0"/>
              <a:t>Circulating RBC volume* (-ln(FCR/100)) males</a:t>
            </a:r>
          </a:p>
          <a:p>
            <a:pPr lvl="1" eaLnBrk="1" hangingPunct="1"/>
            <a:r>
              <a:rPr lang="en-US" smtClean="0"/>
              <a:t>Circulating RBC volume * (1-(FCR/100))*1.67 females</a:t>
            </a:r>
          </a:p>
          <a:p>
            <a:pPr eaLnBrk="1" hangingPunct="1"/>
            <a:r>
              <a:rPr lang="en-US" smtClean="0"/>
              <a:t>Divide by 200 ml to get # of units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4411</TotalTime>
  <Words>2172</Words>
  <Application>Microsoft Office PowerPoint</Application>
  <PresentationFormat>On-screen Show (4:3)</PresentationFormat>
  <Paragraphs>172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Civic</vt:lpstr>
      <vt:lpstr>Sickle Cell Disease and Issues in Transfusion Management </vt:lpstr>
      <vt:lpstr>Transfusion Therapy</vt:lpstr>
      <vt:lpstr>Types of Transfusion</vt:lpstr>
      <vt:lpstr>Transfusion Considerations</vt:lpstr>
      <vt:lpstr>Indications</vt:lpstr>
      <vt:lpstr>STOP Trials</vt:lpstr>
      <vt:lpstr>Why Hb S&lt;30%?</vt:lpstr>
      <vt:lpstr>Comparison</vt:lpstr>
      <vt:lpstr>Automated Exchange</vt:lpstr>
      <vt:lpstr>Manual Exchange</vt:lpstr>
      <vt:lpstr>Manual versus Automated</vt:lpstr>
      <vt:lpstr>Manual versus Automated Exchange</vt:lpstr>
      <vt:lpstr>Comparison</vt:lpstr>
      <vt:lpstr>Time versus HbS Level</vt:lpstr>
      <vt:lpstr>Discussion</vt:lpstr>
      <vt:lpstr>Alloimmunization Risk and Blood Exposure</vt:lpstr>
      <vt:lpstr>Transfusions: The Risks</vt:lpstr>
      <vt:lpstr>SCD: Chronic Inflammatory State</vt:lpstr>
      <vt:lpstr>Donors versus Patients</vt:lpstr>
      <vt:lpstr>Matching</vt:lpstr>
      <vt:lpstr>Alloimmunization Despite Rh-Matched Minority Donors</vt:lpstr>
      <vt:lpstr>Patient Characteristics</vt:lpstr>
      <vt:lpstr>Antibodies</vt:lpstr>
      <vt:lpstr>Clinical Significance</vt:lpstr>
      <vt:lpstr>RH Genetic Diversity</vt:lpstr>
      <vt:lpstr>Anti-D</vt:lpstr>
      <vt:lpstr>Anti-C, -e, or -E</vt:lpstr>
      <vt:lpstr>Discussion</vt:lpstr>
      <vt:lpstr>Recommendations</vt:lpstr>
      <vt:lpstr>Future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ashepler</dc:creator>
  <cp:lastModifiedBy>ashepler</cp:lastModifiedBy>
  <cp:revision>181</cp:revision>
  <dcterms:created xsi:type="dcterms:W3CDTF">2013-11-10T19:47:27Z</dcterms:created>
  <dcterms:modified xsi:type="dcterms:W3CDTF">2013-11-15T21:57:30Z</dcterms:modified>
</cp:coreProperties>
</file>