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306" r:id="rId5"/>
    <p:sldId id="262" r:id="rId6"/>
    <p:sldId id="312" r:id="rId7"/>
    <p:sldId id="274" r:id="rId8"/>
    <p:sldId id="276" r:id="rId9"/>
    <p:sldId id="278" r:id="rId10"/>
    <p:sldId id="282" r:id="rId11"/>
    <p:sldId id="283" r:id="rId12"/>
    <p:sldId id="290" r:id="rId13"/>
    <p:sldId id="265" r:id="rId14"/>
    <p:sldId id="266" r:id="rId15"/>
    <p:sldId id="267" r:id="rId16"/>
    <p:sldId id="268" r:id="rId17"/>
    <p:sldId id="277" r:id="rId18"/>
    <p:sldId id="284" r:id="rId19"/>
    <p:sldId id="279" r:id="rId20"/>
    <p:sldId id="285" r:id="rId21"/>
    <p:sldId id="286" r:id="rId22"/>
    <p:sldId id="287" r:id="rId23"/>
    <p:sldId id="288" r:id="rId24"/>
    <p:sldId id="289" r:id="rId25"/>
    <p:sldId id="273" r:id="rId26"/>
    <p:sldId id="294" r:id="rId27"/>
    <p:sldId id="295" r:id="rId28"/>
    <p:sldId id="307" r:id="rId29"/>
    <p:sldId id="297" r:id="rId30"/>
    <p:sldId id="308" r:id="rId31"/>
    <p:sldId id="309" r:id="rId32"/>
    <p:sldId id="280" r:id="rId33"/>
    <p:sldId id="292" r:id="rId34"/>
    <p:sldId id="291" r:id="rId35"/>
    <p:sldId id="293" r:id="rId36"/>
    <p:sldId id="298" r:id="rId37"/>
    <p:sldId id="299" r:id="rId38"/>
    <p:sldId id="310" r:id="rId39"/>
    <p:sldId id="300" r:id="rId40"/>
    <p:sldId id="301" r:id="rId41"/>
    <p:sldId id="302" r:id="rId42"/>
    <p:sldId id="303" r:id="rId43"/>
    <p:sldId id="259" r:id="rId44"/>
    <p:sldId id="304" r:id="rId45"/>
    <p:sldId id="305" r:id="rId46"/>
    <p:sldId id="260" r:id="rId47"/>
    <p:sldId id="261" r:id="rId48"/>
    <p:sldId id="311" r:id="rId49"/>
    <p:sldId id="270" r:id="rId50"/>
    <p:sldId id="26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68" autoAdjust="0"/>
  </p:normalViewPr>
  <p:slideViewPr>
    <p:cSldViewPr snapToGrid="0" snapToObjects="1">
      <p:cViewPr>
        <p:scale>
          <a:sx n="90" d="100"/>
          <a:sy n="90" d="100"/>
        </p:scale>
        <p:origin x="-58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4612-44B8-9D47-8BBD-08E46872A052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A2A2-B0A5-5C48-9BEE-01DB83CC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A2A2-B0A5-5C48-9BEE-01DB83CC3C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5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ejh.1983.31.issue-1/issuet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doi/10.1111/bjh.1973.24.issue-2/issuetoc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Pregnancy Induced </a:t>
            </a:r>
            <a:br>
              <a:rPr lang="en-US" dirty="0" smtClean="0"/>
            </a:br>
            <a:r>
              <a:rPr lang="en-US" dirty="0" smtClean="0"/>
              <a:t>Autoimmune Hemolytic Anemia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An interesting phenomenon of rare numbers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lnSpc>
                <a:spcPct val="50000"/>
              </a:lnSpc>
            </a:pPr>
            <a:r>
              <a:rPr lang="en-US" dirty="0" smtClean="0"/>
              <a:t>Meghan E. Kapp, MD MS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30 June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Life</a:t>
            </a:r>
            <a:r>
              <a:rPr lang="en-US" dirty="0"/>
              <a:t>-threatening anemia in nearly 50% of </a:t>
            </a:r>
            <a:r>
              <a:rPr lang="en-US" dirty="0" smtClean="0"/>
              <a:t>mothers</a:t>
            </a:r>
          </a:p>
          <a:p>
            <a:pPr lvl="1"/>
            <a:r>
              <a:rPr lang="en-US" dirty="0" err="1" smtClean="0"/>
              <a:t>Hb</a:t>
            </a:r>
            <a:r>
              <a:rPr lang="en-US" dirty="0" smtClean="0"/>
              <a:t> &lt;5 g/</a:t>
            </a:r>
            <a:r>
              <a:rPr lang="en-US" dirty="0" err="1" smtClean="0"/>
              <a:t>dL</a:t>
            </a:r>
            <a:r>
              <a:rPr lang="en-US" dirty="0" smtClean="0"/>
              <a:t>: 9 patients</a:t>
            </a:r>
          </a:p>
          <a:p>
            <a:pPr lvl="1"/>
            <a:r>
              <a:rPr lang="en-US" dirty="0" err="1" smtClean="0"/>
              <a:t>Hb</a:t>
            </a:r>
            <a:r>
              <a:rPr lang="en-US" dirty="0" smtClean="0"/>
              <a:t> 5-8 g/</a:t>
            </a:r>
            <a:r>
              <a:rPr lang="en-US" dirty="0" err="1" smtClean="0"/>
              <a:t>dL</a:t>
            </a:r>
            <a:r>
              <a:rPr lang="en-US" dirty="0" smtClean="0"/>
              <a:t>:  8 patients</a:t>
            </a:r>
          </a:p>
          <a:p>
            <a:pPr lvl="1"/>
            <a:r>
              <a:rPr lang="en-US" dirty="0" smtClean="0"/>
              <a:t>Leukopenia: 4 patients</a:t>
            </a:r>
          </a:p>
          <a:p>
            <a:pPr lvl="1"/>
            <a:r>
              <a:rPr lang="en-US" dirty="0" smtClean="0"/>
              <a:t>Thrombocytopenia: 3 patients</a:t>
            </a:r>
          </a:p>
          <a:p>
            <a:r>
              <a:rPr lang="en-US" dirty="0" smtClean="0"/>
              <a:t>Vigorous transfusion therapy, high dose steroids +/- labor induction were employed as life-saving measures for critically ill patients</a:t>
            </a:r>
            <a:endParaRPr lang="en-US" dirty="0"/>
          </a:p>
          <a:p>
            <a:r>
              <a:rPr lang="en-US" dirty="0" smtClean="0"/>
              <a:t>Hemolysis worsened as pregnancy progressed in 18/19 patients</a:t>
            </a:r>
          </a:p>
          <a:p>
            <a:r>
              <a:rPr lang="en-US" dirty="0" smtClean="0"/>
              <a:t>Complete or partial remission occurred in 16 patients within 3 months postpartum</a:t>
            </a:r>
          </a:p>
          <a:p>
            <a:pPr lvl="1"/>
            <a:r>
              <a:rPr lang="en-US" dirty="0" smtClean="0"/>
              <a:t>2 subsequently diagnosed with SLE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Chaplin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5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Pregnancy Outcomes</a:t>
            </a:r>
          </a:p>
          <a:p>
            <a:pPr lvl="1"/>
            <a:r>
              <a:rPr lang="en-US" dirty="0" smtClean="0"/>
              <a:t>4 still</a:t>
            </a:r>
            <a:r>
              <a:rPr lang="en-US" dirty="0"/>
              <a:t>-births, </a:t>
            </a:r>
          </a:p>
          <a:p>
            <a:pPr lvl="1"/>
            <a:r>
              <a:rPr lang="en-US" dirty="0" smtClean="0"/>
              <a:t>1 neonatal death (bronchopneumonia at 48 hours)</a:t>
            </a:r>
          </a:p>
          <a:p>
            <a:pPr lvl="2"/>
            <a:r>
              <a:rPr lang="en-US" dirty="0" smtClean="0"/>
              <a:t>No hematologic data</a:t>
            </a:r>
          </a:p>
          <a:p>
            <a:pPr lvl="2"/>
            <a:r>
              <a:rPr lang="en-US" dirty="0" smtClean="0"/>
              <a:t>Born to mothers with severe anemia (</a:t>
            </a:r>
            <a:r>
              <a:rPr lang="en-US" dirty="0" err="1" smtClean="0"/>
              <a:t>Hb</a:t>
            </a:r>
            <a:r>
              <a:rPr lang="en-US" dirty="0" smtClean="0"/>
              <a:t> &lt;5g/</a:t>
            </a:r>
            <a:r>
              <a:rPr lang="en-US" dirty="0" err="1" smtClean="0"/>
              <a:t>dL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3 seriously </a:t>
            </a:r>
            <a:r>
              <a:rPr lang="en-US" dirty="0"/>
              <a:t>affected </a:t>
            </a:r>
            <a:r>
              <a:rPr lang="en-US" dirty="0" smtClean="0"/>
              <a:t>infants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Chaplin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8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AIHA in pregnancy </a:t>
            </a:r>
            <a:endParaRPr lang="en-US" dirty="0"/>
          </a:p>
          <a:p>
            <a:pPr lvl="1"/>
            <a:r>
              <a:rPr lang="en-US" dirty="0" smtClean="0"/>
              <a:t>50% of mothers</a:t>
            </a:r>
          </a:p>
          <a:p>
            <a:pPr lvl="1"/>
            <a:r>
              <a:rPr lang="en-US" dirty="0" smtClean="0"/>
              <a:t>40% of infants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Chaplin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2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-9907" b="-9907"/>
          <a:stretch>
            <a:fillRect/>
          </a:stretch>
        </p:blipFill>
        <p:spPr>
          <a:xfrm>
            <a:off x="661125" y="2038256"/>
            <a:ext cx="8063775" cy="38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Sokol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and serological records</a:t>
            </a:r>
          </a:p>
          <a:p>
            <a:pPr lvl="1"/>
            <a:r>
              <a:rPr lang="en-US" dirty="0" smtClean="0"/>
              <a:t>20 patients aged 19</a:t>
            </a:r>
            <a:r>
              <a:rPr lang="en-US" dirty="0"/>
              <a:t>-34 </a:t>
            </a:r>
            <a:r>
              <a:rPr lang="en-US" dirty="0" smtClean="0"/>
              <a:t>years</a:t>
            </a:r>
          </a:p>
          <a:p>
            <a:pPr lvl="1"/>
            <a:r>
              <a:rPr lang="en-US" dirty="0"/>
              <a:t>Erythrocyte autoantibodies found during pregnancy or immediate postnatal period</a:t>
            </a:r>
          </a:p>
          <a:p>
            <a:pPr lvl="1"/>
            <a:r>
              <a:rPr lang="en-US" dirty="0" smtClean="0"/>
              <a:t>May 1956 – April 1982</a:t>
            </a:r>
          </a:p>
        </p:txBody>
      </p:sp>
    </p:spTree>
    <p:extLst>
      <p:ext uri="{BB962C8B-B14F-4D97-AF65-F5344CB8AC3E}">
        <p14:creationId xmlns:p14="http://schemas.microsoft.com/office/powerpoint/2010/main" val="25678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59" r="-754"/>
          <a:stretch/>
        </p:blipFill>
        <p:spPr>
          <a:xfrm>
            <a:off x="818444" y="0"/>
            <a:ext cx="7170026" cy="6858000"/>
          </a:xfrm>
        </p:spPr>
      </p:pic>
      <p:sp>
        <p:nvSpPr>
          <p:cNvPr id="5" name="Frame 4"/>
          <p:cNvSpPr/>
          <p:nvPr/>
        </p:nvSpPr>
        <p:spPr>
          <a:xfrm>
            <a:off x="1792111" y="1495778"/>
            <a:ext cx="423333" cy="467077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5613400" y="1495778"/>
            <a:ext cx="609600" cy="467077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917225" y="1919418"/>
            <a:ext cx="6228644" cy="23767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917225" y="2250773"/>
            <a:ext cx="6228644" cy="23767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917225" y="2633440"/>
            <a:ext cx="6228644" cy="23767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21" t="3005" r="-5045"/>
          <a:stretch/>
        </p:blipFill>
        <p:spPr>
          <a:xfrm>
            <a:off x="1495779" y="10951"/>
            <a:ext cx="5698754" cy="6847049"/>
          </a:xfrm>
        </p:spPr>
      </p:pic>
      <p:sp>
        <p:nvSpPr>
          <p:cNvPr id="5" name="Frame 4"/>
          <p:cNvSpPr/>
          <p:nvPr/>
        </p:nvSpPr>
        <p:spPr>
          <a:xfrm>
            <a:off x="1326447" y="2413000"/>
            <a:ext cx="6228644" cy="46566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326447" y="3355622"/>
            <a:ext cx="6228644" cy="46566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326447" y="4749799"/>
            <a:ext cx="6228644" cy="46566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Sokol</a:t>
            </a:r>
            <a:r>
              <a:rPr lang="en-US" dirty="0" smtClean="0"/>
              <a:t> et al.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presentation varied from severe hemolytic anemia to merely serological abnormalities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Lowest </a:t>
            </a:r>
            <a:r>
              <a:rPr lang="en-US" dirty="0" err="1" smtClean="0">
                <a:solidFill>
                  <a:schemeClr val="tx2"/>
                </a:solidFill>
              </a:rPr>
              <a:t>Hb</a:t>
            </a:r>
            <a:r>
              <a:rPr lang="en-US" dirty="0" smtClean="0">
                <a:solidFill>
                  <a:schemeClr val="tx2"/>
                </a:solidFill>
              </a:rPr>
              <a:t> 5-8 g/</a:t>
            </a:r>
            <a:r>
              <a:rPr lang="en-US" dirty="0" err="1" smtClean="0">
                <a:solidFill>
                  <a:schemeClr val="tx2"/>
                </a:solidFill>
              </a:rPr>
              <a:t>dL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Treatment with corticosteroids was necessary in 3 patients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8 had 11 future pregnancies and all remained asymptomatic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Weak red cell autoantibodies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1 active disease</a:t>
            </a:r>
          </a:p>
          <a:p>
            <a:pPr marL="34925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Sokol</a:t>
            </a:r>
            <a:r>
              <a:rPr lang="en-US" dirty="0" smtClean="0"/>
              <a:t> et al.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Autoantibodies to RBCs during pregnancy was suggested to occur in 1 of 50,000 pregnancies on average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Four times as often as in </a:t>
            </a:r>
            <a:r>
              <a:rPr lang="en-US" dirty="0" err="1" smtClean="0">
                <a:solidFill>
                  <a:schemeClr val="tx2"/>
                </a:solidFill>
              </a:rPr>
              <a:t>nonpregnant</a:t>
            </a:r>
            <a:r>
              <a:rPr lang="en-US" dirty="0" smtClean="0">
                <a:solidFill>
                  <a:schemeClr val="tx2"/>
                </a:solidFill>
              </a:rPr>
              <a:t> females in the same age range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Unlikely that the association of AIHA with pregnancy is a mere coincidence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Surapol</a:t>
            </a:r>
            <a:r>
              <a:rPr lang="en-US" sz="2400" dirty="0" smtClean="0"/>
              <a:t> </a:t>
            </a:r>
            <a:r>
              <a:rPr lang="en-US" sz="2400" dirty="0" err="1" smtClean="0"/>
              <a:t>Issaragrisil</a:t>
            </a:r>
            <a:r>
              <a:rPr lang="en-US" sz="2400" dirty="0" smtClean="0"/>
              <a:t> and </a:t>
            </a:r>
            <a:r>
              <a:rPr lang="en-US" sz="2400" dirty="0" err="1" smtClean="0"/>
              <a:t>Mongkol</a:t>
            </a:r>
            <a:r>
              <a:rPr lang="en-US" sz="2400" dirty="0" smtClean="0"/>
              <a:t> </a:t>
            </a:r>
            <a:r>
              <a:rPr lang="en-US" sz="2400" dirty="0" err="1" smtClean="0"/>
              <a:t>Kruatrachue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Scandinavian Journal of </a:t>
            </a:r>
            <a:r>
              <a:rPr lang="en-US" b="1" dirty="0" err="1"/>
              <a:t>Haematology</a:t>
            </a:r>
            <a:endParaRPr lang="en-US" b="1" dirty="0"/>
          </a:p>
          <a:p>
            <a:r>
              <a:rPr lang="en-US" b="1" dirty="0">
                <a:hlinkClick r:id="rId3"/>
              </a:rPr>
              <a:t>Volume 31</a:t>
            </a:r>
            <a:r>
              <a:rPr lang="en-US" dirty="0">
                <a:hlinkClick r:id="rId3"/>
              </a:rPr>
              <a:t>, </a:t>
            </a:r>
            <a:r>
              <a:rPr lang="en-US" b="1" dirty="0">
                <a:hlinkClick r:id="rId3"/>
              </a:rPr>
              <a:t>Issue 1</a:t>
            </a:r>
            <a:r>
              <a:rPr lang="en-US" dirty="0">
                <a:hlinkClick r:id="rId3"/>
              </a:rPr>
              <a:t>, </a:t>
            </a:r>
            <a:r>
              <a:rPr lang="en-US" b="1" dirty="0">
                <a:hlinkClick r:id="rId3"/>
              </a:rPr>
              <a:t>pages 63–68</a:t>
            </a:r>
            <a:r>
              <a:rPr lang="en-US" dirty="0">
                <a:hlinkClick r:id="rId3"/>
              </a:rPr>
              <a:t>, </a:t>
            </a:r>
            <a:r>
              <a:rPr lang="en-US" b="1" dirty="0">
                <a:hlinkClick r:id="rId3"/>
              </a:rPr>
              <a:t>July 1983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187224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An Association of Pregnancy and Autoimmune </a:t>
            </a:r>
            <a:r>
              <a:rPr lang="en-US" sz="4000" b="1" dirty="0" err="1"/>
              <a:t>Haemolytic</a:t>
            </a:r>
            <a:r>
              <a:rPr lang="en-US" sz="4000" b="1" dirty="0"/>
              <a:t> </a:t>
            </a:r>
            <a:r>
              <a:rPr lang="en-US" sz="4000" b="1" dirty="0" err="1"/>
              <a:t>Anaemia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138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Hemolytic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Blood Cells are destroyed and removed from the bloodstream before their normal lifespan is over</a:t>
            </a:r>
          </a:p>
          <a:p>
            <a:r>
              <a:rPr lang="en-US" dirty="0" smtClean="0"/>
              <a:t>Incidence 4 </a:t>
            </a:r>
            <a:r>
              <a:rPr lang="en-US" dirty="0"/>
              <a:t>cases per 1000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Issaragrisil</a:t>
            </a:r>
            <a:r>
              <a:rPr lang="en-US" dirty="0" smtClean="0"/>
              <a:t> and </a:t>
            </a:r>
            <a:r>
              <a:rPr lang="en-US" dirty="0" err="1" smtClean="0"/>
              <a:t>Kruatrachue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cases </a:t>
            </a:r>
          </a:p>
          <a:p>
            <a:r>
              <a:rPr lang="en-US" dirty="0" smtClean="0"/>
              <a:t>2 groups</a:t>
            </a:r>
          </a:p>
          <a:p>
            <a:pPr lvl="1"/>
            <a:r>
              <a:rPr lang="en-US" dirty="0" smtClean="0"/>
              <a:t>One</a:t>
            </a:r>
          </a:p>
          <a:p>
            <a:pPr lvl="2"/>
            <a:r>
              <a:rPr lang="en-US" dirty="0" smtClean="0"/>
              <a:t>4 patients diagnosed during pregnancy </a:t>
            </a:r>
          </a:p>
          <a:p>
            <a:pPr lvl="3"/>
            <a:r>
              <a:rPr lang="en-US" dirty="0" smtClean="0"/>
              <a:t>2 at term</a:t>
            </a:r>
          </a:p>
          <a:p>
            <a:pPr lvl="3"/>
            <a:r>
              <a:rPr lang="en-US" dirty="0" smtClean="0"/>
              <a:t>2 during 7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1"/>
            <a:r>
              <a:rPr lang="en-US" dirty="0" smtClean="0"/>
              <a:t>Two</a:t>
            </a:r>
          </a:p>
          <a:p>
            <a:pPr lvl="2"/>
            <a:r>
              <a:rPr lang="en-US" dirty="0" smtClean="0"/>
              <a:t>10 patients who became pregnant during the remission period of previously diagnosed AIHA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6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Issaragrisil</a:t>
            </a:r>
            <a:r>
              <a:rPr lang="en-US" dirty="0" smtClean="0"/>
              <a:t> and </a:t>
            </a:r>
            <a:r>
              <a:rPr lang="en-US" smtClean="0"/>
              <a:t>Kruatrachue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groups</a:t>
            </a:r>
          </a:p>
          <a:p>
            <a:pPr lvl="1"/>
            <a:r>
              <a:rPr lang="en-US" dirty="0" smtClean="0"/>
              <a:t>One: 4 patients diagnosed during third trimester</a:t>
            </a:r>
          </a:p>
          <a:p>
            <a:pPr lvl="2"/>
            <a:r>
              <a:rPr lang="en-US" dirty="0" smtClean="0"/>
              <a:t>3 spontaneous deliveries</a:t>
            </a:r>
          </a:p>
          <a:p>
            <a:pPr lvl="3"/>
            <a:r>
              <a:rPr lang="en-US" dirty="0" smtClean="0"/>
              <a:t>2 normal infants</a:t>
            </a:r>
          </a:p>
          <a:p>
            <a:pPr lvl="3"/>
            <a:r>
              <a:rPr lang="en-US" dirty="0" smtClean="0"/>
              <a:t>1 stillbirth</a:t>
            </a:r>
          </a:p>
          <a:p>
            <a:pPr lvl="2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with SLE developed toxemia</a:t>
            </a:r>
          </a:p>
          <a:p>
            <a:pPr lvl="3"/>
            <a:r>
              <a:rPr lang="en-US" dirty="0" smtClean="0"/>
              <a:t>Labor induced with low-birth-weight infant</a:t>
            </a:r>
          </a:p>
          <a:p>
            <a:pPr lvl="3"/>
            <a:r>
              <a:rPr lang="en-US" dirty="0" smtClean="0"/>
              <a:t>Both mom and infant survived</a:t>
            </a:r>
          </a:p>
        </p:txBody>
      </p:sp>
    </p:spTree>
    <p:extLst>
      <p:ext uri="{BB962C8B-B14F-4D97-AF65-F5344CB8AC3E}">
        <p14:creationId xmlns:p14="http://schemas.microsoft.com/office/powerpoint/2010/main" val="4595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Issaragrisil</a:t>
            </a:r>
            <a:r>
              <a:rPr lang="en-US" dirty="0" smtClean="0"/>
              <a:t> and </a:t>
            </a:r>
            <a:r>
              <a:rPr lang="en-US" smtClean="0"/>
              <a:t>Kruatrachue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groups</a:t>
            </a:r>
          </a:p>
          <a:p>
            <a:pPr lvl="1"/>
            <a:r>
              <a:rPr lang="en-US" dirty="0" smtClean="0"/>
              <a:t>Two: 10 pregnancies during </a:t>
            </a:r>
            <a:r>
              <a:rPr lang="en-US" dirty="0"/>
              <a:t>the remission </a:t>
            </a:r>
            <a:r>
              <a:rPr lang="en-US" dirty="0" smtClean="0"/>
              <a:t>of AIHA</a:t>
            </a:r>
          </a:p>
          <a:p>
            <a:pPr lvl="2"/>
            <a:r>
              <a:rPr lang="en-US" dirty="0" smtClean="0"/>
              <a:t>6 developed </a:t>
            </a:r>
            <a:r>
              <a:rPr lang="en-US" dirty="0" err="1" smtClean="0"/>
              <a:t>Hb</a:t>
            </a:r>
            <a:r>
              <a:rPr lang="en-US" dirty="0" smtClean="0"/>
              <a:t> &lt;6.7 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3"/>
            <a:r>
              <a:rPr lang="en-US" dirty="0" smtClean="0"/>
              <a:t>3 spontaneous abortions</a:t>
            </a:r>
          </a:p>
          <a:p>
            <a:pPr lvl="3"/>
            <a:r>
              <a:rPr lang="en-US" dirty="0" smtClean="0"/>
              <a:t>2 therapeutic abortions due to lack of response to prednisolone therapy</a:t>
            </a:r>
          </a:p>
          <a:p>
            <a:pPr lvl="3"/>
            <a:r>
              <a:rPr lang="en-US" dirty="0" smtClean="0"/>
              <a:t>1 spontaneous delivery</a:t>
            </a:r>
          </a:p>
          <a:p>
            <a:pPr lvl="4"/>
            <a:r>
              <a:rPr lang="en-US" dirty="0" smtClean="0"/>
              <a:t>Following termination of pregnancies, mothers’ </a:t>
            </a:r>
            <a:r>
              <a:rPr lang="en-US" dirty="0" err="1"/>
              <a:t>H</a:t>
            </a:r>
            <a:r>
              <a:rPr lang="en-US" dirty="0" err="1" smtClean="0"/>
              <a:t>b</a:t>
            </a:r>
            <a:r>
              <a:rPr lang="en-US" dirty="0" smtClean="0"/>
              <a:t> levels responded to glucocorticoid therapy</a:t>
            </a:r>
          </a:p>
          <a:p>
            <a:pPr lvl="2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2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Issaragrisil</a:t>
            </a:r>
            <a:r>
              <a:rPr lang="en-US" dirty="0" smtClean="0"/>
              <a:t> and </a:t>
            </a:r>
            <a:r>
              <a:rPr lang="en-US" smtClean="0"/>
              <a:t>Kruatrachue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 groups</a:t>
            </a:r>
          </a:p>
          <a:p>
            <a:pPr lvl="1"/>
            <a:r>
              <a:rPr lang="en-US" dirty="0" smtClean="0"/>
              <a:t>Two: 10 pregnancies during </a:t>
            </a:r>
            <a:r>
              <a:rPr lang="en-US" dirty="0"/>
              <a:t>the remission </a:t>
            </a:r>
            <a:r>
              <a:rPr lang="en-US" dirty="0" smtClean="0"/>
              <a:t>of AIHA</a:t>
            </a:r>
          </a:p>
          <a:p>
            <a:pPr lvl="2"/>
            <a:r>
              <a:rPr lang="en-US" dirty="0" smtClean="0"/>
              <a:t>5 continued to third trimester</a:t>
            </a:r>
          </a:p>
          <a:p>
            <a:pPr lvl="3"/>
            <a:r>
              <a:rPr lang="en-US" dirty="0" smtClean="0"/>
              <a:t>2 responded well to prednisolone</a:t>
            </a:r>
          </a:p>
          <a:p>
            <a:pPr lvl="3"/>
            <a:r>
              <a:rPr lang="en-US" dirty="0" smtClean="0"/>
              <a:t>1 did not require corticosteroids</a:t>
            </a:r>
          </a:p>
          <a:p>
            <a:pPr lvl="4"/>
            <a:r>
              <a:rPr lang="en-US" dirty="0" smtClean="0"/>
              <a:t>3 spontaneous deliveries with normal infants</a:t>
            </a:r>
            <a:endParaRPr lang="en-US" dirty="0"/>
          </a:p>
          <a:p>
            <a:pPr lvl="3"/>
            <a:r>
              <a:rPr lang="en-US" dirty="0" smtClean="0"/>
              <a:t>1 C-section due to severe preeclampsia and fetal distress</a:t>
            </a:r>
          </a:p>
          <a:p>
            <a:pPr lvl="4"/>
            <a:r>
              <a:rPr lang="en-US" dirty="0" smtClean="0"/>
              <a:t>Both survived</a:t>
            </a:r>
          </a:p>
          <a:p>
            <a:pPr lvl="3"/>
            <a:r>
              <a:rPr lang="en-US" dirty="0" smtClean="0"/>
              <a:t>1 SLE and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lvl="4"/>
            <a:r>
              <a:rPr lang="en-US" dirty="0" smtClean="0"/>
              <a:t>Spontaneous abortion</a:t>
            </a:r>
          </a:p>
          <a:p>
            <a:pPr lvl="4"/>
            <a:r>
              <a:rPr lang="en-US" dirty="0" smtClean="0"/>
              <a:t>Acute renal failure</a:t>
            </a:r>
          </a:p>
          <a:p>
            <a:pPr lvl="4"/>
            <a:r>
              <a:rPr lang="en-US" dirty="0" smtClean="0"/>
              <a:t>death </a:t>
            </a:r>
          </a:p>
          <a:p>
            <a:pPr lvl="2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Issaragrisil</a:t>
            </a:r>
            <a:r>
              <a:rPr lang="en-US" dirty="0" smtClean="0"/>
              <a:t> and </a:t>
            </a:r>
            <a:r>
              <a:rPr lang="en-US" smtClean="0"/>
              <a:t>Kruatrachue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Corticosteroids generally started only after significant anemia occurred</a:t>
            </a:r>
          </a:p>
          <a:p>
            <a:r>
              <a:rPr lang="en-US" dirty="0" smtClean="0"/>
              <a:t>Patients with hemolytic anemia were not treated if </a:t>
            </a:r>
            <a:r>
              <a:rPr lang="en-US" dirty="0" err="1" smtClean="0"/>
              <a:t>Hb</a:t>
            </a:r>
            <a:r>
              <a:rPr lang="en-US" dirty="0" smtClean="0"/>
              <a:t> &gt;9.0 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More favorable outcomes may have occurred if treatment implemented earlier</a:t>
            </a:r>
          </a:p>
          <a:p>
            <a:pPr lvl="2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95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7737" b="-7737"/>
          <a:stretch>
            <a:fillRect/>
          </a:stretch>
        </p:blipFill>
        <p:spPr>
          <a:xfrm>
            <a:off x="113562" y="423333"/>
            <a:ext cx="8801838" cy="4281975"/>
          </a:xfrm>
        </p:spPr>
      </p:pic>
    </p:spTree>
    <p:extLst>
      <p:ext uri="{BB962C8B-B14F-4D97-AF65-F5344CB8AC3E}">
        <p14:creationId xmlns:p14="http://schemas.microsoft.com/office/powerpoint/2010/main" val="406895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Benraad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 year old female presented with severe AIHA with her first pregnancy</a:t>
            </a:r>
          </a:p>
          <a:p>
            <a:r>
              <a:rPr lang="en-US" dirty="0" err="1" smtClean="0"/>
              <a:t>IgG</a:t>
            </a:r>
            <a:r>
              <a:rPr lang="en-US" dirty="0" smtClean="0"/>
              <a:t> and warm–acting </a:t>
            </a:r>
            <a:r>
              <a:rPr lang="en-US" dirty="0" err="1" smtClean="0"/>
              <a:t>IgM</a:t>
            </a:r>
            <a:endParaRPr lang="en-US" dirty="0" smtClean="0"/>
          </a:p>
          <a:p>
            <a:pPr lvl="1"/>
            <a:r>
              <a:rPr lang="en-US" dirty="0" smtClean="0"/>
              <a:t>Treated with corticosteroids</a:t>
            </a:r>
          </a:p>
          <a:p>
            <a:pPr lvl="1"/>
            <a:r>
              <a:rPr lang="en-US" dirty="0" smtClean="0"/>
              <a:t>Second pregnancy treated similarly</a:t>
            </a:r>
          </a:p>
          <a:p>
            <a:pPr lvl="1"/>
            <a:r>
              <a:rPr lang="en-US" dirty="0" smtClean="0"/>
              <a:t>Two healthy children were born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15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Benraad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267" y="2595563"/>
            <a:ext cx="3566160" cy="368141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IgG</a:t>
            </a:r>
            <a:r>
              <a:rPr lang="en-US" dirty="0" smtClean="0"/>
              <a:t> warm autoimmune antibodies generally tend to be involved in the idiopathic form of AIH</a:t>
            </a:r>
          </a:p>
          <a:p>
            <a:r>
              <a:rPr lang="en-US" dirty="0" err="1" smtClean="0"/>
              <a:t>IgM</a:t>
            </a:r>
            <a:r>
              <a:rPr lang="en-US" dirty="0" smtClean="0"/>
              <a:t> warm or cold autoimmune antibodies are also found regularly</a:t>
            </a:r>
          </a:p>
          <a:p>
            <a:r>
              <a:rPr lang="en-US" dirty="0" smtClean="0"/>
              <a:t>Both can cause severe hemolysis</a:t>
            </a:r>
          </a:p>
          <a:p>
            <a:r>
              <a:rPr lang="en-US" dirty="0" smtClean="0"/>
              <a:t>Treatment with prednisone will prove effective</a:t>
            </a:r>
          </a:p>
          <a:p>
            <a:r>
              <a:rPr lang="en-US" dirty="0" smtClean="0"/>
              <a:t>Hemolysis generally disappears spontaneously after pregnancy has ended</a:t>
            </a:r>
          </a:p>
          <a:p>
            <a:r>
              <a:rPr lang="en-US" dirty="0" smtClean="0"/>
              <a:t>Relevant hemolysis is rarely seen in the newborn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7645" y="2595563"/>
            <a:ext cx="3566160" cy="36814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AIH clinically relevant prior to </a:t>
            </a:r>
            <a:r>
              <a:rPr lang="en-US" dirty="0" err="1" smtClean="0"/>
              <a:t>precnancy</a:t>
            </a:r>
            <a:r>
              <a:rPr lang="en-US" dirty="0" smtClean="0"/>
              <a:t> or secondary to an associated disease is generally more severe</a:t>
            </a:r>
          </a:p>
          <a:p>
            <a:r>
              <a:rPr lang="en-US" dirty="0" smtClean="0"/>
              <a:t>Pregnancy more often ends in spontaneous abortion or miscarriage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2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Hemolytic Anemia of Pregnancy with a Negative DAT and </a:t>
            </a:r>
            <a:r>
              <a:rPr lang="en-US" dirty="0"/>
              <a:t>F</a:t>
            </a:r>
            <a:r>
              <a:rPr lang="en-US" dirty="0" smtClean="0"/>
              <a:t>requent Recurrences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7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Kumar et al.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year old </a:t>
            </a:r>
            <a:r>
              <a:rPr lang="en-US" dirty="0" err="1" smtClean="0"/>
              <a:t>primigravida</a:t>
            </a:r>
            <a:r>
              <a:rPr lang="en-US" dirty="0" smtClean="0"/>
              <a:t> female present with severe hemolytic anemia detected near full term, resolved spontaneously 11 weeks after delivery</a:t>
            </a:r>
          </a:p>
          <a:p>
            <a:pPr lvl="1"/>
            <a:r>
              <a:rPr lang="en-US" dirty="0" smtClean="0"/>
              <a:t>Recurred at 32 weeks EGA </a:t>
            </a:r>
          </a:p>
          <a:p>
            <a:pPr lvl="1"/>
            <a:r>
              <a:rPr lang="en-US" dirty="0" smtClean="0"/>
              <a:t>Recurred at 30 weeks EGA</a:t>
            </a:r>
          </a:p>
          <a:p>
            <a:pPr lvl="2"/>
            <a:r>
              <a:rPr lang="en-US" dirty="0" smtClean="0"/>
              <a:t>Resolution 11-12 weeks postpartum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8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59" y="2371319"/>
            <a:ext cx="138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Hemolytic Anemia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04200" y="1287223"/>
            <a:ext cx="138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Inherited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9174" y="329225"/>
            <a:ext cx="242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Sickle Cell Anemia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4200" y="3572021"/>
            <a:ext cx="138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Acquired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9174" y="2218997"/>
            <a:ext cx="363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Pyruvate Kinase Deficiency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9174" y="1849665"/>
            <a:ext cx="218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G6PD deficiency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69174" y="1470944"/>
            <a:ext cx="3408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Hereditary </a:t>
            </a:r>
            <a:r>
              <a:rPr lang="en-US" dirty="0" err="1" smtClean="0"/>
              <a:t>Elliptocytosis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9174" y="719026"/>
            <a:ext cx="167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Thalassemias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69174" y="1102557"/>
            <a:ext cx="318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Hereditary Spherocytosis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46174" y="4136999"/>
            <a:ext cx="169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41220" y="3767667"/>
            <a:ext cx="227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Drug Induced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41220" y="3386984"/>
            <a:ext cx="204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Alloimmune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41220" y="3017652"/>
            <a:ext cx="227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Autoimmune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91893" y="3387355"/>
            <a:ext cx="138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Immune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46174" y="4506331"/>
            <a:ext cx="449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Paroxysmal Nocturnal </a:t>
            </a:r>
            <a:r>
              <a:rPr lang="en-US" dirty="0" err="1" smtClean="0"/>
              <a:t>Hemoglobinuria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69174" y="4879933"/>
            <a:ext cx="138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21" name="Left Brace 20"/>
          <p:cNvSpPr/>
          <p:nvPr/>
        </p:nvSpPr>
        <p:spPr>
          <a:xfrm>
            <a:off x="1538112" y="1470944"/>
            <a:ext cx="211808" cy="22967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2949222" y="508000"/>
            <a:ext cx="642671" cy="18633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2949223" y="3572021"/>
            <a:ext cx="619952" cy="1522090"/>
          </a:xfrm>
          <a:prstGeom prst="leftBrace">
            <a:avLst>
              <a:gd name="adj1" fmla="val 8333"/>
              <a:gd name="adj2" fmla="val 138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4797778" y="3203222"/>
            <a:ext cx="443442" cy="7381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Kumar et al.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(DAT) and indirect (IAT) </a:t>
            </a:r>
            <a:r>
              <a:rPr lang="en-US" dirty="0" err="1" smtClean="0"/>
              <a:t>antiglobulin</a:t>
            </a:r>
            <a:r>
              <a:rPr lang="en-US" dirty="0" smtClean="0"/>
              <a:t> tests with polyclonal and monoclonal antisera and search for cold reactive autoantibody were </a:t>
            </a:r>
            <a:r>
              <a:rPr lang="en-US" b="1" i="1" dirty="0" smtClean="0">
                <a:solidFill>
                  <a:srgbClr val="738450"/>
                </a:solidFill>
              </a:rPr>
              <a:t>negative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Congenital hemolytic </a:t>
            </a:r>
            <a:r>
              <a:rPr lang="en-US" dirty="0" err="1" smtClean="0"/>
              <a:t>anemias</a:t>
            </a:r>
            <a:r>
              <a:rPr lang="en-US" dirty="0" smtClean="0"/>
              <a:t> were negative</a:t>
            </a:r>
          </a:p>
          <a:p>
            <a:r>
              <a:rPr lang="en-US" dirty="0" smtClean="0"/>
              <a:t>No red cell membrane defects identified</a:t>
            </a:r>
          </a:p>
          <a:p>
            <a:r>
              <a:rPr lang="en-US" dirty="0" smtClean="0"/>
              <a:t>Corticosteroids and high dose IVIG were ineffective</a:t>
            </a:r>
          </a:p>
          <a:p>
            <a:pPr lvl="1"/>
            <a:r>
              <a:rPr lang="en-US" dirty="0" smtClean="0"/>
              <a:t>Treated with blood transfusion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42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17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Transfusion(2001);41:1559-1561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27818" b="-27818"/>
          <a:stretch>
            <a:fillRect/>
          </a:stretch>
        </p:blipFill>
        <p:spPr>
          <a:xfrm>
            <a:off x="0" y="692643"/>
            <a:ext cx="9144000" cy="4337221"/>
          </a:xfrm>
        </p:spPr>
      </p:pic>
    </p:spTree>
    <p:extLst>
      <p:ext uri="{BB962C8B-B14F-4D97-AF65-F5344CB8AC3E}">
        <p14:creationId xmlns:p14="http://schemas.microsoft.com/office/powerpoint/2010/main" val="359183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22,782 pregnant women</a:t>
            </a:r>
          </a:p>
          <a:p>
            <a:r>
              <a:rPr lang="en-US" dirty="0"/>
              <a:t>	</a:t>
            </a:r>
            <a:r>
              <a:rPr lang="en-US" dirty="0" smtClean="0"/>
              <a:t>547 with positive antibody screening tests</a:t>
            </a:r>
          </a:p>
          <a:p>
            <a:r>
              <a:rPr lang="en-US" dirty="0"/>
              <a:t>	</a:t>
            </a:r>
            <a:r>
              <a:rPr lang="en-US" dirty="0" smtClean="0"/>
              <a:t>	25 with autoantibodies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47785" r="-47785"/>
          <a:stretch>
            <a:fillRect/>
          </a:stretch>
        </p:blipFill>
        <p:spPr>
          <a:xfrm>
            <a:off x="-349187" y="183444"/>
            <a:ext cx="10172181" cy="3795889"/>
          </a:xfrm>
        </p:spPr>
      </p:pic>
      <p:sp>
        <p:nvSpPr>
          <p:cNvPr id="7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Hoppe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21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25 with autoantibodies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with autoantibodies had an </a:t>
            </a:r>
            <a:r>
              <a:rPr lang="en-US" dirty="0" err="1" smtClean="0"/>
              <a:t>IgG</a:t>
            </a:r>
            <a:r>
              <a:rPr lang="en-US" dirty="0" smtClean="0"/>
              <a:t>+ +/- C3d+ DAT</a:t>
            </a:r>
          </a:p>
          <a:p>
            <a:r>
              <a:rPr lang="en-US" dirty="0" smtClean="0"/>
              <a:t>18 cases had </a:t>
            </a:r>
            <a:r>
              <a:rPr lang="en-US" dirty="0" err="1" smtClean="0"/>
              <a:t>eluates</a:t>
            </a:r>
            <a:r>
              <a:rPr lang="en-US" dirty="0" smtClean="0"/>
              <a:t> that reacted with all RBCs tested in the IAT</a:t>
            </a:r>
          </a:p>
          <a:p>
            <a:r>
              <a:rPr lang="en-US" dirty="0"/>
              <a:t>	</a:t>
            </a:r>
            <a:r>
              <a:rPr lang="en-US" dirty="0" smtClean="0"/>
              <a:t>true autoantibodies</a:t>
            </a:r>
          </a:p>
          <a:p>
            <a:r>
              <a:rPr lang="en-US" dirty="0"/>
              <a:t>	</a:t>
            </a:r>
            <a:r>
              <a:rPr lang="en-US" dirty="0" smtClean="0"/>
              <a:t>NOT </a:t>
            </a:r>
            <a:r>
              <a:rPr lang="en-US" dirty="0" err="1" smtClean="0"/>
              <a:t>nonimmune</a:t>
            </a:r>
            <a:r>
              <a:rPr lang="en-US" dirty="0" smtClean="0"/>
              <a:t> adsorption of </a:t>
            </a:r>
            <a:r>
              <a:rPr lang="en-US" dirty="0" err="1" smtClean="0"/>
              <a:t>IgG</a:t>
            </a:r>
            <a:endParaRPr lang="en-US" dirty="0" smtClean="0"/>
          </a:p>
          <a:p>
            <a:r>
              <a:rPr lang="en-US" dirty="0" smtClean="0"/>
              <a:t>7 only detectable when enzyme-treated RBCs used</a:t>
            </a:r>
          </a:p>
          <a:p>
            <a:r>
              <a:rPr lang="en-US" dirty="0"/>
              <a:t>	</a:t>
            </a:r>
            <a:r>
              <a:rPr lang="en-US" dirty="0" smtClean="0"/>
              <a:t>resemble incomplete warm </a:t>
            </a:r>
            <a:r>
              <a:rPr lang="en-US" dirty="0" err="1" smtClean="0"/>
              <a:t>hemolysins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7871" r="-7871"/>
          <a:stretch/>
        </p:blipFill>
        <p:spPr>
          <a:xfrm>
            <a:off x="-463642" y="366890"/>
            <a:ext cx="10032079" cy="3743608"/>
          </a:xfrm>
        </p:spPr>
      </p:pic>
    </p:spTree>
    <p:extLst>
      <p:ext uri="{BB962C8B-B14F-4D97-AF65-F5344CB8AC3E}">
        <p14:creationId xmlns:p14="http://schemas.microsoft.com/office/powerpoint/2010/main" val="2447910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Hoppe et al.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Occurrence of RBC autoantibodies in 25/22,782 pregnancies</a:t>
            </a:r>
          </a:p>
          <a:p>
            <a:pPr lvl="1"/>
            <a:r>
              <a:rPr lang="en-US" dirty="0" smtClean="0"/>
              <a:t>1 in 900 cases</a:t>
            </a:r>
          </a:p>
          <a:p>
            <a:pPr lvl="1"/>
            <a:r>
              <a:rPr lang="en-US" dirty="0" smtClean="0"/>
              <a:t>5x as frequent as in the control group (3/12,903)</a:t>
            </a:r>
          </a:p>
          <a:p>
            <a:r>
              <a:rPr lang="en-US" dirty="0" smtClean="0"/>
              <a:t>Pregnancy-induced autoantibodies are largely incapable of causing significant RBC destruction</a:t>
            </a:r>
          </a:p>
          <a:p>
            <a:r>
              <a:rPr lang="en-US" dirty="0" smtClean="0"/>
              <a:t>Autoantibodies in AIHA frequently lead to the aggravation of hemolysis during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68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 AIHA of pregnancy</a:t>
            </a:r>
          </a:p>
          <a:p>
            <a:r>
              <a:rPr lang="en-US" dirty="0" smtClean="0"/>
              <a:t>Unexplained hemolytic anemia associated with pregnancy</a:t>
            </a:r>
          </a:p>
          <a:p>
            <a:r>
              <a:rPr lang="en-US" dirty="0" smtClean="0"/>
              <a:t>Pregnancy-induced hemolytic 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64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Placental driven event</a:t>
            </a:r>
          </a:p>
          <a:p>
            <a:pPr lvl="1"/>
            <a:r>
              <a:rPr lang="en-US" dirty="0" smtClean="0"/>
              <a:t>Immunological</a:t>
            </a:r>
          </a:p>
          <a:p>
            <a:pPr lvl="1"/>
            <a:r>
              <a:rPr lang="en-US" dirty="0" smtClean="0"/>
              <a:t>Hormonal</a:t>
            </a:r>
          </a:p>
          <a:p>
            <a:pPr lvl="1"/>
            <a:r>
              <a:rPr lang="en-US" dirty="0" err="1" smtClean="0"/>
              <a:t>Microchemical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05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CD47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Integrin-associated protein ubiquitously expressed cell surface glycoprotein</a:t>
            </a:r>
          </a:p>
          <a:p>
            <a:r>
              <a:rPr lang="en-US" dirty="0" smtClean="0"/>
              <a:t>First identified in </a:t>
            </a:r>
            <a:r>
              <a:rPr lang="en-US" i="1" dirty="0" smtClean="0">
                <a:solidFill>
                  <a:srgbClr val="738450"/>
                </a:solidFill>
              </a:rPr>
              <a:t>placenta</a:t>
            </a:r>
            <a:r>
              <a:rPr lang="en-US" dirty="0" smtClean="0"/>
              <a:t> and in neutrophil granulocytes</a:t>
            </a:r>
          </a:p>
          <a:p>
            <a:r>
              <a:rPr lang="en-US" dirty="0" smtClean="0"/>
              <a:t>Erythrocytes do not express </a:t>
            </a:r>
            <a:r>
              <a:rPr lang="en-US" dirty="0" err="1" smtClean="0"/>
              <a:t>integrins</a:t>
            </a:r>
            <a:r>
              <a:rPr lang="en-US" dirty="0" smtClean="0"/>
              <a:t>, but have high levels of CD47</a:t>
            </a:r>
          </a:p>
          <a:p>
            <a:pPr lvl="1"/>
            <a:r>
              <a:rPr lang="en-US" dirty="0" smtClean="0"/>
              <a:t>Suggesting integrin-independent functions for CD47</a:t>
            </a:r>
          </a:p>
          <a:p>
            <a:r>
              <a:rPr lang="en-US" dirty="0" smtClean="0"/>
              <a:t>Can function as ligand for inhibitory macrophage receptor Signal Regulatory Protein alpha</a:t>
            </a:r>
          </a:p>
          <a:p>
            <a:pPr lvl="1"/>
            <a:r>
              <a:rPr lang="en-US" dirty="0" smtClean="0"/>
              <a:t>Interaction prevents phagocytosis of circulating cells by splenic macrophages</a:t>
            </a:r>
          </a:p>
          <a:p>
            <a:pPr lvl="1"/>
            <a:r>
              <a:rPr lang="en-US" dirty="0" smtClean="0"/>
              <a:t>Erythrocytes from CD47 deficient mice were rapidly cleared from circulation</a:t>
            </a:r>
          </a:p>
          <a:p>
            <a:r>
              <a:rPr lang="en-US" i="1" dirty="0" smtClean="0">
                <a:solidFill>
                  <a:srgbClr val="738450"/>
                </a:solidFill>
              </a:rPr>
              <a:t>Placenta is paternal</a:t>
            </a:r>
            <a:endParaRPr lang="en-US" i="1" dirty="0">
              <a:solidFill>
                <a:srgbClr val="7384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48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Alpha-methyldopa-induced AIHA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Autoimmune Hemolytic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destruction of erythrocytes due to anti-erythrocyte autoantibodies</a:t>
            </a:r>
          </a:p>
          <a:p>
            <a:r>
              <a:rPr lang="en-US" dirty="0" smtClean="0"/>
              <a:t>Incidence is estimated 1-3 cases per 100,000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</a:t>
            </a:r>
            <a:r>
              <a:rPr lang="en-US" dirty="0" smtClean="0"/>
              <a:t>methyldopa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Aldomet</a:t>
            </a:r>
            <a:r>
              <a:rPr lang="en-US" dirty="0" smtClean="0"/>
              <a:t>, </a:t>
            </a:r>
            <a:r>
              <a:rPr lang="en-US" dirty="0" err="1" smtClean="0"/>
              <a:t>Aldoril</a:t>
            </a:r>
            <a:r>
              <a:rPr lang="en-US" dirty="0" smtClean="0"/>
              <a:t>, </a:t>
            </a:r>
            <a:r>
              <a:rPr lang="en-US" dirty="0" err="1" smtClean="0"/>
              <a:t>Dopament</a:t>
            </a:r>
            <a:r>
              <a:rPr lang="en-US" dirty="0" smtClean="0"/>
              <a:t>, </a:t>
            </a:r>
            <a:r>
              <a:rPr lang="en-US" dirty="0" err="1" smtClean="0"/>
              <a:t>Dopegyt</a:t>
            </a:r>
            <a:endParaRPr lang="en-US" dirty="0" smtClean="0"/>
          </a:p>
          <a:p>
            <a:r>
              <a:rPr lang="en-US" dirty="0" smtClean="0"/>
              <a:t>Alpha-adrenergic agonist</a:t>
            </a:r>
          </a:p>
          <a:p>
            <a:pPr lvl="1"/>
            <a:r>
              <a:rPr lang="en-US" dirty="0" smtClean="0"/>
              <a:t>Selective for alpha2-adrenergic receptors</a:t>
            </a:r>
          </a:p>
          <a:p>
            <a:pPr lvl="1"/>
            <a:r>
              <a:rPr lang="en-US" dirty="0" smtClean="0"/>
              <a:t>Used as a sympatholytic or antihypertensive</a:t>
            </a:r>
          </a:p>
          <a:p>
            <a:r>
              <a:rPr lang="en-US" dirty="0" smtClean="0"/>
              <a:t>Safe for use during pregnancy</a:t>
            </a:r>
          </a:p>
          <a:p>
            <a:pPr lvl="1"/>
            <a:r>
              <a:rPr lang="en-US" dirty="0" smtClean="0"/>
              <a:t>Used to treat gestational hypertension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35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</a:t>
            </a:r>
            <a:r>
              <a:rPr lang="en-US" dirty="0" smtClean="0"/>
              <a:t>methyldopa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Adverse side effects</a:t>
            </a:r>
          </a:p>
          <a:p>
            <a:pPr lvl="1"/>
            <a:r>
              <a:rPr lang="en-US" dirty="0" smtClean="0"/>
              <a:t>Psychological</a:t>
            </a:r>
          </a:p>
          <a:p>
            <a:pPr lvl="2"/>
            <a:r>
              <a:rPr lang="en-US" dirty="0" smtClean="0"/>
              <a:t>Depression +/- suicidal ideation, as well as nightmares</a:t>
            </a:r>
          </a:p>
          <a:p>
            <a:pPr lvl="2"/>
            <a:r>
              <a:rPr lang="en-US" dirty="0" smtClean="0"/>
              <a:t>Apathy +/- </a:t>
            </a:r>
            <a:r>
              <a:rPr lang="en-US" dirty="0" err="1" smtClean="0"/>
              <a:t>anhedonia</a:t>
            </a:r>
            <a:r>
              <a:rPr lang="en-US" dirty="0" smtClean="0"/>
              <a:t>, </a:t>
            </a:r>
            <a:r>
              <a:rPr lang="en-US" dirty="0" err="1" smtClean="0"/>
              <a:t>dysphoria</a:t>
            </a:r>
            <a:endParaRPr lang="en-US" dirty="0" smtClean="0"/>
          </a:p>
          <a:p>
            <a:pPr lvl="2"/>
            <a:r>
              <a:rPr lang="en-US" dirty="0" smtClean="0"/>
              <a:t>Anxiety, </a:t>
            </a:r>
            <a:r>
              <a:rPr lang="en-US" dirty="0" err="1" smtClean="0"/>
              <a:t>esp</a:t>
            </a:r>
            <a:r>
              <a:rPr lang="en-US" dirty="0" smtClean="0"/>
              <a:t> social anxiety</a:t>
            </a:r>
          </a:p>
          <a:p>
            <a:pPr lvl="2"/>
            <a:r>
              <a:rPr lang="en-US" dirty="0" smtClean="0"/>
              <a:t>Decreased awareness, alertness, wakefulness</a:t>
            </a:r>
          </a:p>
          <a:p>
            <a:pPr lvl="2"/>
            <a:r>
              <a:rPr lang="en-US" dirty="0" smtClean="0"/>
              <a:t>Fatigue and lethargy</a:t>
            </a:r>
          </a:p>
          <a:p>
            <a:pPr lvl="2"/>
            <a:r>
              <a:rPr lang="en-US" dirty="0" smtClean="0"/>
              <a:t>Sexual dysfunction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88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</a:t>
            </a:r>
            <a:r>
              <a:rPr lang="en-US" dirty="0" smtClean="0"/>
              <a:t>methyldopa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39802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Adverse side effects</a:t>
            </a:r>
          </a:p>
          <a:p>
            <a:pPr lvl="1"/>
            <a:r>
              <a:rPr lang="en-US" dirty="0" smtClean="0"/>
              <a:t>Physiological</a:t>
            </a:r>
          </a:p>
          <a:p>
            <a:pPr lvl="2"/>
            <a:r>
              <a:rPr lang="en-US" dirty="0" smtClean="0"/>
              <a:t>Dizziness, lightheadedness, vertigo</a:t>
            </a:r>
          </a:p>
          <a:p>
            <a:pPr lvl="2"/>
            <a:r>
              <a:rPr lang="en-US" dirty="0" err="1" smtClean="0"/>
              <a:t>Miosis</a:t>
            </a:r>
            <a:r>
              <a:rPr lang="en-US" dirty="0" smtClean="0"/>
              <a:t>/pupil constriction</a:t>
            </a:r>
          </a:p>
          <a:p>
            <a:pPr lvl="2"/>
            <a:r>
              <a:rPr lang="en-US" dirty="0" err="1" smtClean="0"/>
              <a:t>Xerostomia</a:t>
            </a:r>
            <a:r>
              <a:rPr lang="en-US" dirty="0" smtClean="0"/>
              <a:t>/dry mouth</a:t>
            </a:r>
          </a:p>
          <a:p>
            <a:pPr lvl="2"/>
            <a:r>
              <a:rPr lang="en-US" dirty="0" smtClean="0"/>
              <a:t>GI disturbance including diarrhea +/- constipation</a:t>
            </a:r>
          </a:p>
          <a:p>
            <a:pPr lvl="2"/>
            <a:r>
              <a:rPr lang="en-US" dirty="0" smtClean="0"/>
              <a:t>Headache or migraine</a:t>
            </a:r>
          </a:p>
          <a:p>
            <a:pPr lvl="2"/>
            <a:r>
              <a:rPr lang="en-US" dirty="0" smtClean="0"/>
              <a:t>Myalgia, arthralgia, </a:t>
            </a:r>
            <a:r>
              <a:rPr lang="en-US" dirty="0" err="1" smtClean="0"/>
              <a:t>paresthesia</a:t>
            </a:r>
            <a:endParaRPr lang="en-US" dirty="0" smtClean="0"/>
          </a:p>
          <a:p>
            <a:pPr lvl="2"/>
            <a:r>
              <a:rPr lang="en-US" dirty="0" smtClean="0"/>
              <a:t>Restless leg syndrome</a:t>
            </a:r>
          </a:p>
          <a:p>
            <a:pPr lvl="2"/>
            <a:r>
              <a:rPr lang="en-US" dirty="0" err="1" smtClean="0"/>
              <a:t>Parkinsonian</a:t>
            </a:r>
            <a:r>
              <a:rPr lang="en-US" dirty="0" smtClean="0"/>
              <a:t> symptoms</a:t>
            </a:r>
          </a:p>
          <a:p>
            <a:pPr lvl="2"/>
            <a:r>
              <a:rPr lang="en-US" dirty="0" smtClean="0"/>
              <a:t>Ataxia </a:t>
            </a:r>
          </a:p>
          <a:p>
            <a:pPr lvl="2"/>
            <a:r>
              <a:rPr lang="en-US" dirty="0" err="1" smtClean="0"/>
              <a:t>Bradycardia</a:t>
            </a:r>
            <a:endParaRPr lang="en-US" dirty="0" smtClean="0"/>
          </a:p>
          <a:p>
            <a:pPr lvl="2"/>
            <a:r>
              <a:rPr lang="en-US" dirty="0" smtClean="0"/>
              <a:t>Orthostatic hypotension</a:t>
            </a:r>
          </a:p>
          <a:p>
            <a:pPr lvl="2"/>
            <a:r>
              <a:rPr lang="en-US" dirty="0" smtClean="0"/>
              <a:t>Pancreatitis</a:t>
            </a:r>
          </a:p>
          <a:p>
            <a:pPr lvl="2"/>
            <a:r>
              <a:rPr lang="en-US" dirty="0" smtClean="0"/>
              <a:t>Skin rashes</a:t>
            </a:r>
          </a:p>
          <a:p>
            <a:pPr lvl="2"/>
            <a:r>
              <a:rPr lang="en-US" dirty="0" smtClean="0"/>
              <a:t>Bone marrow suppression</a:t>
            </a:r>
          </a:p>
          <a:p>
            <a:pPr lvl="2"/>
            <a:r>
              <a:rPr lang="en-US" b="1" i="1" dirty="0" smtClean="0">
                <a:solidFill>
                  <a:schemeClr val="tx2"/>
                </a:solidFill>
              </a:rPr>
              <a:t>Hemolytic anemia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11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Alpha-methyldopa-induced AIHA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Production of antibodies in ~15% of patients receiving the drug for longer than 4 months</a:t>
            </a:r>
          </a:p>
          <a:p>
            <a:pPr lvl="1"/>
            <a:r>
              <a:rPr lang="en-US" dirty="0"/>
              <a:t>Autoantibodies targeted against red blood cells</a:t>
            </a:r>
          </a:p>
          <a:p>
            <a:pPr lvl="2"/>
            <a:r>
              <a:rPr lang="en-US" dirty="0" smtClean="0"/>
              <a:t>Rh </a:t>
            </a:r>
            <a:r>
              <a:rPr lang="en-US" dirty="0"/>
              <a:t>system&gt;&gt;&gt;</a:t>
            </a:r>
            <a:r>
              <a:rPr lang="en-US" dirty="0" err="1"/>
              <a:t>Jka</a:t>
            </a:r>
            <a:r>
              <a:rPr lang="en-US" dirty="0"/>
              <a:t> and U</a:t>
            </a:r>
          </a:p>
          <a:p>
            <a:r>
              <a:rPr lang="en-US" dirty="0" smtClean="0"/>
              <a:t>0.5-1% developing hemolytic anemia</a:t>
            </a:r>
          </a:p>
          <a:p>
            <a:r>
              <a:rPr lang="en-US" dirty="0" smtClean="0"/>
              <a:t>True autoimmune and drug-independent antibody</a:t>
            </a:r>
          </a:p>
          <a:p>
            <a:pPr lvl="1"/>
            <a:r>
              <a:rPr lang="en-US" dirty="0" smtClean="0"/>
              <a:t>Antibody is in vitro reactive, even in the absence of the drug</a:t>
            </a:r>
          </a:p>
          <a:p>
            <a:pPr lvl="1"/>
            <a:r>
              <a:rPr lang="en-US" dirty="0" err="1" smtClean="0"/>
              <a:t>IgG</a:t>
            </a:r>
            <a:r>
              <a:rPr lang="en-US" dirty="0" smtClean="0"/>
              <a:t>-mediated</a:t>
            </a:r>
          </a:p>
          <a:p>
            <a:pPr lvl="1"/>
            <a:r>
              <a:rPr lang="en-US" dirty="0" smtClean="0"/>
              <a:t>Extravascular hemolysis</a:t>
            </a:r>
          </a:p>
          <a:p>
            <a:pPr lvl="1"/>
            <a:r>
              <a:rPr lang="en-US" dirty="0" smtClean="0"/>
              <a:t>Slow onset – 1 to 3 months after starting medication</a:t>
            </a:r>
          </a:p>
          <a:p>
            <a:pPr lvl="1"/>
            <a:r>
              <a:rPr lang="en-US" dirty="0" smtClean="0"/>
              <a:t>Years until a negative DAT is achieved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86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Alpha-methyldopa-induced AIHA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for hemolytic anemia</a:t>
            </a:r>
          </a:p>
          <a:p>
            <a:pPr lvl="1"/>
            <a:r>
              <a:rPr lang="en-US" dirty="0" smtClean="0"/>
              <a:t>Stop medication</a:t>
            </a:r>
          </a:p>
          <a:p>
            <a:pPr lvl="1"/>
            <a:r>
              <a:rPr lang="en-US" dirty="0" smtClean="0"/>
              <a:t>Corticosteroids</a:t>
            </a:r>
          </a:p>
          <a:p>
            <a:pPr lvl="1"/>
            <a:r>
              <a:rPr lang="en-US" dirty="0" smtClean="0"/>
              <a:t>Rarely blood transfusions</a:t>
            </a:r>
          </a:p>
          <a:p>
            <a:pPr lvl="1"/>
            <a:r>
              <a:rPr lang="en-US" dirty="0" smtClean="0"/>
              <a:t>Reintroduction of medication is contraindicated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2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Alpha-methyldopa-induced AIHA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for positive DAT without hemolysis</a:t>
            </a:r>
          </a:p>
          <a:p>
            <a:pPr lvl="1"/>
            <a:r>
              <a:rPr lang="en-US" dirty="0" smtClean="0"/>
              <a:t>No treatment is required</a:t>
            </a:r>
          </a:p>
          <a:p>
            <a:pPr lvl="1"/>
            <a:r>
              <a:rPr lang="en-US" dirty="0" smtClean="0"/>
              <a:t>Usually acceptable to continue therapy</a:t>
            </a:r>
          </a:p>
          <a:p>
            <a:pPr lvl="1"/>
            <a:r>
              <a:rPr lang="en-US" dirty="0" smtClean="0"/>
              <a:t>Positive IAT will interfere with </a:t>
            </a:r>
            <a:r>
              <a:rPr lang="en-US" dirty="0" err="1" smtClean="0"/>
              <a:t>crossmatching</a:t>
            </a:r>
            <a:r>
              <a:rPr lang="en-US" dirty="0" smtClean="0"/>
              <a:t> and may obscure clinically relevant alloantibodies</a:t>
            </a:r>
          </a:p>
        </p:txBody>
      </p:sp>
    </p:spTree>
    <p:extLst>
      <p:ext uri="{BB962C8B-B14F-4D97-AF65-F5344CB8AC3E}">
        <p14:creationId xmlns:p14="http://schemas.microsoft.com/office/powerpoint/2010/main" val="597526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</a:t>
            </a:r>
            <a:r>
              <a:rPr lang="en-US" dirty="0" smtClean="0"/>
              <a:t>methyldopa-induced AIHA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Mild fatigue</a:t>
            </a:r>
          </a:p>
          <a:p>
            <a:pPr lvl="1"/>
            <a:r>
              <a:rPr lang="en-US" dirty="0" smtClean="0"/>
              <a:t>Dyspnea</a:t>
            </a:r>
          </a:p>
          <a:p>
            <a:pPr lvl="1"/>
            <a:r>
              <a:rPr lang="en-US" dirty="0" smtClean="0"/>
              <a:t>Respiratory failure</a:t>
            </a:r>
          </a:p>
          <a:p>
            <a:pPr lvl="1"/>
            <a:r>
              <a:rPr lang="en-US" dirty="0" smtClean="0"/>
              <a:t>Death</a:t>
            </a:r>
          </a:p>
          <a:p>
            <a:pPr lvl="2"/>
            <a:r>
              <a:rPr lang="en-US" dirty="0" err="1" smtClean="0"/>
              <a:t>Hb</a:t>
            </a:r>
            <a:r>
              <a:rPr lang="en-US" dirty="0" smtClean="0"/>
              <a:t> 5g/</a:t>
            </a:r>
            <a:r>
              <a:rPr lang="en-US" dirty="0" err="1" smtClean="0"/>
              <a:t>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26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</a:t>
            </a:r>
            <a:r>
              <a:rPr lang="en-US" dirty="0" smtClean="0"/>
              <a:t>methyldopa-induced AIHA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findings similar to WAIHA</a:t>
            </a:r>
          </a:p>
          <a:p>
            <a:pPr lvl="1"/>
            <a:r>
              <a:rPr lang="en-US" dirty="0" smtClean="0"/>
              <a:t>Positive DAT</a:t>
            </a:r>
          </a:p>
          <a:p>
            <a:pPr lvl="1"/>
            <a:r>
              <a:rPr lang="en-US" dirty="0" smtClean="0"/>
              <a:t>Positive indirect </a:t>
            </a:r>
            <a:r>
              <a:rPr lang="en-US" dirty="0" err="1" smtClean="0"/>
              <a:t>antiglobulin</a:t>
            </a:r>
            <a:r>
              <a:rPr lang="en-US" dirty="0" smtClean="0"/>
              <a:t> test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 err="1" smtClean="0"/>
              <a:t>elutions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62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55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Idiopathic Pregnancy-Induced Hemolytic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2300111"/>
            <a:ext cx="8132233" cy="428977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 identifiable mechanism</a:t>
            </a:r>
          </a:p>
          <a:p>
            <a:r>
              <a:rPr lang="en-US" dirty="0" smtClean="0"/>
              <a:t>Anemia becomes apparent in the third trimester</a:t>
            </a:r>
          </a:p>
          <a:p>
            <a:r>
              <a:rPr lang="en-US" dirty="0" smtClean="0"/>
              <a:t>Anemia remits completely within 2 months of delivery</a:t>
            </a:r>
          </a:p>
          <a:p>
            <a:r>
              <a:rPr lang="en-US" dirty="0" smtClean="0"/>
              <a:t>Anemia generally recurs in subsequent pregnancies</a:t>
            </a:r>
          </a:p>
          <a:p>
            <a:r>
              <a:rPr lang="en-US" dirty="0" smtClean="0"/>
              <a:t>Anemia is usually severe, even life threatening</a:t>
            </a:r>
          </a:p>
          <a:p>
            <a:r>
              <a:rPr lang="en-US" dirty="0" smtClean="0"/>
              <a:t>Corticosteroids and </a:t>
            </a:r>
            <a:r>
              <a:rPr lang="en-US" dirty="0" err="1" smtClean="0"/>
              <a:t>IVIg</a:t>
            </a:r>
            <a:r>
              <a:rPr lang="en-US" dirty="0" smtClean="0"/>
              <a:t> are sometimes helpful</a:t>
            </a:r>
          </a:p>
          <a:p>
            <a:r>
              <a:rPr lang="en-US" dirty="0" smtClean="0"/>
              <a:t>Erythrocyte transfusions are the mainstay of treatment for severe anemia</a:t>
            </a:r>
          </a:p>
          <a:p>
            <a:r>
              <a:rPr lang="en-US" dirty="0" smtClean="0"/>
              <a:t>Donor cells have shortened survival</a:t>
            </a:r>
          </a:p>
          <a:p>
            <a:r>
              <a:rPr lang="en-US" dirty="0" smtClean="0"/>
              <a:t>Neonates generally have transient </a:t>
            </a:r>
            <a:r>
              <a:rPr lang="en-US" dirty="0" err="1" smtClean="0"/>
              <a:t>nonsevere</a:t>
            </a:r>
            <a:r>
              <a:rPr lang="en-US" dirty="0" smtClean="0"/>
              <a:t> hemolysis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9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induced AIHA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positive DAT is rarely seen in pregnancy</a:t>
            </a:r>
          </a:p>
          <a:p>
            <a:pPr lvl="1"/>
            <a:r>
              <a:rPr lang="en-US" dirty="0" smtClean="0"/>
              <a:t>1:50,000</a:t>
            </a:r>
          </a:p>
          <a:p>
            <a:pPr lvl="1"/>
            <a:r>
              <a:rPr lang="en-US" dirty="0" smtClean="0"/>
              <a:t>1/3 of these women have anemia</a:t>
            </a:r>
          </a:p>
          <a:p>
            <a:pPr lvl="1"/>
            <a:r>
              <a:rPr lang="en-US" dirty="0" smtClean="0"/>
              <a:t>May occur in the first or in the third trimester of pregnancy</a:t>
            </a:r>
          </a:p>
          <a:p>
            <a:pPr lvl="1"/>
            <a:r>
              <a:rPr lang="en-US" dirty="0" smtClean="0"/>
              <a:t>Newborns of mothers with AIHA may have a positive DAT, but do not have hemolytic anemia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err="1" smtClean="0"/>
              <a:t>Benraad</a:t>
            </a:r>
            <a:r>
              <a:rPr lang="en-US" dirty="0" smtClean="0"/>
              <a:t> CEM, </a:t>
            </a:r>
            <a:r>
              <a:rPr lang="en-US" dirty="0" err="1" smtClean="0"/>
              <a:t>Scheerder</a:t>
            </a:r>
            <a:r>
              <a:rPr lang="en-US" dirty="0" smtClean="0"/>
              <a:t> HAJM, </a:t>
            </a:r>
            <a:r>
              <a:rPr lang="en-US" dirty="0" err="1" smtClean="0"/>
              <a:t>Overbeeke</a:t>
            </a:r>
            <a:r>
              <a:rPr lang="en-US" dirty="0" smtClean="0"/>
              <a:t> MAM. Autoimmune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 during pregnancy. </a:t>
            </a:r>
            <a:r>
              <a:rPr lang="en-US" dirty="0" err="1" smtClean="0"/>
              <a:t>Eur</a:t>
            </a:r>
            <a:r>
              <a:rPr lang="en-US" dirty="0" smtClean="0"/>
              <a:t> J of Obstetrics and </a:t>
            </a:r>
            <a:r>
              <a:rPr lang="en-US" dirty="0" err="1" smtClean="0"/>
              <a:t>Gynecolgoy</a:t>
            </a:r>
            <a:r>
              <a:rPr lang="en-US" dirty="0" smtClean="0"/>
              <a:t> (1994)55:209-211.</a:t>
            </a:r>
          </a:p>
          <a:p>
            <a:r>
              <a:rPr lang="en-US" dirty="0" smtClean="0"/>
              <a:t>Chaplin H, Cohen R, Bloomberg G, et al. Pregnancy and idiopathic autoimmune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: a prospective study during 6 months gestation and 3 months post-partum. Br J </a:t>
            </a:r>
            <a:r>
              <a:rPr lang="en-US" dirty="0" err="1" smtClean="0"/>
              <a:t>Haematol</a:t>
            </a:r>
            <a:r>
              <a:rPr lang="en-US" dirty="0" smtClean="0"/>
              <a:t> (1973)24(2):219-229.</a:t>
            </a:r>
            <a:endParaRPr lang="en-US" dirty="0"/>
          </a:p>
          <a:p>
            <a:r>
              <a:rPr lang="en-US" dirty="0" err="1" smtClean="0"/>
              <a:t>Grigoriadis</a:t>
            </a:r>
            <a:r>
              <a:rPr lang="en-US" dirty="0" smtClean="0"/>
              <a:t> D, </a:t>
            </a:r>
            <a:r>
              <a:rPr lang="en-US" dirty="0" err="1" smtClean="0"/>
              <a:t>Tympa</a:t>
            </a:r>
            <a:r>
              <a:rPr lang="en-US" dirty="0" smtClean="0"/>
              <a:t> A, </a:t>
            </a:r>
            <a:r>
              <a:rPr lang="en-US" dirty="0" err="1" smtClean="0"/>
              <a:t>Liapis</a:t>
            </a:r>
            <a:r>
              <a:rPr lang="en-US" dirty="0" smtClean="0"/>
              <a:t> A, et al. Alpha-Methyldopa-Induced Autoimmune Hemolytic Anemia in the Third Trimester of Pregnancy. Case Reports in Obstetrics and Gynecology(2013):1-2</a:t>
            </a:r>
          </a:p>
          <a:p>
            <a:r>
              <a:rPr lang="en-US" dirty="0" smtClean="0"/>
              <a:t>Hoppe B, </a:t>
            </a:r>
            <a:r>
              <a:rPr lang="en-US" dirty="0" err="1" smtClean="0"/>
              <a:t>Stibbe</a:t>
            </a:r>
            <a:r>
              <a:rPr lang="en-US" dirty="0" smtClean="0"/>
              <a:t> W, Bielefeld A, et al. Increased RBC autoantibody production in pregnancy. Transfusion (2001);41:1559-1561.</a:t>
            </a:r>
          </a:p>
          <a:p>
            <a:r>
              <a:rPr lang="en-US" dirty="0" smtClean="0"/>
              <a:t>Kumar R, </a:t>
            </a:r>
            <a:r>
              <a:rPr lang="en-US" dirty="0" err="1" smtClean="0"/>
              <a:t>Advani</a:t>
            </a:r>
            <a:r>
              <a:rPr lang="en-US" dirty="0"/>
              <a:t> </a:t>
            </a:r>
            <a:r>
              <a:rPr lang="en-US" dirty="0" smtClean="0"/>
              <a:t>AR, </a:t>
            </a:r>
            <a:r>
              <a:rPr lang="en-US" dirty="0" err="1" smtClean="0"/>
              <a:t>Sharan</a:t>
            </a:r>
            <a:r>
              <a:rPr lang="en-US" dirty="0" smtClean="0"/>
              <a:t> J, et al. Pregnancy induced hemolytic anemia: an unexplained entity. Ann </a:t>
            </a:r>
            <a:r>
              <a:rPr lang="en-US" dirty="0" err="1" smtClean="0"/>
              <a:t>Hematol</a:t>
            </a:r>
            <a:r>
              <a:rPr lang="en-US" dirty="0" smtClean="0"/>
              <a:t> (2001)80:623-626.</a:t>
            </a:r>
          </a:p>
          <a:p>
            <a:r>
              <a:rPr lang="en-US" dirty="0" smtClean="0"/>
              <a:t>Murphy WG and </a:t>
            </a:r>
            <a:r>
              <a:rPr lang="en-US" dirty="0" err="1" smtClean="0"/>
              <a:t>Kelton</a:t>
            </a:r>
            <a:r>
              <a:rPr lang="en-US" dirty="0" smtClean="0"/>
              <a:t> JG. Methyldopa-induced autoantibodies against red blood cells. Blood Reviews (1988)2:36-42.</a:t>
            </a:r>
          </a:p>
          <a:p>
            <a:r>
              <a:rPr lang="en-US" dirty="0" err="1" smtClean="0"/>
              <a:t>Ong</a:t>
            </a:r>
            <a:r>
              <a:rPr lang="en-US" dirty="0" smtClean="0"/>
              <a:t> M, Hawthorne L. Autoimmune Hemolytic Anemia in Pregnancy. </a:t>
            </a:r>
            <a:r>
              <a:rPr lang="en-US" dirty="0" err="1" smtClean="0"/>
              <a:t>LabMedicine</a:t>
            </a:r>
            <a:r>
              <a:rPr lang="en-US" dirty="0" smtClean="0"/>
              <a:t> (2010)42(5):264-266.</a:t>
            </a:r>
          </a:p>
          <a:p>
            <a:r>
              <a:rPr lang="en-US" dirty="0" err="1" smtClean="0"/>
              <a:t>Semple</a:t>
            </a:r>
            <a:r>
              <a:rPr lang="en-US" dirty="0" smtClean="0"/>
              <a:t> JW and Freedman J. Autoimmune Pathogenesis and Autoimmune Hemolytic Anemia. Seminars in Hematology (2005)42:122-130.</a:t>
            </a:r>
          </a:p>
          <a:p>
            <a:r>
              <a:rPr lang="en-US" dirty="0" err="1" smtClean="0"/>
              <a:t>Sokol</a:t>
            </a:r>
            <a:r>
              <a:rPr lang="en-US" dirty="0" smtClean="0"/>
              <a:t> RJ, Hewitt S, Stamps B. Erythrocytes Autoantibodies, Autoimmune Hemolysis and Pregnancy. </a:t>
            </a:r>
            <a:r>
              <a:rPr lang="en-US" dirty="0" err="1" smtClean="0"/>
              <a:t>Vox</a:t>
            </a:r>
            <a:r>
              <a:rPr lang="en-US" dirty="0" smtClean="0"/>
              <a:t> Sang (1982)43:169-176.</a:t>
            </a:r>
          </a:p>
          <a:p>
            <a:r>
              <a:rPr lang="en-US" dirty="0" err="1" smtClean="0"/>
              <a:t>Valent</a:t>
            </a:r>
            <a:r>
              <a:rPr lang="en-US" dirty="0" smtClean="0"/>
              <a:t> P and </a:t>
            </a:r>
            <a:r>
              <a:rPr lang="en-US" dirty="0" err="1" smtClean="0"/>
              <a:t>Lechner</a:t>
            </a:r>
            <a:r>
              <a:rPr lang="en-US" dirty="0" smtClean="0"/>
              <a:t> K. Diagnosis and treatment of autoimmune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anaemias</a:t>
            </a:r>
            <a:r>
              <a:rPr lang="en-US" dirty="0" smtClean="0"/>
              <a:t> in adults: a clinical review. Wien </a:t>
            </a:r>
            <a:r>
              <a:rPr lang="en-US" dirty="0" err="1" smtClean="0"/>
              <a:t>Klin</a:t>
            </a:r>
            <a:r>
              <a:rPr lang="en-US" dirty="0" smtClean="0"/>
              <a:t> </a:t>
            </a:r>
            <a:r>
              <a:rPr lang="en-US" dirty="0" err="1" smtClean="0"/>
              <a:t>Wochesnschr</a:t>
            </a:r>
            <a:r>
              <a:rPr lang="en-US" dirty="0" smtClean="0"/>
              <a:t> (2008)120/5-6:136-151.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18" t="4054" r="1339" b="4054"/>
          <a:stretch/>
        </p:blipFill>
        <p:spPr>
          <a:xfrm>
            <a:off x="1095152" y="2595562"/>
            <a:ext cx="7187611" cy="3670767"/>
          </a:xfrm>
        </p:spPr>
      </p:pic>
    </p:spTree>
    <p:extLst>
      <p:ext uri="{BB962C8B-B14F-4D97-AF65-F5344CB8AC3E}">
        <p14:creationId xmlns:p14="http://schemas.microsoft.com/office/powerpoint/2010/main" val="1988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Hugh </a:t>
            </a:r>
            <a:r>
              <a:rPr lang="en-US" sz="2000" dirty="0" err="1"/>
              <a:t>Jr</a:t>
            </a:r>
            <a:r>
              <a:rPr lang="en-US" sz="2000" dirty="0"/>
              <a:t> </a:t>
            </a:r>
            <a:r>
              <a:rPr lang="en-US" sz="2000" dirty="0" smtClean="0"/>
              <a:t>Chaplin, </a:t>
            </a:r>
            <a:r>
              <a:rPr lang="en-US" sz="2000" dirty="0"/>
              <a:t>Robert Cohen, Gordon Bloomberg, Harold J. Kaplan, Joy A. Moore </a:t>
            </a:r>
            <a:r>
              <a:rPr lang="en-US" sz="2000" dirty="0" smtClean="0"/>
              <a:t>and Irene </a:t>
            </a:r>
            <a:r>
              <a:rPr lang="en-US" sz="2000" dirty="0" err="1" smtClean="0"/>
              <a:t>Dorner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British </a:t>
            </a:r>
            <a:r>
              <a:rPr lang="en-US" b="1" dirty="0"/>
              <a:t>Journal of </a:t>
            </a:r>
            <a:r>
              <a:rPr lang="en-US" b="1" dirty="0" err="1"/>
              <a:t>Haematology</a:t>
            </a:r>
            <a:endParaRPr lang="en-US" b="1" dirty="0"/>
          </a:p>
          <a:p>
            <a:r>
              <a:rPr lang="en-US" b="1" dirty="0">
                <a:hlinkClick r:id="rId2"/>
              </a:rPr>
              <a:t>Volume 24</a:t>
            </a:r>
            <a:r>
              <a:rPr lang="en-US" dirty="0">
                <a:hlinkClick r:id="rId2"/>
              </a:rPr>
              <a:t>, </a:t>
            </a:r>
            <a:r>
              <a:rPr lang="en-US" b="1" dirty="0">
                <a:hlinkClick r:id="rId2"/>
              </a:rPr>
              <a:t>Issue 2</a:t>
            </a:r>
            <a:r>
              <a:rPr lang="en-US" dirty="0">
                <a:hlinkClick r:id="rId2"/>
              </a:rPr>
              <a:t>, </a:t>
            </a:r>
            <a:r>
              <a:rPr lang="en-US" b="1" dirty="0">
                <a:hlinkClick r:id="rId2"/>
              </a:rPr>
              <a:t>pages 219–229</a:t>
            </a:r>
            <a:r>
              <a:rPr lang="en-US" dirty="0">
                <a:hlinkClick r:id="rId2"/>
              </a:rPr>
              <a:t>, </a:t>
            </a:r>
            <a:r>
              <a:rPr lang="en-US" b="1" dirty="0">
                <a:hlinkClick r:id="rId2"/>
              </a:rPr>
              <a:t>February 1973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0100" y="1252478"/>
            <a:ext cx="7988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Pregnancy and Idiopathic Autoimmune </a:t>
            </a:r>
            <a:r>
              <a:rPr lang="en-US" sz="3600" b="1" dirty="0" err="1"/>
              <a:t>Haemolytic</a:t>
            </a:r>
            <a:r>
              <a:rPr lang="en-US" sz="3600" b="1" dirty="0"/>
              <a:t> </a:t>
            </a:r>
            <a:r>
              <a:rPr lang="en-US" sz="3600" b="1" dirty="0" err="1"/>
              <a:t>Anaemia</a:t>
            </a:r>
            <a:r>
              <a:rPr lang="en-US" sz="3600" b="1" dirty="0"/>
              <a:t>: A Prospective Study during 6 Months Gestation and 3 Months </a:t>
            </a:r>
            <a:r>
              <a:rPr lang="en-US" sz="3600" b="1" i="1" dirty="0"/>
              <a:t>Post-Partum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65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Chaplin et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31-yr-old woman with a 12 </a:t>
            </a:r>
            <a:r>
              <a:rPr lang="en-US" dirty="0" err="1"/>
              <a:t>yr</a:t>
            </a:r>
            <a:r>
              <a:rPr lang="en-US" dirty="0"/>
              <a:t> history of relapsing idiopathic autoimmune </a:t>
            </a:r>
            <a:r>
              <a:rPr lang="en-US" dirty="0" smtClean="0"/>
              <a:t>hemolytic anemia </a:t>
            </a:r>
            <a:r>
              <a:rPr lang="en-US" dirty="0"/>
              <a:t>was studied prospectively during her first pregnancy. </a:t>
            </a:r>
            <a:endParaRPr lang="en-US" dirty="0" smtClean="0"/>
          </a:p>
          <a:p>
            <a:r>
              <a:rPr lang="en-US" dirty="0" smtClean="0"/>
              <a:t>Her </a:t>
            </a:r>
            <a:r>
              <a:rPr lang="en-US" dirty="0"/>
              <a:t>serum contained a warm incomplete autoantibody as well as an elevated cold agglutinin; her red blood cells were strongly coated with </a:t>
            </a:r>
            <a:r>
              <a:rPr lang="en-US" dirty="0" err="1"/>
              <a:t>IgG</a:t>
            </a:r>
            <a:r>
              <a:rPr lang="en-US" dirty="0"/>
              <a:t> and complement (chiefly α2D). </a:t>
            </a:r>
            <a:endParaRPr lang="en-US" dirty="0" smtClean="0"/>
          </a:p>
          <a:p>
            <a:r>
              <a:rPr lang="en-US" dirty="0" smtClean="0"/>
              <a:t>Hemolysis </a:t>
            </a:r>
            <a:r>
              <a:rPr lang="en-US" dirty="0"/>
              <a:t>was active throughout pregnancy, accelerating from the 34th to 40th week, with developing thrombocytopenia. </a:t>
            </a:r>
            <a:endParaRPr lang="en-US" dirty="0" smtClean="0"/>
          </a:p>
          <a:p>
            <a:r>
              <a:rPr lang="en-US" dirty="0" smtClean="0"/>
              <a:t>Amniocentesis </a:t>
            </a:r>
            <a:r>
              <a:rPr lang="en-US" dirty="0"/>
              <a:t>in the 8th and 9th months suggested minimal </a:t>
            </a:r>
            <a:r>
              <a:rPr lang="en-US" dirty="0" smtClean="0"/>
              <a:t>fetal hemolysis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maternal </a:t>
            </a:r>
            <a:r>
              <a:rPr lang="en-US" dirty="0" smtClean="0"/>
              <a:t>hemolytic </a:t>
            </a:r>
            <a:r>
              <a:rPr lang="en-US" dirty="0"/>
              <a:t>process went into complete clinical remission following delivery of a healthy appearing infant whose red cells were coated with </a:t>
            </a:r>
            <a:r>
              <a:rPr lang="en-US" dirty="0" err="1"/>
              <a:t>IgG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infant developed mild </a:t>
            </a:r>
            <a:r>
              <a:rPr lang="en-US" dirty="0" err="1"/>
              <a:t>hyperbilirubinaemia</a:t>
            </a:r>
            <a:r>
              <a:rPr lang="en-US" dirty="0"/>
              <a:t> within 48 </a:t>
            </a:r>
            <a:r>
              <a:rPr lang="en-US" dirty="0" err="1"/>
              <a:t>hr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all </a:t>
            </a:r>
            <a:r>
              <a:rPr lang="en-US" dirty="0"/>
              <a:t>in </a:t>
            </a:r>
            <a:r>
              <a:rPr lang="en-US" dirty="0" smtClean="0"/>
              <a:t>hemoglobin </a:t>
            </a:r>
            <a:r>
              <a:rPr lang="en-US" dirty="0"/>
              <a:t>to 50% of the cord level by the 8th week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Abnormalities of maternal and infant C4 levels were observed. </a:t>
            </a:r>
          </a:p>
        </p:txBody>
      </p:sp>
    </p:spTree>
    <p:extLst>
      <p:ext uri="{BB962C8B-B14F-4D97-AF65-F5344CB8AC3E}">
        <p14:creationId xmlns:p14="http://schemas.microsoft.com/office/powerpoint/2010/main" val="1638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19 reported instances of presumed autoimmune </a:t>
            </a:r>
            <a:r>
              <a:rPr lang="en-US" dirty="0" smtClean="0"/>
              <a:t>hemolysis </a:t>
            </a:r>
            <a:r>
              <a:rPr lang="en-US" dirty="0"/>
              <a:t>during pregnancy </a:t>
            </a:r>
            <a:endParaRPr lang="en-US" dirty="0" smtClean="0"/>
          </a:p>
          <a:p>
            <a:r>
              <a:rPr lang="en-US" dirty="0" smtClean="0"/>
              <a:t>All had unequivocal evidence of acquired hemolysis</a:t>
            </a:r>
          </a:p>
          <a:p>
            <a:pPr lvl="1"/>
            <a:r>
              <a:rPr lang="en-US" dirty="0" smtClean="0"/>
              <a:t>Evidence of autoimmune etiology incomplete</a:t>
            </a:r>
          </a:p>
          <a:p>
            <a:pPr lvl="2"/>
            <a:r>
              <a:rPr lang="en-US" dirty="0" smtClean="0"/>
              <a:t>Maternal DAT</a:t>
            </a:r>
          </a:p>
          <a:p>
            <a:pPr lvl="3"/>
            <a:r>
              <a:rPr lang="en-US" dirty="0" smtClean="0"/>
              <a:t>+7</a:t>
            </a:r>
          </a:p>
          <a:p>
            <a:pPr lvl="3"/>
            <a:r>
              <a:rPr lang="en-US" dirty="0" smtClean="0"/>
              <a:t>-5</a:t>
            </a:r>
          </a:p>
          <a:p>
            <a:pPr lvl="4"/>
            <a:r>
              <a:rPr lang="en-US" dirty="0" smtClean="0"/>
              <a:t>4 treated with corticosteroids and improved</a:t>
            </a:r>
          </a:p>
          <a:p>
            <a:pPr lvl="3"/>
            <a:r>
              <a:rPr lang="en-US" dirty="0" smtClean="0"/>
              <a:t>NT7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Chaplin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98633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845</TotalTime>
  <Words>1818</Words>
  <Application>Microsoft Office PowerPoint</Application>
  <PresentationFormat>On-screen Show (4:3)</PresentationFormat>
  <Paragraphs>298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Perception</vt:lpstr>
      <vt:lpstr>Pregnancy Induced  Autoimmune Hemolytic Anemia</vt:lpstr>
      <vt:lpstr>Hemolytic Anemia</vt:lpstr>
      <vt:lpstr>PowerPoint Presentation</vt:lpstr>
      <vt:lpstr>Autoimmune Hemolytic Anemia</vt:lpstr>
      <vt:lpstr>Pregnancy induced AIHA</vt:lpstr>
      <vt:lpstr>Clinical Course</vt:lpstr>
      <vt:lpstr>Hugh Jr Chaplin, Robert Cohen, Gordon Bloomberg, Harold J. Kaplan, Joy A. Moore and Irene Dorner</vt:lpstr>
      <vt:lpstr>Chaplin et al.</vt:lpstr>
      <vt:lpstr>Chaplin et al.</vt:lpstr>
      <vt:lpstr>Chaplin et al.</vt:lpstr>
      <vt:lpstr>Chaplin et al.</vt:lpstr>
      <vt:lpstr>Chaplin et al.</vt:lpstr>
      <vt:lpstr>PowerPoint Presentation</vt:lpstr>
      <vt:lpstr>Sokol et al.</vt:lpstr>
      <vt:lpstr>PowerPoint Presentation</vt:lpstr>
      <vt:lpstr>PowerPoint Presentation</vt:lpstr>
      <vt:lpstr>Sokol et al. Conclusions</vt:lpstr>
      <vt:lpstr>Sokol et al. Conclusions</vt:lpstr>
      <vt:lpstr>Surapol Issaragrisil and Mongkol Kruatrachue</vt:lpstr>
      <vt:lpstr>Issaragrisil and Kruatrachue</vt:lpstr>
      <vt:lpstr>Issaragrisil and Kruatrachue</vt:lpstr>
      <vt:lpstr>Issaragrisil and Kruatrachue</vt:lpstr>
      <vt:lpstr>Issaragrisil and Kruatrachue</vt:lpstr>
      <vt:lpstr>Issaragrisil and Kruatrachue</vt:lpstr>
      <vt:lpstr>PowerPoint Presentation</vt:lpstr>
      <vt:lpstr>Benraad et al</vt:lpstr>
      <vt:lpstr>Benraad et al.</vt:lpstr>
      <vt:lpstr>Hemolytic Anemia of Pregnancy with a Negative DAT and Frequent Recurrences</vt:lpstr>
      <vt:lpstr>Kumar et al.</vt:lpstr>
      <vt:lpstr>Kumar et al.</vt:lpstr>
      <vt:lpstr>PowerPoint Presentation</vt:lpstr>
      <vt:lpstr>PowerPoint Presentation</vt:lpstr>
      <vt:lpstr>Hoppe et al.</vt:lpstr>
      <vt:lpstr>25 with autoantibodies</vt:lpstr>
      <vt:lpstr>Hoppe et al.</vt:lpstr>
      <vt:lpstr>Pathogenesis</vt:lpstr>
      <vt:lpstr>Pathogenesis</vt:lpstr>
      <vt:lpstr>CD47</vt:lpstr>
      <vt:lpstr>Alpha-methyldopa-induced AIHA</vt:lpstr>
      <vt:lpstr>Alpha-methyldopa</vt:lpstr>
      <vt:lpstr>Alpha-methyldopa</vt:lpstr>
      <vt:lpstr>Alpha-methyldopa</vt:lpstr>
      <vt:lpstr>Alpha-methyldopa-induced AIHA</vt:lpstr>
      <vt:lpstr>Alpha-methyldopa-induced AIHA</vt:lpstr>
      <vt:lpstr>Alpha-methyldopa-induced AIHA</vt:lpstr>
      <vt:lpstr>Alpha-methyldopa-induced AIHA</vt:lpstr>
      <vt:lpstr>Alpha-methyldopa-induced AIHA</vt:lpstr>
      <vt:lpstr>Summary</vt:lpstr>
      <vt:lpstr>Features of Idiopathic Pregnancy-Induced Hemolytic Anemia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 Induced  Autoimmune Hemolytic Anemia</dc:title>
  <dc:creator>Meghan Kapp</dc:creator>
  <cp:lastModifiedBy>Kapp, Meghan E.</cp:lastModifiedBy>
  <cp:revision>50</cp:revision>
  <dcterms:created xsi:type="dcterms:W3CDTF">2014-06-29T13:13:16Z</dcterms:created>
  <dcterms:modified xsi:type="dcterms:W3CDTF">2014-06-30T18:21:33Z</dcterms:modified>
</cp:coreProperties>
</file>