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67" r:id="rId5"/>
    <p:sldId id="290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91" r:id="rId15"/>
    <p:sldId id="292" r:id="rId16"/>
    <p:sldId id="276" r:id="rId17"/>
    <p:sldId id="265" r:id="rId18"/>
    <p:sldId id="277" r:id="rId19"/>
    <p:sldId id="278" r:id="rId20"/>
    <p:sldId id="279" r:id="rId21"/>
    <p:sldId id="280" r:id="rId22"/>
    <p:sldId id="281" r:id="rId23"/>
    <p:sldId id="282" r:id="rId24"/>
    <p:sldId id="284" r:id="rId25"/>
    <p:sldId id="285" r:id="rId26"/>
    <p:sldId id="286" r:id="rId27"/>
    <p:sldId id="287" r:id="rId28"/>
    <p:sldId id="288" r:id="rId29"/>
    <p:sldId id="289" r:id="rId30"/>
    <p:sldId id="257" r:id="rId31"/>
    <p:sldId id="258" r:id="rId32"/>
    <p:sldId id="259" r:id="rId33"/>
    <p:sldId id="260" r:id="rId34"/>
    <p:sldId id="262" r:id="rId35"/>
    <p:sldId id="261" r:id="rId36"/>
    <p:sldId id="26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6" d="100"/>
          <a:sy n="106" d="100"/>
        </p:scale>
        <p:origin x="-72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Interesting Case Conference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Meghan E. Kapp, MD, MS</a:t>
            </a:r>
          </a:p>
          <a:p>
            <a:r>
              <a:rPr lang="en-US" dirty="0" smtClean="0"/>
              <a:t>30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9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Post-transplant AIHA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allogeneic HSCT,  autoimmunity specifically refers to allogeneic lymphocytes that target donor-derived tissue</a:t>
            </a:r>
          </a:p>
        </p:txBody>
      </p:sp>
    </p:spTree>
    <p:extLst>
      <p:ext uri="{BB962C8B-B14F-4D97-AF65-F5344CB8AC3E}">
        <p14:creationId xmlns:p14="http://schemas.microsoft.com/office/powerpoint/2010/main" val="2352057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Post-transplant AIHA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Autoimmune hemolytic anemia is the most frequently </a:t>
            </a:r>
            <a:r>
              <a:rPr lang="en-US" dirty="0" smtClean="0"/>
              <a:t>reported hematologic complication</a:t>
            </a:r>
            <a:endParaRPr lang="en-US" dirty="0"/>
          </a:p>
          <a:p>
            <a:pPr lvl="1"/>
            <a:r>
              <a:rPr lang="en-US" dirty="0"/>
              <a:t>2%-6% and up to 15%-20</a:t>
            </a:r>
            <a:r>
              <a:rPr lang="en-US" dirty="0" smtClean="0"/>
              <a:t>% </a:t>
            </a:r>
          </a:p>
          <a:p>
            <a:pPr lvl="2"/>
            <a:r>
              <a:rPr lang="en-US" dirty="0" smtClean="0"/>
              <a:t>(general population incidence: 0.0008%; prevalence: 0.17%)</a:t>
            </a:r>
            <a:endParaRPr lang="en-US" dirty="0" smtClean="0"/>
          </a:p>
          <a:p>
            <a:pPr lvl="1"/>
            <a:r>
              <a:rPr lang="en-US" dirty="0" smtClean="0"/>
              <a:t>5-12 months after HSCT</a:t>
            </a:r>
          </a:p>
          <a:p>
            <a:pPr lvl="1"/>
            <a:r>
              <a:rPr lang="en-US" dirty="0" smtClean="0"/>
              <a:t>Mediated by cold (</a:t>
            </a:r>
            <a:r>
              <a:rPr lang="en-US" dirty="0" err="1" smtClean="0"/>
              <a:t>IgM</a:t>
            </a:r>
            <a:r>
              <a:rPr lang="en-US" dirty="0" smtClean="0"/>
              <a:t>) or warm (IgG</a:t>
            </a:r>
            <a:r>
              <a:rPr lang="en-US" dirty="0" smtClean="0"/>
              <a:t>) antibodies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14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Post-transplant AIHA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897"/>
            <a:ext cx="86868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Development has been associated with HSCT from:</a:t>
            </a:r>
          </a:p>
          <a:p>
            <a:pPr lvl="1"/>
            <a:r>
              <a:rPr lang="en-US" dirty="0" smtClean="0"/>
              <a:t>Unrelated donors and concurrent chronic GVHD</a:t>
            </a:r>
          </a:p>
          <a:p>
            <a:pPr lvl="2"/>
            <a:r>
              <a:rPr lang="en-US" dirty="0" smtClean="0"/>
              <a:t>Suggesting a role for mismatched antigens </a:t>
            </a:r>
          </a:p>
          <a:p>
            <a:pPr lvl="1"/>
            <a:r>
              <a:rPr lang="en-US" dirty="0" smtClean="0"/>
              <a:t>Lymphocyte depletion of donor graft with ex vivo </a:t>
            </a:r>
            <a:r>
              <a:rPr lang="en-US" dirty="0" err="1" smtClean="0"/>
              <a:t>lymphodepletion</a:t>
            </a:r>
            <a:r>
              <a:rPr lang="en-US" dirty="0" smtClean="0"/>
              <a:t> or in vivo </a:t>
            </a:r>
            <a:r>
              <a:rPr lang="en-US" dirty="0" err="1" smtClean="0"/>
              <a:t>lymphodepletion</a:t>
            </a:r>
            <a:r>
              <a:rPr lang="en-US" dirty="0" smtClean="0"/>
              <a:t> using </a:t>
            </a:r>
            <a:r>
              <a:rPr lang="en-US" dirty="0" err="1" smtClean="0"/>
              <a:t>antithymocyte</a:t>
            </a:r>
            <a:r>
              <a:rPr lang="en-US" dirty="0" smtClean="0"/>
              <a:t> globulin (ATG) </a:t>
            </a:r>
          </a:p>
          <a:p>
            <a:pPr lvl="2"/>
            <a:r>
              <a:rPr lang="en-US" dirty="0" smtClean="0"/>
              <a:t>Removal of CD4+ CD25+ regulatory T cells favoring expansion of </a:t>
            </a:r>
            <a:r>
              <a:rPr lang="en-US" dirty="0" err="1" smtClean="0"/>
              <a:t>autoreactive</a:t>
            </a:r>
            <a:r>
              <a:rPr lang="en-US" dirty="0" smtClean="0"/>
              <a:t> lymphocytes</a:t>
            </a:r>
          </a:p>
          <a:p>
            <a:pPr lvl="1"/>
            <a:r>
              <a:rPr lang="en-US" dirty="0" smtClean="0"/>
              <a:t>Being younger at transplantation</a:t>
            </a:r>
          </a:p>
          <a:p>
            <a:pPr lvl="1"/>
            <a:r>
              <a:rPr lang="en-US" dirty="0" smtClean="0"/>
              <a:t>Receiving HSCT from peripheral blood stem cells</a:t>
            </a:r>
          </a:p>
          <a:p>
            <a:pPr lvl="1"/>
            <a:r>
              <a:rPr lang="en-US" dirty="0" smtClean="0"/>
              <a:t>Short interval from diagnosis of disease to HSCT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52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Post-transplant AIHA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897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Treatment and prognosis are not well defined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Corticosteroids</a:t>
            </a:r>
          </a:p>
          <a:p>
            <a:pPr lvl="1"/>
            <a:r>
              <a:rPr lang="en-US" dirty="0" smtClean="0"/>
              <a:t>IVIG</a:t>
            </a:r>
          </a:p>
          <a:p>
            <a:pPr lvl="1"/>
            <a:r>
              <a:rPr lang="en-US" dirty="0" smtClean="0"/>
              <a:t>Splenectomy</a:t>
            </a:r>
          </a:p>
          <a:p>
            <a:pPr lvl="1"/>
            <a:r>
              <a:rPr lang="en-US" dirty="0" smtClean="0"/>
              <a:t>DLI</a:t>
            </a:r>
          </a:p>
          <a:p>
            <a:pPr lvl="1"/>
            <a:r>
              <a:rPr lang="en-US" dirty="0" smtClean="0"/>
              <a:t>Plasma exchange</a:t>
            </a:r>
          </a:p>
          <a:p>
            <a:pPr lvl="1"/>
            <a:r>
              <a:rPr lang="en-US" dirty="0" smtClean="0"/>
              <a:t>Erythropoietin</a:t>
            </a:r>
          </a:p>
          <a:p>
            <a:pPr lvl="1"/>
            <a:r>
              <a:rPr lang="en-US" dirty="0" smtClean="0"/>
              <a:t>Rituximab</a:t>
            </a:r>
          </a:p>
          <a:p>
            <a:pPr lvl="1"/>
            <a:r>
              <a:rPr lang="en-US" dirty="0" smtClean="0"/>
              <a:t>Other immunosuppressing agents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20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Post-transplant AIHA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30904" r="1850" b="30051"/>
          <a:stretch/>
        </p:blipFill>
        <p:spPr bwMode="auto">
          <a:xfrm>
            <a:off x="1577788" y="1573305"/>
            <a:ext cx="6158754" cy="205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77788" y="3626224"/>
            <a:ext cx="61587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Bortezomib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dipeptide </a:t>
            </a:r>
            <a:r>
              <a:rPr lang="en-US" dirty="0" err="1" smtClean="0"/>
              <a:t>boronate</a:t>
            </a:r>
            <a:r>
              <a:rPr lang="en-US" dirty="0" smtClean="0"/>
              <a:t> proteasome inhibitor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reversibly inhibits the 26S proteasome function and leads to the accumulation of </a:t>
            </a:r>
            <a:r>
              <a:rPr lang="en-US" dirty="0" err="1" smtClean="0"/>
              <a:t>polyubiquitinated</a:t>
            </a:r>
            <a:r>
              <a:rPr lang="en-US" dirty="0" smtClean="0"/>
              <a:t> proteins, inducing the death of both short and long-lived plasma cells by activation of the terminal unfolded protein response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FDA approved for MM and MCL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Hemolytic anemia related to </a:t>
            </a:r>
            <a:r>
              <a:rPr lang="en-US" dirty="0" err="1" smtClean="0"/>
              <a:t>cryo</a:t>
            </a:r>
            <a:r>
              <a:rPr lang="en-US" dirty="0" smtClean="0"/>
              <a:t>, SLE, and myasthenia gravis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GVHD prophylaxis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38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Post-transplant AIHA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" t="30904" r="1850" b="30051"/>
          <a:stretch/>
        </p:blipFill>
        <p:spPr bwMode="auto">
          <a:xfrm>
            <a:off x="1577788" y="1573305"/>
            <a:ext cx="6158754" cy="205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77788" y="3626224"/>
            <a:ext cx="61587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Case of successful treatment of immune hemolytic anemia after allogeneic HSCT that was resistant to steroids and rituximab.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ABO major-mismatched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HLA-matched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Unrelated donor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anti-donor A type antibodies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Bortezomib</a:t>
            </a:r>
            <a:r>
              <a:rPr lang="en-US" dirty="0" smtClean="0"/>
              <a:t> eliminated residual host-type plasma cells secreting anti-A and restored normal donor-derived erythropoiesis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38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Hosoba</a:t>
            </a:r>
            <a:r>
              <a:rPr lang="en-US" dirty="0" smtClean="0"/>
              <a:t> S, et al. Successful treatment of severe immune hemolytic anemia after allogeneic stem cell transplantation with </a:t>
            </a:r>
            <a:r>
              <a:rPr lang="en-US" dirty="0" err="1" smtClean="0"/>
              <a:t>bortezomib</a:t>
            </a:r>
            <a:r>
              <a:rPr lang="en-US" dirty="0" smtClean="0"/>
              <a:t>: report of a case and review of literature. Transfusion. 2015;55:359-264.</a:t>
            </a:r>
          </a:p>
          <a:p>
            <a:r>
              <a:rPr lang="en-US" dirty="0" err="1" smtClean="0"/>
              <a:t>Sanz</a:t>
            </a:r>
            <a:r>
              <a:rPr lang="en-US" dirty="0" smtClean="0"/>
              <a:t> </a:t>
            </a:r>
            <a:r>
              <a:rPr lang="en-US" dirty="0" smtClean="0"/>
              <a:t>J, et al. Autoimmune hemolytic anemia following allogeneic hematopoietic stem cell transplantation n adult patients. Bone Marrow Transplantation. 2007;39:555-561.</a:t>
            </a:r>
          </a:p>
          <a:p>
            <a:r>
              <a:rPr lang="en-US" dirty="0" smtClean="0"/>
              <a:t>Wang M, et al. Autoimmune hemolytic anemia after allogeneic hematopoietic stem cell transplantation: analysis of 533 adult patients who underwent transplantation at King’s College Hospital. </a:t>
            </a:r>
            <a:r>
              <a:rPr lang="en-US" dirty="0" err="1" smtClean="0"/>
              <a:t>Biol</a:t>
            </a:r>
            <a:r>
              <a:rPr lang="en-US" dirty="0" smtClean="0"/>
              <a:t> Blood Marrow Transplant. 2015 Jan;21(1):60-66.</a:t>
            </a:r>
          </a:p>
        </p:txBody>
      </p:sp>
    </p:spTree>
    <p:extLst>
      <p:ext uri="{BB962C8B-B14F-4D97-AF65-F5344CB8AC3E}">
        <p14:creationId xmlns:p14="http://schemas.microsoft.com/office/powerpoint/2010/main" val="4068912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Thrombosis on anticoagulation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034636209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Thombosis</a:t>
            </a:r>
            <a:r>
              <a:rPr lang="en-US" dirty="0" smtClean="0"/>
              <a:t> on Anticoagulation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54 year old male </a:t>
            </a:r>
          </a:p>
          <a:p>
            <a:pPr lvl="1"/>
            <a:r>
              <a:rPr lang="en-US" dirty="0" smtClean="0"/>
              <a:t>History of DLBCL</a:t>
            </a:r>
          </a:p>
          <a:p>
            <a:pPr lvl="1"/>
            <a:r>
              <a:rPr lang="en-US" dirty="0" smtClean="0"/>
              <a:t>Status post RIC MRD PBSCT (3/5/13)</a:t>
            </a:r>
          </a:p>
          <a:p>
            <a:pPr lvl="1"/>
            <a:r>
              <a:rPr lang="en-US" dirty="0" smtClean="0"/>
              <a:t>GVHD </a:t>
            </a:r>
          </a:p>
          <a:p>
            <a:pPr lvl="1"/>
            <a:r>
              <a:rPr lang="en-US" dirty="0" err="1" smtClean="0"/>
              <a:t>Arixtra</a:t>
            </a:r>
            <a:r>
              <a:rPr lang="en-US" dirty="0" smtClean="0"/>
              <a:t> (</a:t>
            </a:r>
            <a:r>
              <a:rPr lang="en-US" dirty="0" err="1" smtClean="0"/>
              <a:t>fondaparinux</a:t>
            </a:r>
            <a:r>
              <a:rPr lang="en-US" dirty="0" smtClean="0"/>
              <a:t>/factor </a:t>
            </a:r>
            <a:r>
              <a:rPr lang="en-US" dirty="0" err="1" smtClean="0"/>
              <a:t>Xa</a:t>
            </a:r>
            <a:r>
              <a:rPr lang="en-US" dirty="0" smtClean="0"/>
              <a:t> inhibitor)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40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Thombosis</a:t>
            </a:r>
            <a:r>
              <a:rPr lang="en-US" dirty="0" smtClean="0"/>
              <a:t> on Anticoagulation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2/20/14</a:t>
            </a:r>
          </a:p>
          <a:p>
            <a:pPr lvl="1"/>
            <a:r>
              <a:rPr lang="en-US" dirty="0"/>
              <a:t>R leg pain and swelling calf to thigh</a:t>
            </a:r>
          </a:p>
          <a:p>
            <a:pPr lvl="2"/>
            <a:r>
              <a:rPr lang="en-US" dirty="0"/>
              <a:t>US</a:t>
            </a:r>
          </a:p>
          <a:p>
            <a:pPr lvl="3"/>
            <a:r>
              <a:rPr lang="en-US" dirty="0"/>
              <a:t>Occlusive thrombus in the femoral to popliteal </a:t>
            </a:r>
            <a:r>
              <a:rPr lang="en-US" dirty="0" smtClean="0"/>
              <a:t>veins</a:t>
            </a:r>
          </a:p>
          <a:p>
            <a:pPr lvl="1"/>
            <a:r>
              <a:rPr lang="en-US" dirty="0" smtClean="0"/>
              <a:t>Cough and shortness of breath</a:t>
            </a:r>
          </a:p>
          <a:p>
            <a:pPr lvl="2"/>
            <a:r>
              <a:rPr lang="en-US" dirty="0" smtClean="0"/>
              <a:t>CT</a:t>
            </a:r>
          </a:p>
          <a:p>
            <a:pPr lvl="3"/>
            <a:r>
              <a:rPr lang="en-US" dirty="0" smtClean="0"/>
              <a:t>Moderate-sized bilateral pulmonary emboli</a:t>
            </a:r>
          </a:p>
          <a:p>
            <a:pPr lvl="3"/>
            <a:r>
              <a:rPr lang="en-US" dirty="0" smtClean="0"/>
              <a:t>Saddle pulmonary embolism moderate to large in size</a:t>
            </a:r>
          </a:p>
          <a:p>
            <a:pPr lvl="1"/>
            <a:r>
              <a:rPr lang="en-US" dirty="0" smtClean="0"/>
              <a:t>Started on </a:t>
            </a:r>
            <a:r>
              <a:rPr lang="en-US" dirty="0" err="1" smtClean="0"/>
              <a:t>lovenox</a:t>
            </a:r>
            <a:r>
              <a:rPr lang="en-US" dirty="0" smtClean="0"/>
              <a:t> (20</a:t>
            </a:r>
            <a:r>
              <a:rPr lang="en-US" baseline="30000" dirty="0" smtClean="0"/>
              <a:t>th</a:t>
            </a:r>
            <a:r>
              <a:rPr lang="en-US" dirty="0" smtClean="0"/>
              <a:t>) and </a:t>
            </a:r>
            <a:r>
              <a:rPr lang="en-US" dirty="0" err="1" smtClean="0"/>
              <a:t>coumadin</a:t>
            </a:r>
            <a:r>
              <a:rPr lang="en-US" dirty="0" smtClean="0"/>
              <a:t> (21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474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Post-Transplant Hemolytic anemia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034901744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0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Thombosis</a:t>
            </a:r>
            <a:r>
              <a:rPr lang="en-US" dirty="0" smtClean="0"/>
              <a:t> on Anticoagulation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5/8/2014</a:t>
            </a:r>
          </a:p>
          <a:p>
            <a:pPr lvl="1"/>
            <a:r>
              <a:rPr lang="en-US" dirty="0" smtClean="0"/>
              <a:t>Reports switch from </a:t>
            </a:r>
            <a:r>
              <a:rPr lang="en-US" dirty="0" err="1" smtClean="0"/>
              <a:t>coumadin</a:t>
            </a:r>
            <a:r>
              <a:rPr lang="en-US" dirty="0" smtClean="0"/>
              <a:t> to </a:t>
            </a:r>
            <a:r>
              <a:rPr lang="en-US" dirty="0" err="1" smtClean="0"/>
              <a:t>xarelto</a:t>
            </a:r>
            <a:r>
              <a:rPr lang="en-US" dirty="0" smtClean="0"/>
              <a:t> (out of meds for two days)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431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Thombosis</a:t>
            </a:r>
            <a:r>
              <a:rPr lang="en-US" dirty="0" smtClean="0"/>
              <a:t> on Anticoagulation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7/11/2014</a:t>
            </a:r>
          </a:p>
          <a:p>
            <a:pPr lvl="1"/>
            <a:r>
              <a:rPr lang="en-US" dirty="0" smtClean="0"/>
              <a:t>US</a:t>
            </a:r>
          </a:p>
          <a:p>
            <a:pPr lvl="2"/>
            <a:r>
              <a:rPr lang="en-US" dirty="0" smtClean="0"/>
              <a:t>DVT extending from proximal to mid portion of superficial femoral vein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3343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Thombosis</a:t>
            </a:r>
            <a:r>
              <a:rPr lang="en-US" dirty="0" smtClean="0"/>
              <a:t> on Anticoagulation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12/19/2014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vs</a:t>
            </a:r>
            <a:r>
              <a:rPr lang="en-US" dirty="0" smtClean="0"/>
              <a:t> Persistent RLE DVT on </a:t>
            </a:r>
            <a:r>
              <a:rPr lang="en-US" dirty="0" err="1" smtClean="0"/>
              <a:t>Xarelto</a:t>
            </a:r>
            <a:endParaRPr lang="en-US" dirty="0" smtClean="0"/>
          </a:p>
          <a:p>
            <a:pPr lvl="1"/>
            <a:r>
              <a:rPr lang="en-US" dirty="0" smtClean="0"/>
              <a:t>Switched to </a:t>
            </a:r>
            <a:r>
              <a:rPr lang="en-US" dirty="0" err="1" smtClean="0"/>
              <a:t>arixtra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8963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Thombosis</a:t>
            </a:r>
            <a:r>
              <a:rPr lang="en-US" dirty="0" smtClean="0"/>
              <a:t> on Anticoagulation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12/23/2014</a:t>
            </a:r>
          </a:p>
          <a:p>
            <a:pPr lvl="1"/>
            <a:r>
              <a:rPr lang="en-US" dirty="0" smtClean="0"/>
              <a:t>First day of ECP for chronic GVHD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133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Thombosis</a:t>
            </a:r>
            <a:r>
              <a:rPr lang="en-US" dirty="0" smtClean="0"/>
              <a:t> on Anticoagulation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3/10/2015</a:t>
            </a:r>
          </a:p>
          <a:p>
            <a:pPr lvl="1"/>
            <a:r>
              <a:rPr lang="en-US" dirty="0" smtClean="0"/>
              <a:t>ECP #15</a:t>
            </a:r>
          </a:p>
          <a:p>
            <a:pPr lvl="1"/>
            <a:r>
              <a:rPr lang="en-US" dirty="0" smtClean="0"/>
              <a:t>Extensive clot in his right peripheral access designed to be the return line, but had to be pulled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1746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Thombosis</a:t>
            </a:r>
            <a:r>
              <a:rPr lang="en-US" dirty="0" smtClean="0"/>
              <a:t> on Anticoagulation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3/10/2015</a:t>
            </a:r>
          </a:p>
          <a:p>
            <a:pPr lvl="1"/>
            <a:r>
              <a:rPr lang="en-US" dirty="0" smtClean="0"/>
              <a:t>ECP #15</a:t>
            </a:r>
          </a:p>
          <a:p>
            <a:pPr lvl="1"/>
            <a:r>
              <a:rPr lang="en-US" dirty="0" smtClean="0"/>
              <a:t>Extensive clot in his right peripheral access designed to be the return line, but had to be pulled</a:t>
            </a:r>
          </a:p>
          <a:p>
            <a:pPr lvl="1"/>
            <a:r>
              <a:rPr lang="en-US" dirty="0" smtClean="0"/>
              <a:t>SCT team: “tends to bleed but interestingly clots through ECP”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6478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Thombosis</a:t>
            </a:r>
            <a:r>
              <a:rPr lang="en-US" dirty="0" smtClean="0"/>
              <a:t> on Anticoagulation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SCT recipients have high incidence of DVT</a:t>
            </a:r>
          </a:p>
          <a:p>
            <a:pPr lvl="1"/>
            <a:r>
              <a:rPr lang="en-US" dirty="0"/>
              <a:t>	U</a:t>
            </a:r>
            <a:r>
              <a:rPr lang="en-US" dirty="0" smtClean="0"/>
              <a:t>nderlying malignancy</a:t>
            </a:r>
          </a:p>
          <a:p>
            <a:pPr lvl="1"/>
            <a:r>
              <a:rPr lang="en-US" dirty="0"/>
              <a:t>	C</a:t>
            </a:r>
            <a:r>
              <a:rPr lang="en-US" dirty="0" smtClean="0"/>
              <a:t>onditioning regimen</a:t>
            </a:r>
          </a:p>
          <a:p>
            <a:pPr lvl="1"/>
            <a:r>
              <a:rPr lang="en-US" dirty="0" smtClean="0"/>
              <a:t>Immobility during  hospitalization</a:t>
            </a:r>
          </a:p>
          <a:p>
            <a:pPr lvl="1"/>
            <a:r>
              <a:rPr lang="en-US" dirty="0" smtClean="0"/>
              <a:t>Universal use of central lines</a:t>
            </a:r>
          </a:p>
        </p:txBody>
      </p:sp>
    </p:spTree>
    <p:extLst>
      <p:ext uri="{BB962C8B-B14F-4D97-AF65-F5344CB8AC3E}">
        <p14:creationId xmlns:p14="http://schemas.microsoft.com/office/powerpoint/2010/main" val="1348078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Thombosis</a:t>
            </a:r>
            <a:r>
              <a:rPr lang="en-US" dirty="0" smtClean="0"/>
              <a:t> on Anticoagulation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SCT recipients have high incidence of DVT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decrease in circulating natural anticoagulants</a:t>
            </a:r>
          </a:p>
          <a:p>
            <a:pPr lvl="2"/>
            <a:r>
              <a:rPr lang="en-US" dirty="0" smtClean="0"/>
              <a:t>Protein C</a:t>
            </a:r>
          </a:p>
          <a:p>
            <a:pPr lvl="2"/>
            <a:r>
              <a:rPr lang="en-US" dirty="0" smtClean="0"/>
              <a:t>Protein S</a:t>
            </a:r>
          </a:p>
          <a:p>
            <a:pPr lvl="2"/>
            <a:r>
              <a:rPr lang="en-US" dirty="0" smtClean="0"/>
              <a:t>AT</a:t>
            </a:r>
          </a:p>
          <a:p>
            <a:pPr lvl="1"/>
            <a:r>
              <a:rPr lang="en-US" dirty="0" smtClean="0"/>
              <a:t>Increase in fibrinogen</a:t>
            </a:r>
          </a:p>
        </p:txBody>
      </p:sp>
    </p:spTree>
    <p:extLst>
      <p:ext uri="{BB962C8B-B14F-4D97-AF65-F5344CB8AC3E}">
        <p14:creationId xmlns:p14="http://schemas.microsoft.com/office/powerpoint/2010/main" val="3066989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Thombosis</a:t>
            </a:r>
            <a:r>
              <a:rPr lang="en-US" dirty="0" smtClean="0"/>
              <a:t> on Anticoagulation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SCT recipients have high incidence of DVT</a:t>
            </a:r>
          </a:p>
          <a:p>
            <a:pPr lvl="1"/>
            <a:r>
              <a:rPr lang="en-US" dirty="0"/>
              <a:t>	C</a:t>
            </a:r>
            <a:r>
              <a:rPr lang="en-US" dirty="0" smtClean="0"/>
              <a:t>hronic GVHD</a:t>
            </a:r>
          </a:p>
          <a:p>
            <a:pPr lvl="1"/>
            <a:r>
              <a:rPr lang="en-US" dirty="0" smtClean="0"/>
              <a:t> Steroid use</a:t>
            </a:r>
          </a:p>
          <a:p>
            <a:pPr lvl="1"/>
            <a:r>
              <a:rPr lang="en-US" dirty="0" smtClean="0"/>
              <a:t>APA</a:t>
            </a:r>
          </a:p>
          <a:p>
            <a:pPr lvl="1"/>
            <a:r>
              <a:rPr lang="en-US" dirty="0" smtClean="0"/>
              <a:t>FV Leiden</a:t>
            </a:r>
          </a:p>
        </p:txBody>
      </p:sp>
    </p:spTree>
    <p:extLst>
      <p:ext uri="{BB962C8B-B14F-4D97-AF65-F5344CB8AC3E}">
        <p14:creationId xmlns:p14="http://schemas.microsoft.com/office/powerpoint/2010/main" val="583765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Ozdemir</a:t>
            </a:r>
            <a:r>
              <a:rPr lang="en-US" dirty="0"/>
              <a:t> </a:t>
            </a:r>
            <a:r>
              <a:rPr lang="en-US" dirty="0" smtClean="0"/>
              <a:t>E, et al. Deep vein thrombosis following non-</a:t>
            </a:r>
            <a:r>
              <a:rPr lang="en-US" dirty="0" err="1" smtClean="0"/>
              <a:t>myeloablative</a:t>
            </a:r>
            <a:r>
              <a:rPr lang="en-US" dirty="0" smtClean="0"/>
              <a:t> allogeneic stem cell transplantation: presentation of three x=cases and literature review. Turk J </a:t>
            </a:r>
            <a:r>
              <a:rPr lang="en-US" dirty="0" err="1" smtClean="0"/>
              <a:t>Haematol</a:t>
            </a:r>
            <a:r>
              <a:rPr lang="en-US" dirty="0" smtClean="0"/>
              <a:t>. 2013. Jun;30(2):180-190. </a:t>
            </a:r>
          </a:p>
          <a:p>
            <a:r>
              <a:rPr lang="en-US" dirty="0" err="1" smtClean="0"/>
              <a:t>Pihusch</a:t>
            </a:r>
            <a:r>
              <a:rPr lang="en-US" dirty="0" smtClean="0"/>
              <a:t> R, et al.  Hemostatic complications in bone marrow transplantation: a retrospective analysis of 447 patients. Transplantation. 2002. </a:t>
            </a:r>
            <a:r>
              <a:rPr lang="en-US" smtClean="0"/>
              <a:t>Nov;74(9):1303-1309.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4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Post-transplant AIHA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8/29/2012</a:t>
            </a:r>
          </a:p>
          <a:p>
            <a:r>
              <a:rPr lang="en-US" dirty="0" smtClean="0"/>
              <a:t>26 </a:t>
            </a:r>
            <a:r>
              <a:rPr lang="en-US" dirty="0" err="1" smtClean="0"/>
              <a:t>yo</a:t>
            </a:r>
            <a:r>
              <a:rPr lang="en-US" dirty="0" smtClean="0"/>
              <a:t> male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atigue and shortness of breath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ancytopenia with blasts on peripheral smear</a:t>
            </a:r>
          </a:p>
          <a:p>
            <a:pPr lvl="1"/>
            <a:r>
              <a:rPr lang="en-US" dirty="0" smtClean="0"/>
              <a:t>Family elects to go to Chicago for further evaluation and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194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blood in tube?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038106993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27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blood in tube?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11/4/2014 </a:t>
            </a:r>
          </a:p>
          <a:p>
            <a:r>
              <a:rPr lang="en-US" dirty="0" smtClean="0"/>
              <a:t>23 year old female </a:t>
            </a:r>
          </a:p>
          <a:p>
            <a:pPr lvl="1"/>
            <a:r>
              <a:rPr lang="en-US" dirty="0" smtClean="0"/>
              <a:t>4190 gram female </a:t>
            </a:r>
          </a:p>
          <a:p>
            <a:pPr lvl="1"/>
            <a:r>
              <a:rPr lang="en-US" dirty="0" smtClean="0"/>
              <a:t>37 6/7 weeks EGA </a:t>
            </a:r>
          </a:p>
          <a:p>
            <a:pPr lvl="1"/>
            <a:r>
              <a:rPr lang="en-US" dirty="0" smtClean="0"/>
              <a:t>urgent </a:t>
            </a:r>
            <a:r>
              <a:rPr lang="en-US" dirty="0" err="1" smtClean="0"/>
              <a:t>c-section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fetal tachycardia and </a:t>
            </a:r>
            <a:r>
              <a:rPr lang="en-US" dirty="0" err="1" smtClean="0"/>
              <a:t>chorioamnionitis</a:t>
            </a:r>
            <a:endParaRPr lang="en-US" dirty="0" smtClean="0"/>
          </a:p>
          <a:p>
            <a:pPr lvl="1"/>
            <a:r>
              <a:rPr lang="en-US" dirty="0" smtClean="0"/>
              <a:t>Pregnancy complicated by</a:t>
            </a:r>
          </a:p>
          <a:p>
            <a:pPr lvl="2"/>
            <a:r>
              <a:rPr lang="en-US" dirty="0" smtClean="0"/>
              <a:t>Poorly controlled type 1 DM</a:t>
            </a:r>
          </a:p>
          <a:p>
            <a:pPr lvl="2"/>
            <a:r>
              <a:rPr lang="en-US" dirty="0" smtClean="0"/>
              <a:t>Complex congenital heart defect</a:t>
            </a:r>
          </a:p>
          <a:p>
            <a:pPr lvl="3"/>
            <a:r>
              <a:rPr lang="en-US" dirty="0" smtClean="0"/>
              <a:t>Double inlet left ventricle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96623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blood in tube?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11/4/2014 </a:t>
            </a:r>
          </a:p>
          <a:p>
            <a:r>
              <a:rPr lang="en-US" dirty="0" smtClean="0"/>
              <a:t>Maternal </a:t>
            </a:r>
          </a:p>
          <a:p>
            <a:pPr lvl="1"/>
            <a:r>
              <a:rPr lang="en-US" dirty="0" smtClean="0"/>
              <a:t>ABO: B</a:t>
            </a:r>
          </a:p>
          <a:p>
            <a:pPr lvl="1"/>
            <a:r>
              <a:rPr lang="en-US" dirty="0" smtClean="0"/>
              <a:t>Rh: positive</a:t>
            </a:r>
          </a:p>
          <a:p>
            <a:pPr lvl="1"/>
            <a:r>
              <a:rPr lang="en-US" dirty="0" smtClean="0"/>
              <a:t>Antibody screen: not current</a:t>
            </a:r>
          </a:p>
          <a:p>
            <a:r>
              <a:rPr lang="en-US" dirty="0" smtClean="0"/>
              <a:t>Neonatal type &amp; screen: cord blood</a:t>
            </a:r>
          </a:p>
          <a:p>
            <a:pPr lvl="1"/>
            <a:r>
              <a:rPr lang="en-US" dirty="0" smtClean="0"/>
              <a:t>ABO: B</a:t>
            </a:r>
          </a:p>
          <a:p>
            <a:pPr lvl="1"/>
            <a:r>
              <a:rPr lang="en-US" dirty="0" smtClean="0"/>
              <a:t>Rh: positive</a:t>
            </a:r>
          </a:p>
          <a:p>
            <a:pPr lvl="1"/>
            <a:r>
              <a:rPr lang="en-US" dirty="0" smtClean="0"/>
              <a:t>Antibody screen: negative</a:t>
            </a:r>
          </a:p>
          <a:p>
            <a:pPr lvl="1"/>
            <a:r>
              <a:rPr lang="en-US" dirty="0" smtClean="0"/>
              <a:t>DAT: Negative for </a:t>
            </a:r>
            <a:r>
              <a:rPr lang="en-US" smtClean="0"/>
              <a:t>IgG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657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blood in tube?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Doing well at home with exception of some cyanotic episodes</a:t>
            </a:r>
          </a:p>
          <a:p>
            <a:r>
              <a:rPr lang="en-US" dirty="0" smtClean="0"/>
              <a:t>3/12: cardiac </a:t>
            </a:r>
            <a:r>
              <a:rPr lang="en-US" dirty="0" err="1" smtClean="0"/>
              <a:t>cath</a:t>
            </a:r>
            <a:endParaRPr lang="en-US" dirty="0" smtClean="0"/>
          </a:p>
          <a:p>
            <a:pPr lvl="1"/>
            <a:r>
              <a:rPr lang="en-US" dirty="0" smtClean="0"/>
              <a:t>Near arrest event with transient heart block</a:t>
            </a:r>
          </a:p>
          <a:p>
            <a:pPr lvl="1"/>
            <a:r>
              <a:rPr lang="en-US" dirty="0" err="1" smtClean="0"/>
              <a:t>Bradycardia</a:t>
            </a:r>
            <a:r>
              <a:rPr lang="en-US" dirty="0" smtClean="0"/>
              <a:t> and hypotension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034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blood in tube?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3/12  12:27        	 Type &amp; Screen</a:t>
            </a:r>
          </a:p>
          <a:p>
            <a:pPr lvl="1"/>
            <a:r>
              <a:rPr lang="en-US" dirty="0" smtClean="0"/>
              <a:t>Venous sample</a:t>
            </a:r>
          </a:p>
          <a:p>
            <a:pPr lvl="1"/>
            <a:r>
              <a:rPr lang="en-US" dirty="0" smtClean="0"/>
              <a:t>ABO discrepancy</a:t>
            </a:r>
          </a:p>
          <a:p>
            <a:r>
              <a:rPr lang="en-US" dirty="0" smtClean="0"/>
              <a:t>3/12   15:20		Type &amp; Screen</a:t>
            </a:r>
          </a:p>
          <a:p>
            <a:pPr lvl="1"/>
            <a:r>
              <a:rPr lang="en-US" dirty="0" smtClean="0"/>
              <a:t>Venous sample</a:t>
            </a:r>
          </a:p>
          <a:p>
            <a:pPr lvl="1"/>
            <a:r>
              <a:rPr lang="en-US" dirty="0" smtClean="0"/>
              <a:t>ABO: AB</a:t>
            </a:r>
          </a:p>
          <a:p>
            <a:pPr lvl="1"/>
            <a:r>
              <a:rPr lang="en-US" dirty="0" smtClean="0"/>
              <a:t>Rh: positive</a:t>
            </a:r>
          </a:p>
          <a:p>
            <a:pPr lvl="1"/>
            <a:r>
              <a:rPr lang="en-US" dirty="0" smtClean="0"/>
              <a:t>Antibody screen: negative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604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blood in tube?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3/13: Bidirectional Glenn with PA banding and atrial </a:t>
            </a:r>
            <a:r>
              <a:rPr lang="en-US" dirty="0" err="1"/>
              <a:t>septostomy</a:t>
            </a:r>
            <a:endParaRPr lang="en-US" dirty="0"/>
          </a:p>
          <a:p>
            <a:pPr lvl="1"/>
            <a:r>
              <a:rPr lang="en-US" dirty="0" err="1"/>
              <a:t>pRBCs</a:t>
            </a:r>
            <a:r>
              <a:rPr lang="en-US" dirty="0"/>
              <a:t>, FFP and </a:t>
            </a:r>
            <a:r>
              <a:rPr lang="en-US" dirty="0" err="1" smtClean="0"/>
              <a:t>cellsaver</a:t>
            </a:r>
            <a:endParaRPr lang="en-US" dirty="0" smtClean="0"/>
          </a:p>
          <a:p>
            <a:pPr lvl="2"/>
            <a:r>
              <a:rPr lang="en-US" dirty="0" smtClean="0"/>
              <a:t>2 units O </a:t>
            </a:r>
            <a:r>
              <a:rPr lang="en-US" dirty="0" err="1" smtClean="0"/>
              <a:t>pos</a:t>
            </a:r>
            <a:r>
              <a:rPr lang="en-US" dirty="0" smtClean="0"/>
              <a:t> RBC</a:t>
            </a:r>
          </a:p>
          <a:p>
            <a:pPr lvl="2"/>
            <a:r>
              <a:rPr lang="en-US" dirty="0" smtClean="0"/>
              <a:t>Plasma AB </a:t>
            </a:r>
            <a:r>
              <a:rPr lang="en-US" dirty="0" err="1" smtClean="0"/>
              <a:t>pos</a:t>
            </a:r>
            <a:endParaRPr lang="en-US" dirty="0" smtClean="0"/>
          </a:p>
          <a:p>
            <a:pPr lvl="2"/>
            <a:r>
              <a:rPr lang="en-US" dirty="0" smtClean="0"/>
              <a:t>Apheresis platelets AB </a:t>
            </a:r>
            <a:r>
              <a:rPr lang="en-US" dirty="0" err="1" smtClean="0"/>
              <a:t>neg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764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blood in tube?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457402"/>
              </p:ext>
            </p:extLst>
          </p:nvPr>
        </p:nvGraphicFramePr>
        <p:xfrm>
          <a:off x="1228166" y="1808146"/>
          <a:ext cx="7117976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286"/>
                <a:gridCol w="2864716"/>
                <a:gridCol w="1428987"/>
                <a:gridCol w="1428987"/>
              </a:tblGrid>
              <a:tr h="18542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Maternal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Neonate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11/4/2014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3/13/2015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4+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4+ 4+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05465" y="3870773"/>
            <a:ext cx="53857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Wrong blood in tube?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Delayed expression</a:t>
            </a:r>
            <a:r>
              <a:rPr lang="en-US" dirty="0" smtClean="0"/>
              <a:t>?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Laboratory Anti-A?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Post-transplant AIHA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 post MRD SCT </a:t>
            </a:r>
            <a:r>
              <a:rPr lang="en-US" dirty="0"/>
              <a:t> </a:t>
            </a:r>
            <a:r>
              <a:rPr lang="en-US" dirty="0" smtClean="0"/>
              <a:t>-  Day 0: 11/1/2012</a:t>
            </a:r>
          </a:p>
          <a:p>
            <a:pPr lvl="1"/>
            <a:r>
              <a:rPr lang="en-US" dirty="0" smtClean="0"/>
              <a:t>Donor : sister</a:t>
            </a:r>
          </a:p>
          <a:p>
            <a:pPr lvl="1"/>
            <a:r>
              <a:rPr lang="en-US" dirty="0" smtClean="0"/>
              <a:t>6/25/2013: acute GVHD and </a:t>
            </a:r>
            <a:r>
              <a:rPr lang="en-US" dirty="0" err="1" smtClean="0"/>
              <a:t>neutropenic</a:t>
            </a:r>
            <a:r>
              <a:rPr lang="en-US" dirty="0" smtClean="0"/>
              <a:t> fever</a:t>
            </a:r>
          </a:p>
          <a:p>
            <a:pPr lvl="1"/>
            <a:r>
              <a:rPr lang="en-US" dirty="0" smtClean="0"/>
              <a:t>8/6/2013: on prednisone, budesonide, </a:t>
            </a:r>
            <a:r>
              <a:rPr lang="en-US" dirty="0" err="1" smtClean="0"/>
              <a:t>prograf</a:t>
            </a:r>
            <a:r>
              <a:rPr lang="en-US" dirty="0" smtClean="0"/>
              <a:t>, AC220</a:t>
            </a:r>
          </a:p>
          <a:p>
            <a:pPr lvl="1"/>
            <a:r>
              <a:rPr lang="en-US" dirty="0" smtClean="0"/>
              <a:t>8/12/2013: 100% donor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268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AC220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Quizartinib</a:t>
            </a:r>
            <a:endParaRPr lang="en-US" dirty="0" smtClean="0"/>
          </a:p>
          <a:p>
            <a:pPr lvl="1"/>
            <a:r>
              <a:rPr lang="en-US" dirty="0" smtClean="0"/>
              <a:t>Small molecule receptor tyrosine kinase inhibitor</a:t>
            </a:r>
          </a:p>
          <a:p>
            <a:pPr lvl="1"/>
            <a:r>
              <a:rPr lang="en-US" dirty="0" smtClean="0"/>
              <a:t>Ambit Biosciences</a:t>
            </a:r>
          </a:p>
          <a:p>
            <a:pPr lvl="1"/>
            <a:r>
              <a:rPr lang="en-US" dirty="0" smtClean="0"/>
              <a:t>AML with FLT3+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06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Post-transplant AIHA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</a:t>
            </a:r>
            <a:r>
              <a:rPr lang="en-US" dirty="0" smtClean="0"/>
              <a:t>/2014  Chicago</a:t>
            </a:r>
          </a:p>
          <a:p>
            <a:pPr lvl="1"/>
            <a:r>
              <a:rPr lang="en-US" dirty="0" err="1" smtClean="0"/>
              <a:t>Hgb</a:t>
            </a:r>
            <a:r>
              <a:rPr lang="en-US" dirty="0" smtClean="0"/>
              <a:t> 8.0 diagnosed with hemolytic anemia</a:t>
            </a:r>
          </a:p>
          <a:p>
            <a:pPr lvl="2"/>
            <a:r>
              <a:rPr lang="en-US" dirty="0" err="1" smtClean="0"/>
              <a:t>pRBC</a:t>
            </a:r>
            <a:r>
              <a:rPr lang="en-US" dirty="0" smtClean="0"/>
              <a:t> transfusion</a:t>
            </a:r>
          </a:p>
          <a:p>
            <a:pPr lvl="2"/>
            <a:r>
              <a:rPr lang="en-US" dirty="0" err="1" smtClean="0"/>
              <a:t>BMBx</a:t>
            </a:r>
            <a:r>
              <a:rPr lang="en-US" dirty="0" smtClean="0"/>
              <a:t> with no evidence of disease</a:t>
            </a:r>
          </a:p>
          <a:p>
            <a:pPr lvl="2"/>
            <a:r>
              <a:rPr lang="en-US" dirty="0" smtClean="0"/>
              <a:t>Bactrim stopped</a:t>
            </a:r>
          </a:p>
          <a:p>
            <a:pPr lvl="2"/>
            <a:r>
              <a:rPr lang="en-US" dirty="0" err="1" smtClean="0"/>
              <a:t>Rituxin</a:t>
            </a:r>
            <a:r>
              <a:rPr lang="en-US" dirty="0" smtClean="0"/>
              <a:t> and </a:t>
            </a:r>
            <a:r>
              <a:rPr lang="en-US" dirty="0" err="1" smtClean="0"/>
              <a:t>IVIg</a:t>
            </a:r>
            <a:endParaRPr lang="en-US" dirty="0" smtClean="0"/>
          </a:p>
          <a:p>
            <a:pPr lvl="2"/>
            <a:r>
              <a:rPr lang="en-US" dirty="0" err="1" smtClean="0"/>
              <a:t>Tacrolimus</a:t>
            </a:r>
            <a:r>
              <a:rPr lang="en-US" dirty="0" smtClean="0"/>
              <a:t> and Steroids</a:t>
            </a:r>
          </a:p>
        </p:txBody>
      </p:sp>
    </p:spTree>
    <p:extLst>
      <p:ext uri="{BB962C8B-B14F-4D97-AF65-F5344CB8AC3E}">
        <p14:creationId xmlns:p14="http://schemas.microsoft.com/office/powerpoint/2010/main" val="302159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Post-transplant AIHA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4/2/2014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Screen Shot 2015-03-29 at 7.22.10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65793"/>
            <a:ext cx="7988854" cy="889062"/>
          </a:xfrm>
          <a:prstGeom prst="rect">
            <a:avLst/>
          </a:prstGeom>
        </p:spPr>
      </p:pic>
      <p:pic>
        <p:nvPicPr>
          <p:cNvPr id="5" name="Picture 4" descr="Screen Shot 2015-03-29 at 7.21.52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21114"/>
            <a:ext cx="8090462" cy="111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86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Post-transplant AIHA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/2014: Hemolytic anemia resolved</a:t>
            </a:r>
          </a:p>
          <a:p>
            <a:r>
              <a:rPr lang="en-US" dirty="0" smtClean="0"/>
              <a:t>12/2014: Began ECP to decrease </a:t>
            </a:r>
            <a:r>
              <a:rPr lang="en-US" dirty="0" err="1" smtClean="0"/>
              <a:t>tacrolimus</a:t>
            </a:r>
            <a:endParaRPr lang="en-US" dirty="0"/>
          </a:p>
          <a:p>
            <a:r>
              <a:rPr lang="en-US" dirty="0" smtClean="0"/>
              <a:t>2/16/2015: During ECP, requested DAT due to shortness of breath and fatigue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Post-transplant AIHA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2/16/2015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 descr="Screen Shot 2015-03-29 at 7.44.12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96064"/>
            <a:ext cx="8065060" cy="242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7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944</TotalTime>
  <Words>1002</Words>
  <Application>Microsoft Office PowerPoint</Application>
  <PresentationFormat>On-screen Show (4:3)</PresentationFormat>
  <Paragraphs>212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Twilight</vt:lpstr>
      <vt:lpstr>Interesting Case Conference</vt:lpstr>
      <vt:lpstr>Post-Transplant Hemolytic anemia</vt:lpstr>
      <vt:lpstr>Post-transplant AIHA</vt:lpstr>
      <vt:lpstr>Post-transplant AIHA</vt:lpstr>
      <vt:lpstr>AC220</vt:lpstr>
      <vt:lpstr>Post-transplant AIHA</vt:lpstr>
      <vt:lpstr>Post-transplant AIHA</vt:lpstr>
      <vt:lpstr>Post-transplant AIHA</vt:lpstr>
      <vt:lpstr>Post-transplant AIHA</vt:lpstr>
      <vt:lpstr>Post-transplant AIHA</vt:lpstr>
      <vt:lpstr>Post-transplant AIHA</vt:lpstr>
      <vt:lpstr>Post-transplant AIHA</vt:lpstr>
      <vt:lpstr>Post-transplant AIHA</vt:lpstr>
      <vt:lpstr>Post-transplant AIHA</vt:lpstr>
      <vt:lpstr>Post-transplant AIHA</vt:lpstr>
      <vt:lpstr>PowerPoint Presentation</vt:lpstr>
      <vt:lpstr>Thrombosis on anticoagulation</vt:lpstr>
      <vt:lpstr>Thombosis on Anticoagulation</vt:lpstr>
      <vt:lpstr>Thombosis on Anticoagulation</vt:lpstr>
      <vt:lpstr>Thombosis on Anticoagulation</vt:lpstr>
      <vt:lpstr>Thombosis on Anticoagulation</vt:lpstr>
      <vt:lpstr>Thombosis on Anticoagulation</vt:lpstr>
      <vt:lpstr>Thombosis on Anticoagulation</vt:lpstr>
      <vt:lpstr>Thombosis on Anticoagulation</vt:lpstr>
      <vt:lpstr>Thombosis on Anticoagulation</vt:lpstr>
      <vt:lpstr>Thombosis on Anticoagulation</vt:lpstr>
      <vt:lpstr>Thombosis on Anticoagulation</vt:lpstr>
      <vt:lpstr>Thombosis on Anticoagulation</vt:lpstr>
      <vt:lpstr>PowerPoint Presentation</vt:lpstr>
      <vt:lpstr>Wrong blood in tube?</vt:lpstr>
      <vt:lpstr>Wrong blood in tube?</vt:lpstr>
      <vt:lpstr>Wrong blood in tube?</vt:lpstr>
      <vt:lpstr>Wrong blood in tube?</vt:lpstr>
      <vt:lpstr>Wrong blood in tube?</vt:lpstr>
      <vt:lpstr>Wrong blood in tube?</vt:lpstr>
      <vt:lpstr>Wrong blood in tube?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Interesting Case Conference</dc:title>
  <dc:creator>Meghan Kapp</dc:creator>
  <cp:lastModifiedBy>Kapp, Meghan E.</cp:lastModifiedBy>
  <cp:revision>37</cp:revision>
  <dcterms:created xsi:type="dcterms:W3CDTF">2015-03-29T21:57:53Z</dcterms:created>
  <dcterms:modified xsi:type="dcterms:W3CDTF">2015-03-30T14:49:47Z</dcterms:modified>
</cp:coreProperties>
</file>