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74" r:id="rId3"/>
    <p:sldId id="257" r:id="rId4"/>
    <p:sldId id="258" r:id="rId5"/>
    <p:sldId id="273" r:id="rId6"/>
    <p:sldId id="259" r:id="rId7"/>
    <p:sldId id="262" r:id="rId8"/>
    <p:sldId id="263" r:id="rId9"/>
    <p:sldId id="264" r:id="rId10"/>
    <p:sldId id="265" r:id="rId11"/>
    <p:sldId id="266" r:id="rId12"/>
    <p:sldId id="267" r:id="rId13"/>
    <p:sldId id="269" r:id="rId14"/>
    <p:sldId id="260" r:id="rId15"/>
    <p:sldId id="270" r:id="rId16"/>
    <p:sldId id="261" r:id="rId17"/>
    <p:sldId id="268" r:id="rId18"/>
    <p:sldId id="272" r:id="rId19"/>
    <p:sldId id="271" r:id="rId20"/>
    <p:sldId id="276" r:id="rId21"/>
    <p:sldId id="277" r:id="rId22"/>
    <p:sldId id="278" r:id="rId23"/>
    <p:sldId id="283" r:id="rId24"/>
    <p:sldId id="284" r:id="rId25"/>
    <p:sldId id="279" r:id="rId26"/>
    <p:sldId id="285" r:id="rId27"/>
    <p:sldId id="280" r:id="rId28"/>
    <p:sldId id="281" r:id="rId29"/>
    <p:sldId id="282" r:id="rId30"/>
    <p:sldId id="286" r:id="rId31"/>
    <p:sldId id="287" r:id="rId32"/>
    <p:sldId id="275" r:id="rId33"/>
    <p:sldId id="288"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032"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6ACF069-8273-40AC-A91C-9EB6CB4571BF}" type="datetimeFigureOut">
              <a:rPr lang="en-US"/>
              <a:pPr>
                <a:defRPr/>
              </a:pPr>
              <a:t>5/29/2014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B62A0F9-852E-4862-A3B5-3071F1249BF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Mean value for activity-based cost of RBC transfusion (pretransfusion testing, transport, cross-matching, administration, monitoring, adverse events, documentation)</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93DF42-F9DC-4403-92EB-D10C9FD033D7}" type="slidenum">
              <a:rPr lang="en-US"/>
              <a:pPr fontAlgn="base">
                <a:spcBef>
                  <a:spcPct val="0"/>
                </a:spcBef>
                <a:spcAft>
                  <a:spcPct val="0"/>
                </a:spcAft>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B98665-F8F2-4D2A-B43C-7F570955887C}" type="slidenum">
              <a:rPr lang="en-US"/>
              <a:pPr fontAlgn="base">
                <a:spcBef>
                  <a:spcPct val="0"/>
                </a:spcBef>
                <a:spcAft>
                  <a:spcPct val="0"/>
                </a:spcAft>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FC3DC5-0450-4584-A64C-B11D5A5A3B6D}" type="slidenum">
              <a:rPr lang="en-US"/>
              <a:pPr fontAlgn="base">
                <a:spcBef>
                  <a:spcPct val="0"/>
                </a:spcBef>
                <a:spcAft>
                  <a:spcPct val="0"/>
                </a:spcAft>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Dose may not cover total iron loss. EPO- not included in protocol, unable to obtain from pharmacdy, not transferred to ortho prior to surgery, trainees unaware of protocol, electronic system- need to increase adherence to blood management protocol</a:t>
            </a:r>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F5B5CE-489C-4B15-8DCF-582F088FC05E}" type="slidenum">
              <a:rPr lang="en-US"/>
              <a:pPr fontAlgn="base">
                <a:spcBef>
                  <a:spcPct val="0"/>
                </a:spcBef>
                <a:spcAft>
                  <a:spcPct val="0"/>
                </a:spcAft>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Side effects of oral iron- nausea, constipation, abdominal pain. Failure to respond- impaired absorption or rate of absorption is not fast enough to correct anemia</a:t>
            </a:r>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953CA6-76F4-46C0-B5CE-CB9725C45109}" type="slidenum">
              <a:rPr lang="en-US"/>
              <a:pPr fontAlgn="base">
                <a:spcBef>
                  <a:spcPct val="0"/>
                </a:spcBef>
                <a:spcAft>
                  <a:spcPct val="0"/>
                </a:spcAft>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Earlier generation parenteral iron formulations</a:t>
            </a:r>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93D76C-876F-4887-9194-0D2B660DDFD1}" type="slidenum">
              <a:rPr lang="en-US"/>
              <a:pPr fontAlgn="base">
                <a:spcBef>
                  <a:spcPct val="0"/>
                </a:spcBef>
                <a:spcAft>
                  <a:spcPct val="0"/>
                </a:spcAft>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7B15BA-3CC1-4833-82AB-C486DFC6DB4D}" type="slidenum">
              <a:rPr lang="en-US"/>
              <a:pPr fontAlgn="base">
                <a:spcBef>
                  <a:spcPct val="0"/>
                </a:spcBef>
                <a:spcAft>
                  <a:spcPct val="0"/>
                </a:spcAft>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D63503-C775-42CB-9609-8ED0BC081BFC}" type="slidenum">
              <a:rPr lang="en-US"/>
              <a:pPr fontAlgn="base">
                <a:spcBef>
                  <a:spcPct val="0"/>
                </a:spcBef>
                <a:spcAft>
                  <a:spcPct val="0"/>
                </a:spcAft>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55E414-63CF-4523-BB68-F842E3D96A1B}" type="slidenum">
              <a:rPr lang="en-US"/>
              <a:pPr fontAlgn="base">
                <a:spcBef>
                  <a:spcPct val="0"/>
                </a:spcBef>
                <a:spcAft>
                  <a:spcPct val="0"/>
                </a:spcAft>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Deemed inappropriate- needed more rapid correction than possible with oral iron</a:t>
            </a:r>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E378FC-D1F9-4C97-9BEE-2DF571E967E5}" type="slidenum">
              <a:rPr lang="en-US"/>
              <a:pPr fontAlgn="base">
                <a:spcBef>
                  <a:spcPct val="0"/>
                </a:spcBef>
                <a:spcAft>
                  <a:spcPct val="0"/>
                </a:spcAft>
              </a:pPr>
              <a:t>25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Deemed inappropriate- needed more rapid correction than possible with oral iron</a:t>
            </a:r>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572490-A991-4173-AFC3-8F3EE26AB53D}" type="slidenum">
              <a:rPr lang="en-US"/>
              <a:pPr fontAlgn="base">
                <a:spcBef>
                  <a:spcPct val="0"/>
                </a:spcBef>
                <a:spcAft>
                  <a:spcPct val="0"/>
                </a:spcAft>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IV iron side effects include arthralgias, myalgias and flushing (self-limited), but overtreated with antihistamines and vasopressors</a:t>
            </a:r>
          </a:p>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1E153C-7DFA-480B-8D13-3E7C6AE360B3}" type="slidenum">
              <a:rPr lang="en-US"/>
              <a:pPr fontAlgn="base">
                <a:spcBef>
                  <a:spcPct val="0"/>
                </a:spcBef>
                <a:spcAft>
                  <a:spcPct val="0"/>
                </a:spcAft>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NNT to completely avoid RBC transfusions, IV iron sucrose; preop doses ranged from a single dose to a 4 week course</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7A1A17-6C6A-4DFC-9210-69521BFCC12F}" type="slidenum">
              <a:rPr lang="en-US"/>
              <a:pPr fontAlgn="base">
                <a:spcBef>
                  <a:spcPct val="0"/>
                </a:spcBef>
                <a:spcAft>
                  <a:spcPct val="0"/>
                </a:spcAft>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Preoperative anemia in 1/3 to ½ of patients. Previous studies had low #s of patients, </a:t>
            </a:r>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FB6E7B-0840-4E00-AE3B-1666F3067D1A}" type="slidenum">
              <a:rPr lang="en-US"/>
              <a:pPr fontAlgn="base">
                <a:spcBef>
                  <a:spcPct val="0"/>
                </a:spcBef>
                <a:spcAft>
                  <a:spcPct val="0"/>
                </a:spcAft>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Pooled data because previous studies had low # of pts</a:t>
            </a: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68244A-EED8-4A76-B934-DCB215796D36}" type="slidenum">
              <a:rPr lang="en-US"/>
              <a:pPr fontAlgn="base">
                <a:spcBef>
                  <a:spcPct val="0"/>
                </a:spcBef>
                <a:spcAft>
                  <a:spcPct val="0"/>
                </a:spcAft>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Pooled data because previous studies had low # of pts. Protocols- use of tourniquet, closed suction drain, foley catheter</a:t>
            </a:r>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56A45CF-FB3B-4751-AB1F-D301AC8C1ED6}" type="slidenum">
              <a:rPr lang="en-US"/>
              <a:pPr fontAlgn="base">
                <a:spcBef>
                  <a:spcPct val="0"/>
                </a:spcBef>
                <a:spcAft>
                  <a:spcPct val="0"/>
                </a:spcAft>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Excluded due to very high risk for allogeneic blood transfusion</a:t>
            </a:r>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EA50C5-9A73-40DF-93C4-9E836104F47D}" type="slidenum">
              <a:rPr lang="en-US"/>
              <a:pPr fontAlgn="base">
                <a:spcBef>
                  <a:spcPct val="0"/>
                </a:spcBef>
                <a:spcAft>
                  <a:spcPct val="0"/>
                </a:spcAft>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Excluded due to very high risk for allogeneic blood transfusion</a:t>
            </a:r>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41584-E618-4735-A868-C423C9A0C1BF}" type="slidenum">
              <a:rPr lang="en-US"/>
              <a:pPr fontAlgn="base">
                <a:spcBef>
                  <a:spcPct val="0"/>
                </a:spcBef>
                <a:spcAft>
                  <a:spcPct val="0"/>
                </a:spcAft>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Excluded due to very high risk for allogeneic blood transfusion</a:t>
            </a:r>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C83A05-8160-4AD9-BAAC-F6DB7B19DBCF}" type="slidenum">
              <a:rPr lang="en-US"/>
              <a:pPr fontAlgn="base">
                <a:spcBef>
                  <a:spcPct val="0"/>
                </a:spcBef>
                <a:spcAft>
                  <a:spcPct val="0"/>
                </a:spcAft>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44272F4D-475E-4C46-838E-FD90BD005595}" type="datetimeFigureOut">
              <a:rPr lang="en-US"/>
              <a:pPr>
                <a:defRPr/>
              </a:pPr>
              <a:t>5/29/2014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A7763A3-075B-4561-86AA-1C08C37F4DB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0506B60-AA7C-4F0A-9B85-9672AF3C7604}" type="datetimeFigureOut">
              <a:rPr lang="en-US"/>
              <a:pPr>
                <a:defRPr/>
              </a:pPr>
              <a:t>5/29/2014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599B240-2987-4279-BC25-24D2C949ECC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83AAE05-9C82-4F35-B5EF-0E5E8D3A4625}" type="datetimeFigureOut">
              <a:rPr lang="en-US"/>
              <a:pPr>
                <a:defRPr/>
              </a:pPr>
              <a:t>5/29/2014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B47E119-5831-4207-BB29-595B46169A0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A2DF6F3-49AB-49DE-9563-BE2763A561A3}" type="datetimeFigureOut">
              <a:rPr lang="en-US"/>
              <a:pPr>
                <a:defRPr/>
              </a:pPr>
              <a:t>5/29/2014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AB41F3B-1F18-46F2-ABC0-9BCF069B3D7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2158984-D60E-4117-8BE2-C61E9303EDFA}" type="datetimeFigureOut">
              <a:rPr lang="en-US"/>
              <a:pPr>
                <a:defRPr/>
              </a:pPr>
              <a:t>5/29/2014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7ADBB6-AEEA-4018-98DF-D16CF9C2C18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2087293-018A-4671-B152-69DC8D653CE9}" type="datetimeFigureOut">
              <a:rPr lang="en-US"/>
              <a:pPr>
                <a:defRPr/>
              </a:pPr>
              <a:t>5/29/2014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2A28E6A-B6DF-4441-9BD5-99D3EFB9953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73786786-1BF5-4D2C-93E4-3B8EF3FC800D}" type="datetimeFigureOut">
              <a:rPr lang="en-US"/>
              <a:pPr>
                <a:defRPr/>
              </a:pPr>
              <a:t>5/29/2014</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A419944-241D-46E2-9D46-A3A6519A0F5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06A98257-198D-4D56-A84B-29EEE79CEF94}" type="datetimeFigureOut">
              <a:rPr lang="en-US"/>
              <a:pPr>
                <a:defRPr/>
              </a:pPr>
              <a:t>5/29/2014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79A49A19-E7B8-4055-9D19-4E26C03922D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A65DF62-59BF-4581-AC2B-7731A9579A1B}" type="datetimeFigureOut">
              <a:rPr lang="en-US"/>
              <a:pPr>
                <a:defRPr/>
              </a:pPr>
              <a:t>5/29/2014</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2EF575B4-57B7-4A81-9673-2AC50DBBCA8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E7C21C7-FE4D-421D-84E7-FFD111D1BCEA}" type="datetimeFigureOut">
              <a:rPr lang="en-US"/>
              <a:pPr>
                <a:defRPr/>
              </a:pPr>
              <a:t>5/29/2014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FDDD93A-AC2F-4850-90E9-E42CA3743A8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AA963AE5-33DF-47F7-98D3-B56589A0F94D}" type="datetimeFigureOut">
              <a:rPr lang="en-US"/>
              <a:pPr>
                <a:defRPr/>
              </a:pPr>
              <a:t>5/29/2014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F3C1808-9857-43E0-8730-209E3BA9F25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49EFD134-C51D-439F-B682-FE30636DCF29}" type="datetimeFigureOut">
              <a:rPr lang="en-US"/>
              <a:pPr>
                <a:defRPr/>
              </a:pPr>
              <a:t>5/29/2014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9F0CC398-B7BC-4A18-9E2A-882EDD183D3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7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t>Perioperative Intravenous Iron</a:t>
            </a:r>
            <a:endParaRPr lang="en-US" dirty="0"/>
          </a:p>
        </p:txBody>
      </p:sp>
      <p:sp>
        <p:nvSpPr>
          <p:cNvPr id="14338" name="Subtitle 2"/>
          <p:cNvSpPr>
            <a:spLocks noGrp="1"/>
          </p:cNvSpPr>
          <p:nvPr>
            <p:ph type="subTitle" idx="1"/>
          </p:nvPr>
        </p:nvSpPr>
        <p:spPr>
          <a:xfrm>
            <a:off x="1371600" y="3810000"/>
            <a:ext cx="6400800" cy="1752600"/>
          </a:xfrm>
        </p:spPr>
        <p:txBody>
          <a:bodyPr/>
          <a:lstStyle/>
          <a:p>
            <a:r>
              <a:rPr lang="en-US" smtClean="0"/>
              <a:t>Cynthia Fata, MD, MSPH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Munoz et al, cont.</a:t>
            </a:r>
            <a:endParaRPr lang="en-US" dirty="0"/>
          </a:p>
        </p:txBody>
      </p:sp>
      <p:sp>
        <p:nvSpPr>
          <p:cNvPr id="30722" name="Content Placeholder 2"/>
          <p:cNvSpPr>
            <a:spLocks noGrp="1"/>
          </p:cNvSpPr>
          <p:nvPr>
            <p:ph idx="1"/>
          </p:nvPr>
        </p:nvSpPr>
        <p:spPr/>
        <p:txBody>
          <a:bodyPr/>
          <a:lstStyle/>
          <a:p>
            <a:r>
              <a:rPr lang="en-US" smtClean="0"/>
              <a:t>Materials and Methods</a:t>
            </a:r>
          </a:p>
          <a:p>
            <a:pPr lvl="1"/>
            <a:r>
              <a:rPr lang="en-US" smtClean="0"/>
              <a:t>IV Iron sucrose </a:t>
            </a:r>
          </a:p>
          <a:p>
            <a:pPr lvl="2"/>
            <a:r>
              <a:rPr lang="en-US" smtClean="0"/>
              <a:t>100-200 mg in 100-200 mL saline over 30-60 minutes </a:t>
            </a:r>
          </a:p>
          <a:p>
            <a:pPr lvl="2"/>
            <a:r>
              <a:rPr lang="en-US" smtClean="0"/>
              <a:t>up to 3x either 2-5 days preop and/or 2-3 days postop</a:t>
            </a:r>
          </a:p>
          <a:p>
            <a:pPr lvl="1"/>
            <a:r>
              <a:rPr lang="en-US" smtClean="0"/>
              <a:t>IV ferric carboxymaltose</a:t>
            </a:r>
          </a:p>
          <a:p>
            <a:pPr lvl="2"/>
            <a:r>
              <a:rPr lang="en-US" smtClean="0"/>
              <a:t>600mg in 100-200 mL saline over 15-30 minutes</a:t>
            </a:r>
          </a:p>
          <a:p>
            <a:pPr lvl="2"/>
            <a:r>
              <a:rPr lang="en-US" smtClean="0"/>
              <a:t>First postoperative morning</a:t>
            </a:r>
          </a:p>
          <a:p>
            <a:pPr lvl="1"/>
            <a:r>
              <a:rPr lang="en-US" smtClean="0"/>
              <a:t>Recombinant human erythropoietin, Hb&lt;13 g/dL</a:t>
            </a:r>
          </a:p>
          <a:p>
            <a:pPr lvl="2"/>
            <a:r>
              <a:rPr lang="en-US" smtClean="0"/>
              <a:t>40,000 IU single preop dose</a:t>
            </a:r>
          </a:p>
          <a:p>
            <a:pPr lvl="2"/>
            <a:r>
              <a:rPr lang="en-US" smtClean="0"/>
              <a:t>Hip fracture pts- postadmission day 1</a:t>
            </a:r>
          </a:p>
          <a:p>
            <a:pPr lvl="2"/>
            <a:r>
              <a:rPr lang="en-US" smtClean="0"/>
              <a:t>Total knee replacement- 24 to 48 hrs before surgery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Munoz et al, cont.</a:t>
            </a:r>
            <a:endParaRPr lang="en-US" dirty="0"/>
          </a:p>
        </p:txBody>
      </p:sp>
      <p:sp>
        <p:nvSpPr>
          <p:cNvPr id="32770" name="Content Placeholder 2"/>
          <p:cNvSpPr>
            <a:spLocks noGrp="1"/>
          </p:cNvSpPr>
          <p:nvPr>
            <p:ph idx="1"/>
          </p:nvPr>
        </p:nvSpPr>
        <p:spPr/>
        <p:txBody>
          <a:bodyPr/>
          <a:lstStyle/>
          <a:p>
            <a:r>
              <a:rPr lang="en-US" smtClean="0"/>
              <a:t>Materials and Methods</a:t>
            </a:r>
          </a:p>
          <a:p>
            <a:pPr lvl="1"/>
            <a:r>
              <a:rPr lang="en-US" smtClean="0"/>
              <a:t>Blood management</a:t>
            </a:r>
          </a:p>
          <a:p>
            <a:pPr lvl="2"/>
            <a:r>
              <a:rPr lang="en-US" smtClean="0"/>
              <a:t>Transfusion for Hgb &lt;8 g/dL</a:t>
            </a:r>
          </a:p>
          <a:p>
            <a:pPr lvl="2"/>
            <a:r>
              <a:rPr lang="en-US" smtClean="0"/>
              <a:t>Active cardiac disease or symptomatic anemia Hgb &lt;9</a:t>
            </a:r>
          </a:p>
          <a:p>
            <a:pPr lvl="2"/>
            <a:r>
              <a:rPr lang="en-US" smtClean="0"/>
              <a:t>Buffy coat reduced or leukoreduced RBCs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Munoz et al, cont.</a:t>
            </a:r>
            <a:endParaRPr lang="en-US" dirty="0"/>
          </a:p>
        </p:txBody>
      </p:sp>
      <p:sp>
        <p:nvSpPr>
          <p:cNvPr id="3" name="Content Placeholder 2"/>
          <p:cNvSpPr>
            <a:spLocks noGrp="1"/>
          </p:cNvSpPr>
          <p:nvPr>
            <p:ph idx="1"/>
          </p:nvPr>
        </p:nvSpPr>
        <p:spPr/>
        <p:txBody>
          <a:bodyPr>
            <a:normAutofit/>
          </a:bodyPr>
          <a:lstStyle/>
          <a:p>
            <a:pPr marL="548640" indent="-411480" fontAlgn="auto">
              <a:spcAft>
                <a:spcPts val="0"/>
              </a:spcAft>
              <a:buClr>
                <a:schemeClr val="tx1">
                  <a:shade val="95000"/>
                </a:schemeClr>
              </a:buClr>
              <a:buFont typeface="Wingdings 2"/>
              <a:buChar char=""/>
              <a:defRPr/>
            </a:pPr>
            <a:r>
              <a:rPr lang="en-US" dirty="0" smtClean="0"/>
              <a:t>Results- 2547 patients</a:t>
            </a:r>
          </a:p>
          <a:p>
            <a:pPr marL="868680" lvl="1" indent="-283464" fontAlgn="auto">
              <a:spcAft>
                <a:spcPts val="0"/>
              </a:spcAft>
              <a:buFont typeface="Wingdings 2"/>
              <a:buChar char=""/>
              <a:defRPr/>
            </a:pPr>
            <a:r>
              <a:rPr lang="en-US" dirty="0" smtClean="0"/>
              <a:t>1142 iron sucrose</a:t>
            </a:r>
          </a:p>
          <a:p>
            <a:pPr marL="868680" lvl="1" indent="-283464" fontAlgn="auto">
              <a:spcAft>
                <a:spcPts val="0"/>
              </a:spcAft>
              <a:buFont typeface="Wingdings 2"/>
              <a:buChar char=""/>
              <a:defRPr/>
            </a:pPr>
            <a:r>
              <a:rPr lang="en-US" dirty="0" smtClean="0"/>
              <a:t>45 ferric </a:t>
            </a:r>
            <a:r>
              <a:rPr lang="en-US" dirty="0" err="1" smtClean="0"/>
              <a:t>carboxymaltose</a:t>
            </a:r>
            <a:endParaRPr lang="en-US" dirty="0" smtClean="0"/>
          </a:p>
          <a:p>
            <a:pPr marL="868680" lvl="1" indent="-283464" fontAlgn="auto">
              <a:spcAft>
                <a:spcPts val="0"/>
              </a:spcAft>
              <a:buFont typeface="Wingdings 2"/>
              <a:buChar char=""/>
              <a:defRPr/>
            </a:pPr>
            <a:r>
              <a:rPr lang="en-US" dirty="0" smtClean="0"/>
              <a:t>351 iron sucrose + erythropoietin</a:t>
            </a:r>
          </a:p>
          <a:p>
            <a:pPr marL="868680" lvl="1" indent="-283464" fontAlgn="auto">
              <a:spcAft>
                <a:spcPts val="0"/>
              </a:spcAft>
              <a:buFont typeface="Wingdings 2"/>
              <a:buChar char=""/>
              <a:defRPr/>
            </a:pPr>
            <a:r>
              <a:rPr lang="en-US" dirty="0" smtClean="0"/>
              <a:t>1009 neither iron nor erythropoietin</a:t>
            </a:r>
          </a:p>
          <a:p>
            <a:pPr marL="868680" lvl="1" indent="-283464" fontAlgn="auto">
              <a:spcAft>
                <a:spcPts val="0"/>
              </a:spcAft>
              <a:buFont typeface="Wingdings 2"/>
              <a:buChar char=""/>
              <a:defRPr/>
            </a:pPr>
            <a:r>
              <a:rPr lang="en-US" dirty="0" smtClean="0"/>
              <a:t>No serious or adverse events</a:t>
            </a:r>
          </a:p>
          <a:p>
            <a:pPr marL="868680" lvl="1" indent="-283464" fontAlgn="auto">
              <a:spcAft>
                <a:spcPts val="0"/>
              </a:spcAft>
              <a:buFont typeface="Wingdings 2"/>
              <a:buChar char=""/>
              <a:defRPr/>
            </a:pPr>
            <a:endParaRPr lang="en-US" dirty="0" smtClean="0"/>
          </a:p>
          <a:p>
            <a:pPr marL="585216" lvl="1" indent="0" fontAlgn="auto">
              <a:spcAft>
                <a:spcPts val="0"/>
              </a:spcAft>
              <a:buFont typeface="Wingdings 2"/>
              <a:buNone/>
              <a:defRPr/>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2"/>
          <p:cNvPicPr>
            <a:picLocks noChangeAspect="1" noChangeArrowheads="1"/>
          </p:cNvPicPr>
          <p:nvPr/>
        </p:nvPicPr>
        <p:blipFill>
          <a:blip r:embed="rId2"/>
          <a:srcRect/>
          <a:stretch>
            <a:fillRect/>
          </a:stretch>
        </p:blipFill>
        <p:spPr bwMode="auto">
          <a:xfrm>
            <a:off x="152400" y="533400"/>
            <a:ext cx="8709025" cy="55626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Munoz et al, cont.</a:t>
            </a:r>
            <a:endParaRPr lang="en-US" dirty="0"/>
          </a:p>
        </p:txBody>
      </p:sp>
      <p:sp>
        <p:nvSpPr>
          <p:cNvPr id="3" name="Content Placeholder 2"/>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r>
              <a:rPr lang="en-US" dirty="0"/>
              <a:t>Hip Fracture </a:t>
            </a:r>
            <a:r>
              <a:rPr lang="en-US" dirty="0" smtClean="0"/>
              <a:t>patients</a:t>
            </a:r>
          </a:p>
          <a:p>
            <a:pPr marL="137160" indent="0" fontAlgn="auto">
              <a:spcAft>
                <a:spcPts val="0"/>
              </a:spcAft>
              <a:buClr>
                <a:schemeClr val="tx1">
                  <a:shade val="95000"/>
                </a:schemeClr>
              </a:buClr>
              <a:buFont typeface="Wingdings 2"/>
              <a:buNone/>
              <a:defRPr/>
            </a:pPr>
            <a:endParaRPr lang="en-US" dirty="0"/>
          </a:p>
          <a:p>
            <a:pPr marL="137160" indent="0" fontAlgn="auto">
              <a:spcAft>
                <a:spcPts val="0"/>
              </a:spcAft>
              <a:buClr>
                <a:schemeClr val="tx1">
                  <a:shade val="95000"/>
                </a:schemeClr>
              </a:buClr>
              <a:buFont typeface="Wingdings 2"/>
              <a:buNone/>
              <a:defRPr/>
            </a:pPr>
            <a:r>
              <a:rPr lang="en-US" sz="1800" dirty="0" smtClean="0"/>
              <a:t>			IV Iron</a:t>
            </a:r>
            <a:r>
              <a:rPr lang="en-US" sz="1800" dirty="0"/>
              <a:t>	Standard </a:t>
            </a:r>
            <a:r>
              <a:rPr lang="en-US" sz="1800" dirty="0" smtClean="0"/>
              <a:t>Treatment	p value</a:t>
            </a:r>
          </a:p>
          <a:p>
            <a:pPr marL="137160" indent="0" fontAlgn="auto">
              <a:spcAft>
                <a:spcPts val="0"/>
              </a:spcAft>
              <a:buClr>
                <a:schemeClr val="tx1">
                  <a:shade val="95000"/>
                </a:schemeClr>
              </a:buClr>
              <a:buFont typeface="Wingdings 2"/>
              <a:buNone/>
              <a:defRPr/>
            </a:pPr>
            <a:r>
              <a:rPr lang="en-US" sz="1800" dirty="0" smtClean="0"/>
              <a:t>Blood </a:t>
            </a:r>
            <a:r>
              <a:rPr lang="en-US" sz="1800" dirty="0"/>
              <a:t>Transfusions	32.4%	</a:t>
            </a:r>
            <a:r>
              <a:rPr lang="en-US" sz="1800" dirty="0" smtClean="0"/>
              <a:t>	48.8</a:t>
            </a:r>
            <a:r>
              <a:rPr lang="en-US" sz="1800" dirty="0"/>
              <a:t>%		</a:t>
            </a:r>
            <a:r>
              <a:rPr lang="en-US" sz="1800" dirty="0" smtClean="0"/>
              <a:t>0.001</a:t>
            </a:r>
          </a:p>
          <a:p>
            <a:pPr marL="137160" indent="0" fontAlgn="auto">
              <a:spcAft>
                <a:spcPts val="0"/>
              </a:spcAft>
              <a:buClr>
                <a:schemeClr val="tx1">
                  <a:shade val="95000"/>
                </a:schemeClr>
              </a:buClr>
              <a:buFont typeface="Wingdings 2"/>
              <a:buNone/>
              <a:defRPr/>
            </a:pPr>
            <a:endParaRPr lang="en-US" sz="1800" dirty="0"/>
          </a:p>
          <a:p>
            <a:pPr marL="137160" indent="0" fontAlgn="auto">
              <a:spcAft>
                <a:spcPts val="0"/>
              </a:spcAft>
              <a:buClr>
                <a:schemeClr val="tx1">
                  <a:shade val="95000"/>
                </a:schemeClr>
              </a:buClr>
              <a:buFont typeface="Wingdings 2"/>
              <a:buNone/>
              <a:defRPr/>
            </a:pPr>
            <a:r>
              <a:rPr lang="en-US" sz="1800" dirty="0"/>
              <a:t>Postop </a:t>
            </a:r>
            <a:r>
              <a:rPr lang="en-US" sz="1800" dirty="0" smtClean="0"/>
              <a:t>Infection</a:t>
            </a:r>
            <a:r>
              <a:rPr lang="en-US" sz="1800" dirty="0"/>
              <a:t>	</a:t>
            </a:r>
            <a:r>
              <a:rPr lang="en-US" sz="1800" dirty="0" smtClean="0"/>
              <a:t>	10.7</a:t>
            </a:r>
            <a:r>
              <a:rPr lang="en-US" sz="1800" dirty="0"/>
              <a:t>%		</a:t>
            </a:r>
            <a:r>
              <a:rPr lang="en-US" sz="1800" dirty="0" smtClean="0"/>
              <a:t>26.9</a:t>
            </a:r>
            <a:r>
              <a:rPr lang="en-US" sz="1800" dirty="0"/>
              <a:t>%		</a:t>
            </a:r>
            <a:r>
              <a:rPr lang="en-US" sz="1800" dirty="0" smtClean="0"/>
              <a:t>0.001</a:t>
            </a:r>
          </a:p>
          <a:p>
            <a:pPr marL="137160" indent="0" fontAlgn="auto">
              <a:spcAft>
                <a:spcPts val="0"/>
              </a:spcAft>
              <a:buClr>
                <a:schemeClr val="tx1">
                  <a:shade val="95000"/>
                </a:schemeClr>
              </a:buClr>
              <a:buFont typeface="Wingdings 2"/>
              <a:buNone/>
              <a:defRPr/>
            </a:pPr>
            <a:endParaRPr lang="en-US" sz="1800" dirty="0"/>
          </a:p>
          <a:p>
            <a:pPr marL="137160" indent="0" fontAlgn="auto">
              <a:spcAft>
                <a:spcPts val="0"/>
              </a:spcAft>
              <a:buClr>
                <a:schemeClr val="tx1">
                  <a:shade val="95000"/>
                </a:schemeClr>
              </a:buClr>
              <a:buFont typeface="Wingdings 2"/>
              <a:buNone/>
              <a:defRPr/>
            </a:pPr>
            <a:r>
              <a:rPr lang="en-US" sz="1800" dirty="0"/>
              <a:t>30 day mortality		4.8%		</a:t>
            </a:r>
            <a:r>
              <a:rPr lang="en-US" sz="1800" dirty="0" smtClean="0"/>
              <a:t>9.4</a:t>
            </a:r>
            <a:r>
              <a:rPr lang="en-US" sz="1800" dirty="0"/>
              <a:t>%		</a:t>
            </a:r>
            <a:r>
              <a:rPr lang="en-US" sz="1800" dirty="0" smtClean="0"/>
              <a:t>0.003</a:t>
            </a:r>
          </a:p>
          <a:p>
            <a:pPr marL="137160" indent="0" fontAlgn="auto">
              <a:spcAft>
                <a:spcPts val="0"/>
              </a:spcAft>
              <a:buClr>
                <a:schemeClr val="tx1">
                  <a:shade val="95000"/>
                </a:schemeClr>
              </a:buClr>
              <a:buFont typeface="Wingdings 2"/>
              <a:buNone/>
              <a:defRPr/>
            </a:pPr>
            <a:endParaRPr lang="en-US" sz="1800" dirty="0"/>
          </a:p>
          <a:p>
            <a:pPr marL="137160" indent="0" fontAlgn="auto">
              <a:spcAft>
                <a:spcPts val="0"/>
              </a:spcAft>
              <a:buClr>
                <a:schemeClr val="tx1">
                  <a:shade val="95000"/>
                </a:schemeClr>
              </a:buClr>
              <a:buFont typeface="Wingdings 2"/>
              <a:buNone/>
              <a:defRPr/>
            </a:pPr>
            <a:r>
              <a:rPr lang="en-US" sz="1800" dirty="0"/>
              <a:t>Length of stay		</a:t>
            </a:r>
            <a:r>
              <a:rPr lang="en-US" sz="1800" dirty="0" smtClean="0"/>
              <a:t>11.9</a:t>
            </a:r>
            <a:r>
              <a:rPr lang="en-US" sz="1800" dirty="0"/>
              <a:t>		</a:t>
            </a:r>
            <a:r>
              <a:rPr lang="en-US" sz="1800" dirty="0" smtClean="0"/>
              <a:t>13.4</a:t>
            </a:r>
            <a:r>
              <a:rPr lang="en-US" sz="1800" dirty="0"/>
              <a:t>		0.001</a:t>
            </a:r>
          </a:p>
          <a:p>
            <a:pPr marL="548640" indent="-411480" fontAlgn="auto">
              <a:spcAft>
                <a:spcPts val="0"/>
              </a:spcAft>
              <a:buClr>
                <a:schemeClr val="tx1">
                  <a:shade val="95000"/>
                </a:schemeClr>
              </a:buClr>
              <a:buFont typeface="Wingdings 2"/>
              <a:buChar char=""/>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2"/>
          <p:cNvPicPr>
            <a:picLocks noChangeAspect="1" noChangeArrowheads="1"/>
          </p:cNvPicPr>
          <p:nvPr/>
        </p:nvPicPr>
        <p:blipFill>
          <a:blip r:embed="rId2"/>
          <a:srcRect/>
          <a:stretch>
            <a:fillRect/>
          </a:stretch>
        </p:blipFill>
        <p:spPr bwMode="auto">
          <a:xfrm>
            <a:off x="304800" y="228600"/>
            <a:ext cx="3856038" cy="3048000"/>
          </a:xfrm>
          <a:prstGeom prst="rect">
            <a:avLst/>
          </a:prstGeom>
          <a:noFill/>
          <a:ln w="9525">
            <a:noFill/>
            <a:miter lim="800000"/>
            <a:headEnd/>
            <a:tailEnd/>
          </a:ln>
        </p:spPr>
      </p:pic>
      <p:pic>
        <p:nvPicPr>
          <p:cNvPr id="38914" name="Picture 3"/>
          <p:cNvPicPr>
            <a:picLocks noChangeAspect="1" noChangeArrowheads="1"/>
          </p:cNvPicPr>
          <p:nvPr/>
        </p:nvPicPr>
        <p:blipFill>
          <a:blip r:embed="rId3"/>
          <a:srcRect/>
          <a:stretch>
            <a:fillRect/>
          </a:stretch>
        </p:blipFill>
        <p:spPr bwMode="auto">
          <a:xfrm>
            <a:off x="304800" y="3276600"/>
            <a:ext cx="3856038" cy="1943100"/>
          </a:xfrm>
          <a:prstGeom prst="rect">
            <a:avLst/>
          </a:prstGeom>
          <a:noFill/>
          <a:ln w="9525">
            <a:noFill/>
            <a:miter lim="800000"/>
            <a:headEnd/>
            <a:tailEnd/>
          </a:ln>
        </p:spPr>
      </p:pic>
      <p:pic>
        <p:nvPicPr>
          <p:cNvPr id="38915" name="Picture 4"/>
          <p:cNvPicPr>
            <a:picLocks noChangeAspect="1" noChangeArrowheads="1"/>
          </p:cNvPicPr>
          <p:nvPr/>
        </p:nvPicPr>
        <p:blipFill>
          <a:blip r:embed="rId4"/>
          <a:srcRect/>
          <a:stretch>
            <a:fillRect/>
          </a:stretch>
        </p:blipFill>
        <p:spPr bwMode="auto">
          <a:xfrm>
            <a:off x="4724400" y="228600"/>
            <a:ext cx="3717925" cy="3079750"/>
          </a:xfrm>
          <a:prstGeom prst="rect">
            <a:avLst/>
          </a:prstGeom>
          <a:noFill/>
          <a:ln w="9525">
            <a:noFill/>
            <a:miter lim="800000"/>
            <a:headEnd/>
            <a:tailEnd/>
          </a:ln>
        </p:spPr>
      </p:pic>
      <p:pic>
        <p:nvPicPr>
          <p:cNvPr id="38916" name="Picture 5"/>
          <p:cNvPicPr>
            <a:picLocks noChangeAspect="1" noChangeArrowheads="1"/>
          </p:cNvPicPr>
          <p:nvPr/>
        </p:nvPicPr>
        <p:blipFill>
          <a:blip r:embed="rId5"/>
          <a:srcRect/>
          <a:stretch>
            <a:fillRect/>
          </a:stretch>
        </p:blipFill>
        <p:spPr bwMode="auto">
          <a:xfrm>
            <a:off x="4697413" y="3308350"/>
            <a:ext cx="3744912" cy="179705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Munoz et al, cont.</a:t>
            </a:r>
            <a:endParaRPr lang="en-US" dirty="0"/>
          </a:p>
        </p:txBody>
      </p:sp>
      <p:sp>
        <p:nvSpPr>
          <p:cNvPr id="3" name="Content Placeholder 2"/>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r>
              <a:rPr lang="en-US" dirty="0" smtClean="0"/>
              <a:t>Elective </a:t>
            </a:r>
            <a:r>
              <a:rPr lang="en-US" dirty="0" err="1" smtClean="0"/>
              <a:t>arthroplasty</a:t>
            </a:r>
            <a:r>
              <a:rPr lang="en-US" dirty="0" smtClean="0"/>
              <a:t> patients</a:t>
            </a:r>
          </a:p>
          <a:p>
            <a:pPr marL="137160" indent="0" fontAlgn="auto">
              <a:spcAft>
                <a:spcPts val="0"/>
              </a:spcAft>
              <a:buClr>
                <a:schemeClr val="tx1">
                  <a:shade val="95000"/>
                </a:schemeClr>
              </a:buClr>
              <a:buFont typeface="Wingdings 2"/>
              <a:buNone/>
              <a:defRPr/>
            </a:pPr>
            <a:endParaRPr lang="en-US" dirty="0"/>
          </a:p>
          <a:p>
            <a:pPr marL="137160" indent="0" fontAlgn="auto">
              <a:spcAft>
                <a:spcPts val="0"/>
              </a:spcAft>
              <a:buClr>
                <a:schemeClr val="tx1">
                  <a:shade val="95000"/>
                </a:schemeClr>
              </a:buClr>
              <a:buFont typeface="Wingdings 2"/>
              <a:buNone/>
              <a:defRPr/>
            </a:pPr>
            <a:r>
              <a:rPr lang="en-US" sz="1800" dirty="0" smtClean="0"/>
              <a:t>			IV Iron</a:t>
            </a:r>
            <a:r>
              <a:rPr lang="en-US" sz="1800" dirty="0"/>
              <a:t>	Standard </a:t>
            </a:r>
            <a:r>
              <a:rPr lang="en-US" sz="1800" dirty="0" smtClean="0"/>
              <a:t>Treatment	p value</a:t>
            </a:r>
          </a:p>
          <a:p>
            <a:pPr marL="137160" indent="0" fontAlgn="auto">
              <a:spcAft>
                <a:spcPts val="0"/>
              </a:spcAft>
              <a:buClr>
                <a:schemeClr val="tx1">
                  <a:shade val="95000"/>
                </a:schemeClr>
              </a:buClr>
              <a:buFont typeface="Wingdings 2"/>
              <a:buNone/>
              <a:defRPr/>
            </a:pPr>
            <a:r>
              <a:rPr lang="en-US" sz="1800" dirty="0" smtClean="0"/>
              <a:t>Blood </a:t>
            </a:r>
            <a:r>
              <a:rPr lang="en-US" sz="1800" dirty="0"/>
              <a:t>Transfusions	</a:t>
            </a:r>
            <a:r>
              <a:rPr lang="en-US" sz="1800" dirty="0" smtClean="0"/>
              <a:t>8.9%</a:t>
            </a:r>
            <a:r>
              <a:rPr lang="en-US" sz="1800" dirty="0"/>
              <a:t>	</a:t>
            </a:r>
            <a:r>
              <a:rPr lang="en-US" sz="1800" dirty="0" smtClean="0"/>
              <a:t>	30.1%</a:t>
            </a:r>
            <a:r>
              <a:rPr lang="en-US" sz="1800" dirty="0"/>
              <a:t>		</a:t>
            </a:r>
            <a:r>
              <a:rPr lang="en-US" sz="1800" dirty="0" smtClean="0"/>
              <a:t>0.001</a:t>
            </a:r>
          </a:p>
          <a:p>
            <a:pPr marL="137160" indent="0" fontAlgn="auto">
              <a:spcAft>
                <a:spcPts val="0"/>
              </a:spcAft>
              <a:buClr>
                <a:schemeClr val="tx1">
                  <a:shade val="95000"/>
                </a:schemeClr>
              </a:buClr>
              <a:buFont typeface="Wingdings 2"/>
              <a:buNone/>
              <a:defRPr/>
            </a:pPr>
            <a:endParaRPr lang="en-US" sz="1800" dirty="0"/>
          </a:p>
          <a:p>
            <a:pPr marL="137160" indent="0" fontAlgn="auto">
              <a:spcAft>
                <a:spcPts val="0"/>
              </a:spcAft>
              <a:buClr>
                <a:schemeClr val="tx1">
                  <a:shade val="95000"/>
                </a:schemeClr>
              </a:buClr>
              <a:buFont typeface="Wingdings 2"/>
              <a:buNone/>
              <a:defRPr/>
            </a:pPr>
            <a:r>
              <a:rPr lang="en-US" sz="1800" dirty="0"/>
              <a:t>Postop </a:t>
            </a:r>
            <a:r>
              <a:rPr lang="en-US" sz="1800" dirty="0" smtClean="0"/>
              <a:t>Infection</a:t>
            </a:r>
            <a:r>
              <a:rPr lang="en-US" sz="1800" dirty="0"/>
              <a:t>	</a:t>
            </a:r>
            <a:r>
              <a:rPr lang="en-US" sz="1800" dirty="0" smtClean="0"/>
              <a:t>	2.8%</a:t>
            </a:r>
            <a:r>
              <a:rPr lang="en-US" sz="1800" dirty="0"/>
              <a:t>		</a:t>
            </a:r>
            <a:r>
              <a:rPr lang="en-US" sz="1800" dirty="0" smtClean="0"/>
              <a:t>3.7%</a:t>
            </a:r>
            <a:r>
              <a:rPr lang="en-US" sz="1800" dirty="0"/>
              <a:t>		</a:t>
            </a:r>
            <a:r>
              <a:rPr lang="en-US" sz="1800" dirty="0" smtClean="0"/>
              <a:t>0.417</a:t>
            </a:r>
          </a:p>
          <a:p>
            <a:pPr marL="137160" indent="0" fontAlgn="auto">
              <a:spcAft>
                <a:spcPts val="0"/>
              </a:spcAft>
              <a:buClr>
                <a:schemeClr val="tx1">
                  <a:shade val="95000"/>
                </a:schemeClr>
              </a:buClr>
              <a:buFont typeface="Wingdings 2"/>
              <a:buNone/>
              <a:defRPr/>
            </a:pPr>
            <a:endParaRPr lang="en-US" sz="1800" dirty="0"/>
          </a:p>
          <a:p>
            <a:pPr marL="137160" indent="0" fontAlgn="auto">
              <a:spcAft>
                <a:spcPts val="0"/>
              </a:spcAft>
              <a:buClr>
                <a:schemeClr val="tx1">
                  <a:shade val="95000"/>
                </a:schemeClr>
              </a:buClr>
              <a:buFont typeface="Wingdings 2"/>
              <a:buNone/>
              <a:defRPr/>
            </a:pPr>
            <a:r>
              <a:rPr lang="en-US" sz="1800" dirty="0"/>
              <a:t>30 day mortality		</a:t>
            </a:r>
            <a:r>
              <a:rPr lang="en-US" sz="1800" dirty="0" smtClean="0"/>
              <a:t>N/A</a:t>
            </a:r>
            <a:r>
              <a:rPr lang="en-US" sz="1800" dirty="0"/>
              <a:t>		</a:t>
            </a:r>
            <a:r>
              <a:rPr lang="en-US" sz="1800" dirty="0" smtClean="0"/>
              <a:t>N/A</a:t>
            </a:r>
            <a:r>
              <a:rPr lang="en-US" sz="1800" dirty="0"/>
              <a:t>		</a:t>
            </a:r>
            <a:r>
              <a:rPr lang="en-US" sz="1800" dirty="0" smtClean="0"/>
              <a:t>N/A</a:t>
            </a:r>
          </a:p>
          <a:p>
            <a:pPr marL="137160" indent="0" fontAlgn="auto">
              <a:spcAft>
                <a:spcPts val="0"/>
              </a:spcAft>
              <a:buClr>
                <a:schemeClr val="tx1">
                  <a:shade val="95000"/>
                </a:schemeClr>
              </a:buClr>
              <a:buFont typeface="Wingdings 2"/>
              <a:buNone/>
              <a:defRPr/>
            </a:pPr>
            <a:endParaRPr lang="en-US" sz="1800" dirty="0"/>
          </a:p>
          <a:p>
            <a:pPr marL="137160" indent="0" fontAlgn="auto">
              <a:spcAft>
                <a:spcPts val="0"/>
              </a:spcAft>
              <a:buClr>
                <a:schemeClr val="tx1">
                  <a:shade val="95000"/>
                </a:schemeClr>
              </a:buClr>
              <a:buFont typeface="Wingdings 2"/>
              <a:buNone/>
              <a:defRPr/>
            </a:pPr>
            <a:r>
              <a:rPr lang="en-US" sz="1800" dirty="0"/>
              <a:t>Length of stay		</a:t>
            </a:r>
            <a:r>
              <a:rPr lang="en-US" sz="1800" dirty="0" smtClean="0"/>
              <a:t>8.4</a:t>
            </a:r>
            <a:r>
              <a:rPr lang="en-US" sz="1800" dirty="0"/>
              <a:t>		</a:t>
            </a:r>
            <a:r>
              <a:rPr lang="en-US" sz="1800" dirty="0" smtClean="0"/>
              <a:t>10.7</a:t>
            </a:r>
            <a:r>
              <a:rPr lang="en-US" sz="1800" dirty="0"/>
              <a:t>		0.001</a:t>
            </a:r>
          </a:p>
          <a:p>
            <a:pPr marL="548640" indent="-411480" fontAlgn="auto">
              <a:spcAft>
                <a:spcPts val="0"/>
              </a:spcAft>
              <a:buClr>
                <a:schemeClr val="tx1">
                  <a:shade val="95000"/>
                </a:schemeClr>
              </a:buClr>
              <a:buFont typeface="Wingdings 2"/>
              <a:buChar char=""/>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Munoz et al, cont.</a:t>
            </a:r>
            <a:endParaRPr lang="en-US" dirty="0"/>
          </a:p>
        </p:txBody>
      </p:sp>
      <p:sp>
        <p:nvSpPr>
          <p:cNvPr id="3" name="Content Placeholder 2"/>
          <p:cNvSpPr>
            <a:spLocks noGrp="1"/>
          </p:cNvSpPr>
          <p:nvPr>
            <p:ph idx="1"/>
          </p:nvPr>
        </p:nvSpPr>
        <p:spPr/>
        <p:txBody>
          <a:bodyPr>
            <a:normAutofit/>
          </a:bodyPr>
          <a:lstStyle/>
          <a:p>
            <a:pPr marL="548640" indent="-411480" fontAlgn="auto">
              <a:spcAft>
                <a:spcPts val="0"/>
              </a:spcAft>
              <a:buClr>
                <a:schemeClr val="tx1">
                  <a:shade val="95000"/>
                </a:schemeClr>
              </a:buClr>
              <a:buFont typeface="Wingdings 2"/>
              <a:buChar char=""/>
              <a:defRPr/>
            </a:pPr>
            <a:r>
              <a:rPr lang="en-US" dirty="0" smtClean="0"/>
              <a:t>Discussion</a:t>
            </a:r>
          </a:p>
          <a:p>
            <a:pPr marL="868680" lvl="1" indent="-283464" fontAlgn="auto">
              <a:spcAft>
                <a:spcPts val="0"/>
              </a:spcAft>
              <a:buFont typeface="Wingdings 2"/>
              <a:buChar char=""/>
              <a:defRPr/>
            </a:pPr>
            <a:r>
              <a:rPr lang="en-US" dirty="0" smtClean="0"/>
              <a:t>Effectiveness due to combination of restrictive transfusion threshold and stimulation of erythropoiesis with IV iron +/- erythropoietin</a:t>
            </a:r>
          </a:p>
          <a:p>
            <a:pPr marL="868680" lvl="1" indent="-283464" fontAlgn="auto">
              <a:spcAft>
                <a:spcPts val="0"/>
              </a:spcAft>
              <a:buFont typeface="Wingdings 2"/>
              <a:buChar char=""/>
              <a:defRPr/>
            </a:pPr>
            <a:r>
              <a:rPr lang="en-US" dirty="0" smtClean="0"/>
              <a:t>Postop nosocomial infections occurred more frequently in patients receiving blood transfusions</a:t>
            </a:r>
          </a:p>
          <a:p>
            <a:pPr marL="868680" lvl="1" indent="-283464" fontAlgn="auto">
              <a:spcAft>
                <a:spcPts val="0"/>
              </a:spcAft>
              <a:buFont typeface="Wingdings 2"/>
              <a:buChar char=""/>
              <a:defRPr/>
            </a:pPr>
            <a:r>
              <a:rPr lang="en-US" dirty="0" smtClean="0"/>
              <a:t>Functional iron deficiency results in blunted erythropoiesis and impaired immune response</a:t>
            </a:r>
          </a:p>
          <a:p>
            <a:pPr marL="868680" lvl="1" indent="-283464" fontAlgn="auto">
              <a:spcAft>
                <a:spcPts val="0"/>
              </a:spcAft>
              <a:buFont typeface="Wingdings 2"/>
              <a:buChar char=""/>
              <a:defRPr/>
            </a:pPr>
            <a:endParaRPr lang="en-US" dirty="0" smtClean="0"/>
          </a:p>
          <a:p>
            <a:pPr marL="585216" lvl="1" indent="0" fontAlgn="auto">
              <a:spcAft>
                <a:spcPts val="0"/>
              </a:spcAft>
              <a:buFont typeface="Wingdings 2"/>
              <a:buNone/>
              <a:defRPr/>
            </a:pP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Munoz et al, cont.</a:t>
            </a:r>
            <a:endParaRPr lang="en-US" dirty="0"/>
          </a:p>
        </p:txBody>
      </p:sp>
      <p:sp>
        <p:nvSpPr>
          <p:cNvPr id="3" name="Content Placeholder 2"/>
          <p:cNvSpPr>
            <a:spLocks noGrp="1"/>
          </p:cNvSpPr>
          <p:nvPr>
            <p:ph idx="1"/>
          </p:nvPr>
        </p:nvSpPr>
        <p:spPr/>
        <p:txBody>
          <a:bodyPr>
            <a:normAutofit/>
          </a:bodyPr>
          <a:lstStyle/>
          <a:p>
            <a:pPr marL="548640" indent="-411480" fontAlgn="auto">
              <a:spcAft>
                <a:spcPts val="0"/>
              </a:spcAft>
              <a:buClr>
                <a:schemeClr val="tx1">
                  <a:shade val="95000"/>
                </a:schemeClr>
              </a:buClr>
              <a:buFont typeface="Wingdings 2"/>
              <a:buChar char=""/>
              <a:defRPr/>
            </a:pPr>
            <a:r>
              <a:rPr lang="en-US" dirty="0" smtClean="0"/>
              <a:t>Discussion- Limitations</a:t>
            </a:r>
          </a:p>
          <a:p>
            <a:pPr marL="868680" lvl="1" indent="-283464" fontAlgn="auto">
              <a:spcAft>
                <a:spcPts val="0"/>
              </a:spcAft>
              <a:buFont typeface="Wingdings 2"/>
              <a:buChar char=""/>
              <a:defRPr/>
            </a:pPr>
            <a:r>
              <a:rPr lang="en-US" dirty="0" smtClean="0"/>
              <a:t>Pooled analysis of observational cohort studies- bias</a:t>
            </a:r>
          </a:p>
          <a:p>
            <a:pPr marL="868680" lvl="1" indent="-283464" fontAlgn="auto">
              <a:spcAft>
                <a:spcPts val="0"/>
              </a:spcAft>
              <a:buFont typeface="Wingdings 2"/>
              <a:buChar char=""/>
              <a:defRPr/>
            </a:pPr>
            <a:r>
              <a:rPr lang="en-US" dirty="0" smtClean="0"/>
              <a:t>Required sample size of at least 4064 patients to detect a 50% reduction in postop complication with 80% power and 95% CI for complication rate of 2.5%</a:t>
            </a:r>
          </a:p>
          <a:p>
            <a:pPr marL="1133856" lvl="2" fontAlgn="auto">
              <a:spcAft>
                <a:spcPts val="0"/>
              </a:spcAft>
              <a:buFont typeface="Wingdings"/>
              <a:buChar char=""/>
              <a:defRPr/>
            </a:pPr>
            <a:r>
              <a:rPr lang="en-US" dirty="0" smtClean="0"/>
              <a:t>Insufficient power to detect low incidence postop complications</a:t>
            </a:r>
          </a:p>
          <a:p>
            <a:pPr marL="868680" lvl="1" indent="-283464" fontAlgn="auto">
              <a:spcAft>
                <a:spcPts val="0"/>
              </a:spcAft>
              <a:buFont typeface="Wingdings 2"/>
              <a:buChar char=""/>
              <a:defRPr/>
            </a:pPr>
            <a:r>
              <a:rPr lang="en-US" dirty="0" smtClean="0"/>
              <a:t>Mean compensated perioperative </a:t>
            </a:r>
            <a:r>
              <a:rPr lang="en-US" dirty="0" err="1" smtClean="0"/>
              <a:t>Hb</a:t>
            </a:r>
            <a:r>
              <a:rPr lang="en-US" dirty="0" smtClean="0"/>
              <a:t> loss 3.8 g/</a:t>
            </a:r>
            <a:r>
              <a:rPr lang="en-US" dirty="0" err="1" smtClean="0"/>
              <a:t>dL</a:t>
            </a:r>
            <a:endParaRPr lang="en-US" dirty="0" smtClean="0"/>
          </a:p>
          <a:p>
            <a:pPr marL="1133856" lvl="2" fontAlgn="auto">
              <a:spcAft>
                <a:spcPts val="0"/>
              </a:spcAft>
              <a:buFont typeface="Wingdings"/>
              <a:buChar char=""/>
              <a:defRPr/>
            </a:pPr>
            <a:r>
              <a:rPr lang="en-US" dirty="0" smtClean="0"/>
              <a:t>200mg iron increased </a:t>
            </a:r>
            <a:r>
              <a:rPr lang="en-US" dirty="0" err="1" smtClean="0"/>
              <a:t>Hb</a:t>
            </a:r>
            <a:r>
              <a:rPr lang="en-US" dirty="0" smtClean="0"/>
              <a:t> by 1 g/</a:t>
            </a:r>
            <a:r>
              <a:rPr lang="en-US" dirty="0" err="1" smtClean="0"/>
              <a:t>dL</a:t>
            </a:r>
            <a:r>
              <a:rPr lang="en-US" dirty="0" smtClean="0"/>
              <a:t> </a:t>
            </a:r>
          </a:p>
          <a:p>
            <a:pPr marL="868680" lvl="1" indent="-283464" fontAlgn="auto">
              <a:spcAft>
                <a:spcPts val="0"/>
              </a:spcAft>
              <a:buFont typeface="Wingdings 2"/>
              <a:buChar char=""/>
              <a:defRPr/>
            </a:pPr>
            <a:r>
              <a:rPr lang="en-US" dirty="0" smtClean="0"/>
              <a:t>Erythropoietin- 351 of 1059 patients with </a:t>
            </a:r>
            <a:r>
              <a:rPr lang="en-US" dirty="0" err="1" smtClean="0"/>
              <a:t>Hb</a:t>
            </a:r>
            <a:r>
              <a:rPr lang="en-US" dirty="0" smtClean="0"/>
              <a:t>&lt;13 g/</a:t>
            </a:r>
            <a:r>
              <a:rPr lang="en-US" dirty="0" err="1" smtClean="0"/>
              <a:t>dL</a:t>
            </a:r>
            <a:r>
              <a:rPr lang="en-US" dirty="0" smtClean="0"/>
              <a:t> and no contraindications</a:t>
            </a:r>
          </a:p>
          <a:p>
            <a:pPr marL="585216" lvl="1" indent="0" fontAlgn="auto">
              <a:spcAft>
                <a:spcPts val="0"/>
              </a:spcAft>
              <a:buFont typeface="Wingdings 2"/>
              <a:buNone/>
              <a:defRPr/>
            </a:pP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Conclusions</a:t>
            </a:r>
            <a:endParaRPr lang="en-US" dirty="0"/>
          </a:p>
        </p:txBody>
      </p:sp>
      <p:sp>
        <p:nvSpPr>
          <p:cNvPr id="45058" name="Content Placeholder 2"/>
          <p:cNvSpPr>
            <a:spLocks noGrp="1"/>
          </p:cNvSpPr>
          <p:nvPr>
            <p:ph idx="1"/>
          </p:nvPr>
        </p:nvSpPr>
        <p:spPr/>
        <p:txBody>
          <a:bodyPr/>
          <a:lstStyle/>
          <a:p>
            <a:r>
              <a:rPr lang="en-US" smtClean="0"/>
              <a:t>Very short term IV iron +/- erythropoietin is associated with reduced transfusions and length of hospitalization without increasing morbidity or mortality</a:t>
            </a:r>
          </a:p>
          <a:p>
            <a:r>
              <a:rPr lang="en-US" smtClean="0"/>
              <a:t>Additional prospective studies are needed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lstStyle/>
          <a:p>
            <a:pPr fontAlgn="auto">
              <a:spcAft>
                <a:spcPts val="0"/>
              </a:spcAft>
              <a:defRPr/>
            </a:pPr>
            <a:r>
              <a:rPr lang="en-US" dirty="0" smtClean="0"/>
              <a:t>Can perioperative IV Iron reduce allogeneic blood transfusions?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Content Placeholder 2"/>
          <p:cNvSpPr>
            <a:spLocks noGrp="1"/>
          </p:cNvSpPr>
          <p:nvPr>
            <p:ph idx="1"/>
          </p:nvPr>
        </p:nvSpPr>
        <p:spPr>
          <a:xfrm>
            <a:off x="527050" y="2090738"/>
            <a:ext cx="8229600" cy="4029075"/>
          </a:xfrm>
        </p:spPr>
        <p:txBody>
          <a:bodyPr/>
          <a:lstStyle/>
          <a:p>
            <a:r>
              <a:rPr lang="en-US" smtClean="0"/>
              <a:t>Many patients cannot tolerate or do not respond to oral iron</a:t>
            </a:r>
          </a:p>
          <a:p>
            <a:r>
              <a:rPr lang="en-US" smtClean="0"/>
              <a:t>Many IV iron formulations require multiple administrations</a:t>
            </a:r>
          </a:p>
          <a:p>
            <a:r>
              <a:rPr lang="en-US" smtClean="0"/>
              <a:t>Ferric carboxymaltose (FCM) allows for a larger single dose of IV iron</a:t>
            </a:r>
          </a:p>
          <a:p>
            <a:r>
              <a:rPr lang="en-US" smtClean="0"/>
              <a:t>Compared IV FCM to oral iron in patients with iron deficiency anemia</a:t>
            </a:r>
          </a:p>
        </p:txBody>
      </p:sp>
      <p:pic>
        <p:nvPicPr>
          <p:cNvPr id="46082" name="Picture 2"/>
          <p:cNvPicPr>
            <a:picLocks noChangeAspect="1" noChangeArrowheads="1"/>
          </p:cNvPicPr>
          <p:nvPr/>
        </p:nvPicPr>
        <p:blipFill>
          <a:blip r:embed="rId3"/>
          <a:srcRect/>
          <a:stretch>
            <a:fillRect/>
          </a:stretch>
        </p:blipFill>
        <p:spPr bwMode="auto">
          <a:xfrm>
            <a:off x="527050" y="152400"/>
            <a:ext cx="8229600" cy="1938338"/>
          </a:xfrm>
          <a:prstGeom prst="rect">
            <a:avLst/>
          </a:prstGeom>
          <a:noFill/>
          <a:ln w="9525">
            <a:noFill/>
            <a:miter lim="800000"/>
            <a:headEnd/>
            <a:tailEnd/>
          </a:ln>
        </p:spPr>
      </p:pic>
      <p:sp>
        <p:nvSpPr>
          <p:cNvPr id="46083" name="TextBox 3"/>
          <p:cNvSpPr txBox="1">
            <a:spLocks noChangeArrowheads="1"/>
          </p:cNvSpPr>
          <p:nvPr/>
        </p:nvSpPr>
        <p:spPr bwMode="auto">
          <a:xfrm>
            <a:off x="0" y="6119813"/>
            <a:ext cx="9144000" cy="738187"/>
          </a:xfrm>
          <a:prstGeom prst="rect">
            <a:avLst/>
          </a:prstGeom>
          <a:noFill/>
          <a:ln w="9525">
            <a:noFill/>
            <a:miter lim="800000"/>
            <a:headEnd/>
            <a:tailEnd/>
          </a:ln>
        </p:spPr>
        <p:txBody>
          <a:bodyPr>
            <a:spAutoFit/>
          </a:bodyPr>
          <a:lstStyle/>
          <a:p>
            <a:r>
              <a:rPr lang="en-US" sz="1400">
                <a:latin typeface="Book Antiqua" pitchFamily="18" charset="0"/>
              </a:rPr>
              <a:t>Onken JE, Bregman DB, Harrington RA, et al. A multicenter, randomized, active-controlled study to investigate the efficacy and safety of intravenous ferric carboxymaltose in patients with iron deficiency anemia. Transfusion 2014;54:306-315.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smtClean="0"/>
              <a:t>Onken</a:t>
            </a:r>
            <a:r>
              <a:rPr lang="en-US" dirty="0" smtClean="0"/>
              <a:t> et al, </a:t>
            </a:r>
            <a:r>
              <a:rPr lang="en-US" dirty="0" err="1" smtClean="0"/>
              <a:t>cont</a:t>
            </a:r>
            <a:endParaRPr lang="en-US" dirty="0"/>
          </a:p>
        </p:txBody>
      </p:sp>
      <p:sp>
        <p:nvSpPr>
          <p:cNvPr id="48130" name="Content Placeholder 2"/>
          <p:cNvSpPr>
            <a:spLocks noGrp="1"/>
          </p:cNvSpPr>
          <p:nvPr>
            <p:ph idx="1"/>
          </p:nvPr>
        </p:nvSpPr>
        <p:spPr/>
        <p:txBody>
          <a:bodyPr/>
          <a:lstStyle/>
          <a:p>
            <a:r>
              <a:rPr lang="en-US" smtClean="0"/>
              <a:t>Sodium ferric gluconate and iron sucrose</a:t>
            </a:r>
          </a:p>
          <a:p>
            <a:pPr lvl="1"/>
            <a:r>
              <a:rPr lang="en-US" smtClean="0"/>
              <a:t>hypotension, chest pain, abdominal pain, vomiting, diarrhea</a:t>
            </a:r>
          </a:p>
          <a:p>
            <a:pPr lvl="1"/>
            <a:r>
              <a:rPr lang="en-US" smtClean="0"/>
              <a:t>Dose limited to 100-200 mg, may require 5-10 injections</a:t>
            </a:r>
          </a:p>
          <a:p>
            <a:r>
              <a:rPr lang="en-US" smtClean="0"/>
              <a:t>Ferumoxytol- two 510mg injections, 3 to 8 days apart</a:t>
            </a:r>
          </a:p>
          <a:p>
            <a:r>
              <a:rPr lang="en-US" smtClean="0"/>
              <a:t>Ferric carboxymaltose- single dose of 750-1000 mg</a:t>
            </a:r>
          </a:p>
          <a:p>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smtClean="0"/>
              <a:t>Onken</a:t>
            </a:r>
            <a:r>
              <a:rPr lang="en-US" dirty="0" smtClean="0"/>
              <a:t> et al, </a:t>
            </a:r>
            <a:r>
              <a:rPr lang="en-US" dirty="0" err="1" smtClean="0"/>
              <a:t>cont</a:t>
            </a:r>
            <a:endParaRPr lang="en-US" dirty="0"/>
          </a:p>
        </p:txBody>
      </p:sp>
      <p:sp>
        <p:nvSpPr>
          <p:cNvPr id="50178" name="Content Placeholder 2"/>
          <p:cNvSpPr>
            <a:spLocks noGrp="1"/>
          </p:cNvSpPr>
          <p:nvPr>
            <p:ph idx="1"/>
          </p:nvPr>
        </p:nvSpPr>
        <p:spPr/>
        <p:txBody>
          <a:bodyPr/>
          <a:lstStyle/>
          <a:p>
            <a:r>
              <a:rPr lang="en-US" smtClean="0"/>
              <a:t>Materials and Methods</a:t>
            </a:r>
          </a:p>
          <a:p>
            <a:pPr lvl="1"/>
            <a:r>
              <a:rPr lang="en-US" smtClean="0"/>
              <a:t>Randomized, multicenter trial</a:t>
            </a:r>
          </a:p>
          <a:p>
            <a:pPr lvl="1"/>
            <a:r>
              <a:rPr lang="en-US" smtClean="0"/>
              <a:t>Eligibility- Hb &lt;11 g/dL, ferritin &lt;100 ng/mL (or &lt;300 ng/mL when transferrin saturation was &lt;30%)</a:t>
            </a:r>
          </a:p>
          <a:p>
            <a:pPr lvl="1"/>
            <a:r>
              <a:rPr lang="en-US" smtClean="0"/>
              <a:t>Exclusion- patients with severe side effects to oral iron during 14 day run-in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smtClean="0"/>
              <a:t>Onken</a:t>
            </a:r>
            <a:r>
              <a:rPr lang="en-US" dirty="0" smtClean="0"/>
              <a:t> et al, </a:t>
            </a:r>
            <a:r>
              <a:rPr lang="en-US" dirty="0" err="1" smtClean="0"/>
              <a:t>cont</a:t>
            </a:r>
            <a:endParaRPr lang="en-US" dirty="0"/>
          </a:p>
        </p:txBody>
      </p:sp>
      <p:graphicFrame>
        <p:nvGraphicFramePr>
          <p:cNvPr id="7" name="Content Placeholder 6"/>
          <p:cNvGraphicFramePr>
            <a:graphicFrameLocks noGrp="1"/>
          </p:cNvGraphicFramePr>
          <p:nvPr>
            <p:ph idx="1"/>
          </p:nvPr>
        </p:nvGraphicFramePr>
        <p:xfrm>
          <a:off x="1219200" y="2438400"/>
          <a:ext cx="7086600" cy="2667000"/>
        </p:xfrm>
        <a:graphic>
          <a:graphicData uri="http://schemas.openxmlformats.org/drawingml/2006/table">
            <a:tbl>
              <a:tblPr firstRow="1" firstCol="1" bandRow="1">
                <a:tableStyleId>{5C22544A-7EE6-4342-B048-85BDC9FD1C3A}</a:tableStyleId>
              </a:tblPr>
              <a:tblGrid>
                <a:gridCol w="7086600"/>
              </a:tblGrid>
              <a:tr h="307666">
                <a:tc>
                  <a:txBody>
                    <a:bodyPr/>
                    <a:lstStyle/>
                    <a:p>
                      <a:pPr marL="0" marR="0">
                        <a:lnSpc>
                          <a:spcPct val="115000"/>
                        </a:lnSpc>
                        <a:spcBef>
                          <a:spcPts val="0"/>
                        </a:spcBef>
                        <a:spcAft>
                          <a:spcPts val="0"/>
                        </a:spcAft>
                      </a:pPr>
                      <a:r>
                        <a:rPr lang="en-US" sz="1100">
                          <a:effectLst/>
                        </a:rPr>
                        <a:t>APPENDIX TABLE 1. Study eligibility criteria</a:t>
                      </a:r>
                      <a:endParaRPr lang="en-US" sz="1100">
                        <a:effectLst/>
                        <a:latin typeface="Calibri"/>
                        <a:ea typeface="Calibri"/>
                        <a:cs typeface="Times New Roman"/>
                      </a:endParaRPr>
                    </a:p>
                  </a:txBody>
                  <a:tcPr marL="73025" marR="73025" marT="36830" marB="36830"/>
                </a:tc>
              </a:tr>
              <a:tr h="287711">
                <a:tc>
                  <a:txBody>
                    <a:bodyPr/>
                    <a:lstStyle/>
                    <a:p>
                      <a:pPr marL="0" marR="0">
                        <a:lnSpc>
                          <a:spcPct val="115000"/>
                        </a:lnSpc>
                        <a:spcBef>
                          <a:spcPts val="0"/>
                        </a:spcBef>
                        <a:spcAft>
                          <a:spcPts val="0"/>
                        </a:spcAft>
                      </a:pPr>
                      <a:r>
                        <a:rPr lang="en-US" sz="1000">
                          <a:effectLst/>
                        </a:rPr>
                        <a:t>Inclusion Criteria</a:t>
                      </a:r>
                      <a:endParaRPr lang="en-US" sz="1100">
                        <a:effectLst/>
                        <a:latin typeface="Calibri"/>
                        <a:ea typeface="Calibri"/>
                        <a:cs typeface="Times New Roman"/>
                      </a:endParaRPr>
                    </a:p>
                  </a:txBody>
                  <a:tcPr marL="73025" marR="73025" marT="36830" marB="36830"/>
                </a:tc>
              </a:tr>
              <a:tr h="287711">
                <a:tc>
                  <a:txBody>
                    <a:bodyPr/>
                    <a:lstStyle/>
                    <a:p>
                      <a:pPr marL="171450" marR="0">
                        <a:lnSpc>
                          <a:spcPct val="115000"/>
                        </a:lnSpc>
                        <a:spcBef>
                          <a:spcPts val="0"/>
                        </a:spcBef>
                        <a:spcAft>
                          <a:spcPts val="0"/>
                        </a:spcAft>
                      </a:pPr>
                      <a:r>
                        <a:rPr lang="en-US" sz="1000">
                          <a:effectLst/>
                        </a:rPr>
                        <a:t>Male or female subjects ≥18 years of age and able to give informed consent</a:t>
                      </a:r>
                      <a:endParaRPr lang="en-US" sz="1100">
                        <a:effectLst/>
                        <a:latin typeface="Calibri"/>
                        <a:ea typeface="Calibri"/>
                        <a:cs typeface="Times New Roman"/>
                      </a:endParaRPr>
                    </a:p>
                  </a:txBody>
                  <a:tcPr marL="73025" marR="73025" marT="36830" marB="36830"/>
                </a:tc>
              </a:tr>
              <a:tr h="287711">
                <a:tc>
                  <a:txBody>
                    <a:bodyPr/>
                    <a:lstStyle/>
                    <a:p>
                      <a:pPr marL="171450" marR="0">
                        <a:lnSpc>
                          <a:spcPct val="115000"/>
                        </a:lnSpc>
                        <a:spcBef>
                          <a:spcPts val="0"/>
                        </a:spcBef>
                        <a:spcAft>
                          <a:spcPts val="0"/>
                        </a:spcAft>
                      </a:pPr>
                      <a:r>
                        <a:rPr lang="en-US" sz="1000">
                          <a:effectLst/>
                        </a:rPr>
                        <a:t>Screen 1 POC Hb ≤11 g/dL</a:t>
                      </a:r>
                      <a:endParaRPr lang="en-US" sz="1100">
                        <a:effectLst/>
                        <a:latin typeface="Calibri"/>
                        <a:ea typeface="Calibri"/>
                        <a:cs typeface="Times New Roman"/>
                      </a:endParaRPr>
                    </a:p>
                  </a:txBody>
                  <a:tcPr marL="73025" marR="73025" marT="36830" marB="36830"/>
                </a:tc>
              </a:tr>
              <a:tr h="287711">
                <a:tc>
                  <a:txBody>
                    <a:bodyPr/>
                    <a:lstStyle/>
                    <a:p>
                      <a:pPr marL="171450" marR="0">
                        <a:lnSpc>
                          <a:spcPct val="115000"/>
                        </a:lnSpc>
                        <a:spcBef>
                          <a:spcPts val="0"/>
                        </a:spcBef>
                        <a:spcAft>
                          <a:spcPts val="0"/>
                        </a:spcAft>
                      </a:pPr>
                      <a:r>
                        <a:rPr lang="en-US" sz="1000">
                          <a:effectLst/>
                        </a:rPr>
                        <a:t>Screen 1 ferritin ≤100 ng/mL or ≤300 when TSAT was ≤30%</a:t>
                      </a:r>
                      <a:endParaRPr lang="en-US" sz="1100">
                        <a:effectLst/>
                        <a:latin typeface="Calibri"/>
                        <a:ea typeface="Calibri"/>
                        <a:cs typeface="Times New Roman"/>
                      </a:endParaRPr>
                    </a:p>
                  </a:txBody>
                  <a:tcPr marL="73025" marR="73025" marT="36830" marB="36830"/>
                </a:tc>
              </a:tr>
              <a:tr h="498734">
                <a:tc>
                  <a:txBody>
                    <a:bodyPr/>
                    <a:lstStyle/>
                    <a:p>
                      <a:pPr marL="171450" marR="0">
                        <a:lnSpc>
                          <a:spcPct val="115000"/>
                        </a:lnSpc>
                        <a:spcBef>
                          <a:spcPts val="0"/>
                        </a:spcBef>
                        <a:spcAft>
                          <a:spcPts val="0"/>
                        </a:spcAft>
                      </a:pPr>
                      <a:r>
                        <a:rPr lang="en-US" sz="1000">
                          <a:effectLst/>
                        </a:rPr>
                        <a:t>Randomization Hb &lt;12 g/dL (based on average of 2 POC Hb determinations performed on Days -1 &amp; 0)</a:t>
                      </a:r>
                      <a:endParaRPr lang="en-US" sz="1100">
                        <a:effectLst/>
                        <a:latin typeface="Calibri"/>
                        <a:ea typeface="Calibri"/>
                        <a:cs typeface="Times New Roman"/>
                      </a:endParaRPr>
                    </a:p>
                  </a:txBody>
                  <a:tcPr marL="73025" marR="73025" marT="36830" marB="36830"/>
                </a:tc>
              </a:tr>
              <a:tr h="709757">
                <a:tc>
                  <a:txBody>
                    <a:bodyPr/>
                    <a:lstStyle/>
                    <a:p>
                      <a:pPr marL="171450" marR="0">
                        <a:lnSpc>
                          <a:spcPct val="115000"/>
                        </a:lnSpc>
                        <a:spcBef>
                          <a:spcPts val="0"/>
                        </a:spcBef>
                        <a:spcAft>
                          <a:spcPts val="0"/>
                        </a:spcAft>
                      </a:pPr>
                      <a:r>
                        <a:rPr lang="en-US" sz="1000" dirty="0">
                          <a:effectLst/>
                        </a:rPr>
                        <a:t>Subject demonstrated unsatisfactory response or intolerance to oral iron during 14 days prior to randomization (unless subject was considered inappropriate by his/her physician for 14-day oral iron run-in) as described in protocol</a:t>
                      </a:r>
                      <a:endParaRPr lang="en-US" sz="1100" dirty="0">
                        <a:effectLst/>
                        <a:latin typeface="Calibri"/>
                        <a:ea typeface="Calibri"/>
                        <a:cs typeface="Times New Roman"/>
                      </a:endParaRPr>
                    </a:p>
                  </a:txBody>
                  <a:tcPr marL="73025" marR="73025" marT="36830" marB="36830"/>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smtClean="0"/>
              <a:t>Onken</a:t>
            </a:r>
            <a:r>
              <a:rPr lang="en-US" dirty="0" smtClean="0"/>
              <a:t> et al, </a:t>
            </a:r>
            <a:r>
              <a:rPr lang="en-US" dirty="0" err="1" smtClean="0"/>
              <a:t>cont</a:t>
            </a:r>
            <a:endParaRPr lang="en-US" dirty="0"/>
          </a:p>
        </p:txBody>
      </p:sp>
      <p:graphicFrame>
        <p:nvGraphicFramePr>
          <p:cNvPr id="6" name="Content Placeholder 5"/>
          <p:cNvGraphicFramePr>
            <a:graphicFrameLocks noGrp="1"/>
          </p:cNvGraphicFramePr>
          <p:nvPr>
            <p:ph idx="1"/>
          </p:nvPr>
        </p:nvGraphicFramePr>
        <p:xfrm>
          <a:off x="0" y="1524000"/>
          <a:ext cx="4724400" cy="4213225"/>
        </p:xfrm>
        <a:graphic>
          <a:graphicData uri="http://schemas.openxmlformats.org/drawingml/2006/table">
            <a:tbl>
              <a:tblPr firstRow="1" firstCol="1" bandRow="1">
                <a:tableStyleId>{5C22544A-7EE6-4342-B048-85BDC9FD1C3A}</a:tableStyleId>
              </a:tblPr>
              <a:tblGrid>
                <a:gridCol w="4724400"/>
              </a:tblGrid>
              <a:tr h="0">
                <a:tc>
                  <a:txBody>
                    <a:bodyPr/>
                    <a:lstStyle/>
                    <a:p>
                      <a:pPr marL="0" marR="0">
                        <a:lnSpc>
                          <a:spcPct val="115000"/>
                        </a:lnSpc>
                        <a:spcBef>
                          <a:spcPts val="0"/>
                        </a:spcBef>
                        <a:spcAft>
                          <a:spcPts val="0"/>
                        </a:spcAft>
                      </a:pPr>
                      <a:r>
                        <a:rPr lang="en-US" sz="1000">
                          <a:effectLst/>
                        </a:rPr>
                        <a:t>Exclusion Criteria</a:t>
                      </a:r>
                      <a:endParaRPr lang="en-US" sz="1100">
                        <a:effectLst/>
                        <a:latin typeface="Calibri"/>
                        <a:ea typeface="Calibri"/>
                        <a:cs typeface="Times New Roman"/>
                      </a:endParaRPr>
                    </a:p>
                  </a:txBody>
                  <a:tcPr marL="73025" marR="73025" marT="36830" marB="36830"/>
                </a:tc>
              </a:tr>
              <a:tr h="0">
                <a:tc>
                  <a:txBody>
                    <a:bodyPr/>
                    <a:lstStyle/>
                    <a:p>
                      <a:pPr marL="171450" marR="0">
                        <a:lnSpc>
                          <a:spcPct val="115000"/>
                        </a:lnSpc>
                        <a:spcBef>
                          <a:spcPts val="0"/>
                        </a:spcBef>
                        <a:spcAft>
                          <a:spcPts val="0"/>
                        </a:spcAft>
                      </a:pPr>
                      <a:r>
                        <a:rPr lang="en-US" sz="1000">
                          <a:effectLst/>
                        </a:rPr>
                        <a:t>Known hypersensitivity reaction to any component of FCM or ferrous sulfate</a:t>
                      </a:r>
                      <a:endParaRPr lang="en-US" sz="1100">
                        <a:effectLst/>
                        <a:latin typeface="Calibri"/>
                        <a:ea typeface="Calibri"/>
                        <a:cs typeface="Times New Roman"/>
                      </a:endParaRPr>
                    </a:p>
                  </a:txBody>
                  <a:tcPr marL="73025" marR="73025" marT="36830" marB="36830"/>
                </a:tc>
              </a:tr>
              <a:tr h="0">
                <a:tc>
                  <a:txBody>
                    <a:bodyPr/>
                    <a:lstStyle/>
                    <a:p>
                      <a:pPr marL="171450" marR="0">
                        <a:lnSpc>
                          <a:spcPct val="115000"/>
                        </a:lnSpc>
                        <a:spcBef>
                          <a:spcPts val="0"/>
                        </a:spcBef>
                        <a:spcAft>
                          <a:spcPts val="0"/>
                        </a:spcAft>
                      </a:pPr>
                      <a:r>
                        <a:rPr lang="en-US" sz="1000">
                          <a:effectLst/>
                        </a:rPr>
                        <a:t>Previously randomized in a clinical study of FCM (VIT-45)</a:t>
                      </a:r>
                      <a:endParaRPr lang="en-US" sz="1100">
                        <a:effectLst/>
                        <a:latin typeface="Calibri"/>
                        <a:ea typeface="Calibri"/>
                        <a:cs typeface="Times New Roman"/>
                      </a:endParaRPr>
                    </a:p>
                  </a:txBody>
                  <a:tcPr marL="73025" marR="73025" marT="36830" marB="36830"/>
                </a:tc>
              </a:tr>
              <a:tr h="0">
                <a:tc>
                  <a:txBody>
                    <a:bodyPr/>
                    <a:lstStyle/>
                    <a:p>
                      <a:pPr marL="171450" marR="0">
                        <a:lnSpc>
                          <a:spcPct val="115000"/>
                        </a:lnSpc>
                        <a:spcBef>
                          <a:spcPts val="0"/>
                        </a:spcBef>
                        <a:spcAft>
                          <a:spcPts val="0"/>
                        </a:spcAft>
                      </a:pPr>
                      <a:r>
                        <a:rPr lang="en-US" sz="1000">
                          <a:effectLst/>
                        </a:rPr>
                        <a:t>Required dialysis for treatment of CKD</a:t>
                      </a:r>
                      <a:endParaRPr lang="en-US" sz="1100">
                        <a:effectLst/>
                        <a:latin typeface="Calibri"/>
                        <a:ea typeface="Calibri"/>
                        <a:cs typeface="Times New Roman"/>
                      </a:endParaRPr>
                    </a:p>
                  </a:txBody>
                  <a:tcPr marL="73025" marR="73025" marT="36830" marB="36830"/>
                </a:tc>
              </a:tr>
              <a:tr h="0">
                <a:tc>
                  <a:txBody>
                    <a:bodyPr/>
                    <a:lstStyle/>
                    <a:p>
                      <a:pPr marL="171450" marR="0">
                        <a:lnSpc>
                          <a:spcPct val="115000"/>
                        </a:lnSpc>
                        <a:spcBef>
                          <a:spcPts val="0"/>
                        </a:spcBef>
                        <a:spcAft>
                          <a:spcPts val="0"/>
                        </a:spcAft>
                      </a:pPr>
                      <a:r>
                        <a:rPr lang="en-US" sz="1000">
                          <a:effectLst/>
                        </a:rPr>
                        <a:t>No evidence of iron deficiency</a:t>
                      </a:r>
                      <a:endParaRPr lang="en-US" sz="1100">
                        <a:effectLst/>
                        <a:latin typeface="Calibri"/>
                        <a:ea typeface="Calibri"/>
                        <a:cs typeface="Times New Roman"/>
                      </a:endParaRPr>
                    </a:p>
                  </a:txBody>
                  <a:tcPr marL="73025" marR="73025" marT="36830" marB="36830"/>
                </a:tc>
              </a:tr>
              <a:tr h="0">
                <a:tc>
                  <a:txBody>
                    <a:bodyPr/>
                    <a:lstStyle/>
                    <a:p>
                      <a:pPr marL="171450" marR="0">
                        <a:lnSpc>
                          <a:spcPct val="115000"/>
                        </a:lnSpc>
                        <a:spcBef>
                          <a:spcPts val="0"/>
                        </a:spcBef>
                        <a:spcAft>
                          <a:spcPts val="0"/>
                        </a:spcAft>
                      </a:pPr>
                      <a:r>
                        <a:rPr lang="en-US" sz="1000">
                          <a:effectLst/>
                        </a:rPr>
                        <a:t>During 10-day period prior to screening, had been treated with IV iron</a:t>
                      </a:r>
                      <a:endParaRPr lang="en-US" sz="1100">
                        <a:effectLst/>
                        <a:latin typeface="Calibri"/>
                        <a:ea typeface="Calibri"/>
                        <a:cs typeface="Times New Roman"/>
                      </a:endParaRPr>
                    </a:p>
                  </a:txBody>
                  <a:tcPr marL="73025" marR="73025" marT="36830" marB="36830"/>
                </a:tc>
              </a:tr>
              <a:tr h="0">
                <a:tc>
                  <a:txBody>
                    <a:bodyPr/>
                    <a:lstStyle/>
                    <a:p>
                      <a:pPr marL="171450" marR="0">
                        <a:lnSpc>
                          <a:spcPct val="115000"/>
                        </a:lnSpc>
                        <a:spcBef>
                          <a:spcPts val="0"/>
                        </a:spcBef>
                        <a:spcAft>
                          <a:spcPts val="0"/>
                        </a:spcAft>
                      </a:pPr>
                      <a:r>
                        <a:rPr lang="en-US" sz="1000">
                          <a:effectLst/>
                        </a:rPr>
                        <a:t>During 30-day period prior to screening or during the study period, had or would have been treated with ESA in a regimen that was off-label</a:t>
                      </a:r>
                      <a:endParaRPr lang="en-US" sz="1100">
                        <a:effectLst/>
                        <a:latin typeface="Calibri"/>
                        <a:ea typeface="Calibri"/>
                        <a:cs typeface="Times New Roman"/>
                      </a:endParaRPr>
                    </a:p>
                  </a:txBody>
                  <a:tcPr marL="73025" marR="73025" marT="36830" marB="36830"/>
                </a:tc>
              </a:tr>
              <a:tr h="0">
                <a:tc>
                  <a:txBody>
                    <a:bodyPr/>
                    <a:lstStyle/>
                    <a:p>
                      <a:pPr marL="171450" marR="0">
                        <a:lnSpc>
                          <a:spcPct val="115000"/>
                        </a:lnSpc>
                        <a:spcBef>
                          <a:spcPts val="0"/>
                        </a:spcBef>
                        <a:spcAft>
                          <a:spcPts val="0"/>
                        </a:spcAft>
                      </a:pPr>
                      <a:r>
                        <a:rPr lang="en-US" sz="1000">
                          <a:effectLst/>
                        </a:rPr>
                        <a:t>During 30-day period prior to screening or during the study period, had or would have been treated with a red blood cell transfusion, radiotherapy, and/or chemotherapy</a:t>
                      </a:r>
                      <a:endParaRPr lang="en-US" sz="1100">
                        <a:effectLst/>
                        <a:latin typeface="Calibri"/>
                        <a:ea typeface="Calibri"/>
                        <a:cs typeface="Times New Roman"/>
                      </a:endParaRPr>
                    </a:p>
                  </a:txBody>
                  <a:tcPr marL="73025" marR="73025" marT="36830" marB="36830"/>
                </a:tc>
              </a:tr>
              <a:tr h="0">
                <a:tc>
                  <a:txBody>
                    <a:bodyPr/>
                    <a:lstStyle/>
                    <a:p>
                      <a:pPr marL="171450" marR="0">
                        <a:lnSpc>
                          <a:spcPct val="115000"/>
                        </a:lnSpc>
                        <a:spcBef>
                          <a:spcPts val="0"/>
                        </a:spcBef>
                        <a:spcAft>
                          <a:spcPts val="0"/>
                        </a:spcAft>
                      </a:pPr>
                      <a:r>
                        <a:rPr lang="en-US" sz="1000">
                          <a:effectLst/>
                        </a:rPr>
                        <a:t>During 30-day period prior to screening or during the study period, had or would have required a surgical procedure that necessitated general anesthesia</a:t>
                      </a:r>
                      <a:endParaRPr lang="en-US" sz="1100">
                        <a:effectLst/>
                        <a:latin typeface="Calibri"/>
                        <a:ea typeface="Calibri"/>
                        <a:cs typeface="Times New Roman"/>
                      </a:endParaRPr>
                    </a:p>
                  </a:txBody>
                  <a:tcPr marL="73025" marR="73025" marT="36830" marB="36830"/>
                </a:tc>
              </a:tr>
              <a:tr h="0">
                <a:tc>
                  <a:txBody>
                    <a:bodyPr/>
                    <a:lstStyle/>
                    <a:p>
                      <a:pPr marL="171450" marR="0">
                        <a:lnSpc>
                          <a:spcPct val="115000"/>
                        </a:lnSpc>
                        <a:spcBef>
                          <a:spcPts val="0"/>
                        </a:spcBef>
                        <a:spcAft>
                          <a:spcPts val="0"/>
                        </a:spcAft>
                      </a:pPr>
                      <a:r>
                        <a:rPr lang="en-US" sz="1000">
                          <a:effectLst/>
                        </a:rPr>
                        <a:t>Any non-viral infection</a:t>
                      </a:r>
                      <a:endParaRPr lang="en-US" sz="1100">
                        <a:effectLst/>
                        <a:latin typeface="Calibri"/>
                        <a:ea typeface="Calibri"/>
                        <a:cs typeface="Times New Roman"/>
                      </a:endParaRPr>
                    </a:p>
                  </a:txBody>
                  <a:tcPr marL="73025" marR="73025" marT="36830" marB="36830"/>
                </a:tc>
              </a:tr>
              <a:tr h="0">
                <a:tc>
                  <a:txBody>
                    <a:bodyPr/>
                    <a:lstStyle/>
                    <a:p>
                      <a:pPr marL="171450" marR="0">
                        <a:lnSpc>
                          <a:spcPct val="115000"/>
                        </a:lnSpc>
                        <a:spcBef>
                          <a:spcPts val="0"/>
                        </a:spcBef>
                        <a:spcAft>
                          <a:spcPts val="0"/>
                        </a:spcAft>
                      </a:pPr>
                      <a:r>
                        <a:rPr lang="en-US" sz="1000">
                          <a:effectLst/>
                        </a:rPr>
                        <a:t>Aspartate aminotransferase (AST) or alanine aminotransferase (ALT) at screen 1, as determined by central labs, &gt;1.5 × ULN</a:t>
                      </a:r>
                      <a:endParaRPr lang="en-US" sz="1100">
                        <a:effectLst/>
                        <a:latin typeface="Calibri"/>
                        <a:ea typeface="Calibri"/>
                        <a:cs typeface="Times New Roman"/>
                      </a:endParaRPr>
                    </a:p>
                  </a:txBody>
                  <a:tcPr marL="73025" marR="73025" marT="36830" marB="36830"/>
                </a:tc>
              </a:tr>
              <a:tr h="0">
                <a:tc>
                  <a:txBody>
                    <a:bodyPr/>
                    <a:lstStyle/>
                    <a:p>
                      <a:pPr marL="171450" marR="0">
                        <a:lnSpc>
                          <a:spcPct val="115000"/>
                        </a:lnSpc>
                        <a:spcBef>
                          <a:spcPts val="0"/>
                        </a:spcBef>
                        <a:spcAft>
                          <a:spcPts val="0"/>
                        </a:spcAft>
                      </a:pPr>
                      <a:r>
                        <a:rPr lang="en-US" sz="1000" dirty="0">
                          <a:effectLst/>
                        </a:rPr>
                        <a:t>Known positive hepatitis with evidence of active disease</a:t>
                      </a:r>
                      <a:endParaRPr lang="en-US" sz="1100" dirty="0">
                        <a:effectLst/>
                        <a:latin typeface="Calibri"/>
                        <a:ea typeface="Calibri"/>
                        <a:cs typeface="Times New Roman"/>
                      </a:endParaRPr>
                    </a:p>
                  </a:txBody>
                  <a:tcPr marL="73025" marR="73025" marT="36830" marB="36830"/>
                </a:tc>
              </a:tr>
            </a:tbl>
          </a:graphicData>
        </a:graphic>
      </p:graphicFrame>
      <p:graphicFrame>
        <p:nvGraphicFramePr>
          <p:cNvPr id="8" name="Table 7"/>
          <p:cNvGraphicFramePr>
            <a:graphicFrameLocks noGrp="1"/>
          </p:cNvGraphicFramePr>
          <p:nvPr/>
        </p:nvGraphicFramePr>
        <p:xfrm>
          <a:off x="4724400" y="1524000"/>
          <a:ext cx="4419600" cy="2895600"/>
        </p:xfrm>
        <a:graphic>
          <a:graphicData uri="http://schemas.openxmlformats.org/drawingml/2006/table">
            <a:tbl>
              <a:tblPr firstRow="1" firstCol="1" bandRow="1">
                <a:tableStyleId>{5C22544A-7EE6-4342-B048-85BDC9FD1C3A}</a:tableStyleId>
              </a:tblPr>
              <a:tblGrid>
                <a:gridCol w="4419600"/>
              </a:tblGrid>
              <a:tr h="0">
                <a:tc>
                  <a:txBody>
                    <a:bodyPr/>
                    <a:lstStyle/>
                    <a:p>
                      <a:pPr marL="171450" marR="0">
                        <a:lnSpc>
                          <a:spcPct val="115000"/>
                        </a:lnSpc>
                        <a:spcBef>
                          <a:spcPts val="0"/>
                        </a:spcBef>
                        <a:spcAft>
                          <a:spcPts val="0"/>
                        </a:spcAft>
                      </a:pPr>
                      <a:r>
                        <a:rPr lang="en-US" sz="1000">
                          <a:effectLst/>
                        </a:rPr>
                        <a:t>Received an investigational drug within 30 days of screening</a:t>
                      </a:r>
                      <a:endParaRPr lang="en-US" sz="1100">
                        <a:effectLst/>
                        <a:latin typeface="Calibri"/>
                        <a:ea typeface="Calibri"/>
                        <a:cs typeface="Times New Roman"/>
                      </a:endParaRPr>
                    </a:p>
                  </a:txBody>
                  <a:tcPr marL="73025" marR="73025" marT="36830" marB="36830"/>
                </a:tc>
              </a:tr>
              <a:tr h="0">
                <a:tc>
                  <a:txBody>
                    <a:bodyPr/>
                    <a:lstStyle/>
                    <a:p>
                      <a:pPr marL="171450" marR="0">
                        <a:lnSpc>
                          <a:spcPct val="115000"/>
                        </a:lnSpc>
                        <a:spcBef>
                          <a:spcPts val="0"/>
                        </a:spcBef>
                        <a:spcAft>
                          <a:spcPts val="0"/>
                        </a:spcAft>
                      </a:pPr>
                      <a:r>
                        <a:rPr lang="en-US" sz="1000">
                          <a:effectLst/>
                        </a:rPr>
                        <a:t>Alcohol or drug abuse within past 6 months</a:t>
                      </a:r>
                      <a:endParaRPr lang="en-US" sz="1100">
                        <a:effectLst/>
                        <a:latin typeface="Calibri"/>
                        <a:ea typeface="Calibri"/>
                        <a:cs typeface="Times New Roman"/>
                      </a:endParaRPr>
                    </a:p>
                  </a:txBody>
                  <a:tcPr marL="73025" marR="73025" marT="36830" marB="36830"/>
                </a:tc>
              </a:tr>
              <a:tr h="0">
                <a:tc>
                  <a:txBody>
                    <a:bodyPr/>
                    <a:lstStyle/>
                    <a:p>
                      <a:pPr marL="171450" marR="0">
                        <a:lnSpc>
                          <a:spcPct val="115000"/>
                        </a:lnSpc>
                        <a:spcBef>
                          <a:spcPts val="0"/>
                        </a:spcBef>
                        <a:spcAft>
                          <a:spcPts val="0"/>
                        </a:spcAft>
                      </a:pPr>
                      <a:r>
                        <a:rPr lang="en-US" sz="1000">
                          <a:effectLst/>
                        </a:rPr>
                        <a:t>Hemochromatosis or other iron storage disorders</a:t>
                      </a:r>
                      <a:endParaRPr lang="en-US" sz="1100">
                        <a:effectLst/>
                        <a:latin typeface="Calibri"/>
                        <a:ea typeface="Calibri"/>
                        <a:cs typeface="Times New Roman"/>
                      </a:endParaRPr>
                    </a:p>
                  </a:txBody>
                  <a:tcPr marL="73025" marR="73025" marT="36830" marB="36830"/>
                </a:tc>
              </a:tr>
              <a:tr h="0">
                <a:tc>
                  <a:txBody>
                    <a:bodyPr/>
                    <a:lstStyle/>
                    <a:p>
                      <a:pPr marL="171450" marR="0">
                        <a:lnSpc>
                          <a:spcPct val="115000"/>
                        </a:lnSpc>
                        <a:spcBef>
                          <a:spcPts val="0"/>
                        </a:spcBef>
                        <a:spcAft>
                          <a:spcPts val="0"/>
                        </a:spcAft>
                      </a:pPr>
                      <a:r>
                        <a:rPr lang="en-US" sz="1000">
                          <a:effectLst/>
                        </a:rPr>
                        <a:t>Estimated life expectancy of &lt;6 months or, for cancer patients, an ECOG Performance Status &gt;1</a:t>
                      </a:r>
                      <a:endParaRPr lang="en-US" sz="1100">
                        <a:effectLst/>
                        <a:latin typeface="Calibri"/>
                        <a:ea typeface="Calibri"/>
                        <a:cs typeface="Times New Roman"/>
                      </a:endParaRPr>
                    </a:p>
                  </a:txBody>
                  <a:tcPr marL="73025" marR="73025" marT="36830" marB="36830"/>
                </a:tc>
              </a:tr>
              <a:tr h="0">
                <a:tc>
                  <a:txBody>
                    <a:bodyPr/>
                    <a:lstStyle/>
                    <a:p>
                      <a:pPr marL="171450" marR="0">
                        <a:lnSpc>
                          <a:spcPct val="115000"/>
                        </a:lnSpc>
                        <a:spcBef>
                          <a:spcPts val="0"/>
                        </a:spcBef>
                        <a:spcAft>
                          <a:spcPts val="0"/>
                        </a:spcAft>
                      </a:pPr>
                      <a:r>
                        <a:rPr lang="en-US" sz="1000">
                          <a:effectLst/>
                        </a:rPr>
                        <a:t>Any other laboratory abnormality, medical condition, or psychiatric disorders which, in the opinion of the Investigator, would have put the subject’s disease management at risk or may have resulted in the subject being unable to comply with study requirements</a:t>
                      </a:r>
                      <a:endParaRPr lang="en-US" sz="1100">
                        <a:effectLst/>
                        <a:latin typeface="Calibri"/>
                        <a:ea typeface="Calibri"/>
                        <a:cs typeface="Times New Roman"/>
                      </a:endParaRPr>
                    </a:p>
                  </a:txBody>
                  <a:tcPr marL="73025" marR="73025" marT="36830" marB="36830"/>
                </a:tc>
              </a:tr>
              <a:tr h="0">
                <a:tc>
                  <a:txBody>
                    <a:bodyPr/>
                    <a:lstStyle/>
                    <a:p>
                      <a:pPr marL="171450" marR="0">
                        <a:lnSpc>
                          <a:spcPct val="115000"/>
                        </a:lnSpc>
                        <a:spcBef>
                          <a:spcPts val="0"/>
                        </a:spcBef>
                        <a:spcAft>
                          <a:spcPts val="0"/>
                        </a:spcAft>
                      </a:pPr>
                      <a:r>
                        <a:rPr lang="en-US" sz="1000" dirty="0">
                          <a:effectLst/>
                        </a:rPr>
                        <a:t>Pregnant or sexually active female subjects who were of childbearing potential and who were not willing to use an acceptable form of contraception (status post tubal ligation or otherwise incapable of pregnancy, hormonal contraceptives, spermicide plus barrier, or intrauterine device</a:t>
                      </a:r>
                      <a:endParaRPr lang="en-US" sz="1100" dirty="0">
                        <a:effectLst/>
                        <a:latin typeface="Calibri"/>
                        <a:ea typeface="Calibri"/>
                        <a:cs typeface="Times New Roman"/>
                      </a:endParaRPr>
                    </a:p>
                  </a:txBody>
                  <a:tcPr marL="73025" marR="73025" marT="36830" marB="36830"/>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smtClean="0"/>
              <a:t>Onken</a:t>
            </a:r>
            <a:r>
              <a:rPr lang="en-US" dirty="0" smtClean="0"/>
              <a:t> et al, </a:t>
            </a:r>
            <a:r>
              <a:rPr lang="en-US" dirty="0" err="1" smtClean="0"/>
              <a:t>cont</a:t>
            </a:r>
            <a:endParaRPr lang="en-US" dirty="0"/>
          </a:p>
        </p:txBody>
      </p:sp>
      <p:sp>
        <p:nvSpPr>
          <p:cNvPr id="56322" name="Content Placeholder 2"/>
          <p:cNvSpPr>
            <a:spLocks noGrp="1"/>
          </p:cNvSpPr>
          <p:nvPr>
            <p:ph idx="1"/>
          </p:nvPr>
        </p:nvSpPr>
        <p:spPr/>
        <p:txBody>
          <a:bodyPr/>
          <a:lstStyle/>
          <a:p>
            <a:r>
              <a:rPr lang="en-US" smtClean="0"/>
              <a:t>Materials and Methods</a:t>
            </a:r>
          </a:p>
          <a:p>
            <a:pPr lvl="1"/>
            <a:r>
              <a:rPr lang="en-US" smtClean="0"/>
              <a:t>Cohort 1- unsatisfactory response to oral iron</a:t>
            </a:r>
          </a:p>
          <a:p>
            <a:pPr lvl="2"/>
            <a:r>
              <a:rPr lang="en-US" smtClean="0"/>
              <a:t>IV FCM 15mg/kg max 750mg on days 0 and 7</a:t>
            </a:r>
          </a:p>
          <a:p>
            <a:pPr lvl="2"/>
            <a:r>
              <a:rPr lang="en-US" smtClean="0"/>
              <a:t>Oral iron 325mg TID x 14 days</a:t>
            </a:r>
          </a:p>
          <a:p>
            <a:pPr lvl="1"/>
            <a:r>
              <a:rPr lang="en-US" smtClean="0"/>
              <a:t>Cohort 2- tolerated iron poorly or deemed inappropriate for oral iron</a:t>
            </a:r>
          </a:p>
          <a:p>
            <a:pPr lvl="2"/>
            <a:r>
              <a:rPr lang="en-US" smtClean="0"/>
              <a:t>IV FCM 15mg/kg max 750mg on days 0 and 7</a:t>
            </a:r>
          </a:p>
          <a:p>
            <a:pPr lvl="2"/>
            <a:r>
              <a:rPr lang="en-US" smtClean="0"/>
              <a:t>IV iron standard of care</a:t>
            </a:r>
          </a:p>
          <a:p>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smtClean="0"/>
              <a:t>Onken</a:t>
            </a:r>
            <a:r>
              <a:rPr lang="en-US" dirty="0" smtClean="0"/>
              <a:t> et al, cont.</a:t>
            </a:r>
            <a:endParaRPr lang="en-US" dirty="0"/>
          </a:p>
        </p:txBody>
      </p:sp>
      <p:graphicFrame>
        <p:nvGraphicFramePr>
          <p:cNvPr id="4" name="Content Placeholder 3"/>
          <p:cNvGraphicFramePr>
            <a:graphicFrameLocks noGrp="1"/>
          </p:cNvGraphicFramePr>
          <p:nvPr>
            <p:ph idx="1"/>
          </p:nvPr>
        </p:nvGraphicFramePr>
        <p:xfrm>
          <a:off x="609600" y="1524000"/>
          <a:ext cx="7696200" cy="4572000"/>
        </p:xfrm>
        <a:graphic>
          <a:graphicData uri="http://schemas.openxmlformats.org/drawingml/2006/table">
            <a:tbl>
              <a:tblPr firstRow="1" firstCol="1" lastRow="1" lastCol="1" bandRow="1" bandCol="1">
                <a:tableStyleId>{5C22544A-7EE6-4342-B048-85BDC9FD1C3A}</a:tableStyleId>
              </a:tblPr>
              <a:tblGrid>
                <a:gridCol w="1413588"/>
                <a:gridCol w="1649186"/>
                <a:gridCol w="1570653"/>
                <a:gridCol w="1492120"/>
                <a:gridCol w="1570653"/>
              </a:tblGrid>
              <a:tr h="753935">
                <a:tc gridSpan="5">
                  <a:txBody>
                    <a:bodyPr/>
                    <a:lstStyle/>
                    <a:p>
                      <a:pPr marL="0" marR="0">
                        <a:lnSpc>
                          <a:spcPct val="115000"/>
                        </a:lnSpc>
                        <a:spcBef>
                          <a:spcPts val="0"/>
                        </a:spcBef>
                        <a:spcAft>
                          <a:spcPts val="0"/>
                        </a:spcAft>
                      </a:pPr>
                      <a:r>
                        <a:rPr lang="en-US" sz="1100">
                          <a:effectLst/>
                        </a:rPr>
                        <a:t>APPENDIX TABLE 2. Administration of 1500 mg of IV iron with currently available iron preparations and FCM</a:t>
                      </a:r>
                      <a:endParaRPr lang="en-US" sz="1100">
                        <a:effectLst/>
                        <a:latin typeface="Calibri"/>
                        <a:ea typeface="Calibri"/>
                        <a:cs typeface="Times New Roman"/>
                      </a:endParaRPr>
                    </a:p>
                  </a:txBody>
                  <a:tcPr marL="73025" marR="73025" marT="54610" marB="5461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01596">
                <a:tc>
                  <a:txBody>
                    <a:bodyPr/>
                    <a:lstStyle/>
                    <a:p>
                      <a:pPr marL="0" marR="0" algn="just">
                        <a:lnSpc>
                          <a:spcPct val="115000"/>
                        </a:lnSpc>
                        <a:spcBef>
                          <a:spcPts val="0"/>
                        </a:spcBef>
                        <a:spcAft>
                          <a:spcPts val="0"/>
                        </a:spcAft>
                      </a:pPr>
                      <a:r>
                        <a:rPr lang="en-US" sz="1000">
                          <a:effectLst/>
                        </a:rPr>
                        <a:t>Iron Preparation</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Test Dose Required</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Max Infusion Dose</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Infusion Time</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No. of Infusions</a:t>
                      </a:r>
                      <a:endParaRPr lang="en-US" sz="1100">
                        <a:effectLst/>
                        <a:latin typeface="Calibri"/>
                        <a:ea typeface="Calibri"/>
                        <a:cs typeface="Times New Roman"/>
                      </a:endParaRPr>
                    </a:p>
                  </a:txBody>
                  <a:tcPr marL="73025" marR="73025" marT="54610" marB="54610"/>
                </a:tc>
              </a:tr>
              <a:tr h="428517">
                <a:tc>
                  <a:txBody>
                    <a:bodyPr/>
                    <a:lstStyle/>
                    <a:p>
                      <a:pPr marL="0" marR="0" algn="just">
                        <a:lnSpc>
                          <a:spcPct val="115000"/>
                        </a:lnSpc>
                        <a:spcBef>
                          <a:spcPts val="0"/>
                        </a:spcBef>
                        <a:spcAft>
                          <a:spcPts val="0"/>
                        </a:spcAft>
                      </a:pPr>
                      <a:r>
                        <a:rPr lang="en-US" sz="1000">
                          <a:effectLst/>
                        </a:rPr>
                        <a:t>Iron dextran</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Yes</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100 mg</a:t>
                      </a:r>
                      <a:r>
                        <a:rPr lang="en-US" sz="1000" baseline="30000">
                          <a:effectLst/>
                        </a:rPr>
                        <a:t>*</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2 min</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15 + test dose</a:t>
                      </a:r>
                      <a:endParaRPr lang="en-US" sz="1100">
                        <a:effectLst/>
                        <a:latin typeface="Calibri"/>
                        <a:ea typeface="Calibri"/>
                        <a:cs typeface="Times New Roman"/>
                      </a:endParaRPr>
                    </a:p>
                  </a:txBody>
                  <a:tcPr marL="73025" marR="73025" marT="54610" marB="54610"/>
                </a:tc>
              </a:tr>
              <a:tr h="428517">
                <a:tc>
                  <a:txBody>
                    <a:bodyPr/>
                    <a:lstStyle/>
                    <a:p>
                      <a:pPr marL="0" marR="0" algn="just">
                        <a:lnSpc>
                          <a:spcPct val="115000"/>
                        </a:lnSpc>
                        <a:spcBef>
                          <a:spcPts val="0"/>
                        </a:spcBef>
                        <a:spcAft>
                          <a:spcPts val="0"/>
                        </a:spcAft>
                      </a:pPr>
                      <a:r>
                        <a:rPr lang="en-US" sz="1000">
                          <a:effectLst/>
                        </a:rPr>
                        <a:t>Iron gluconate</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No</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125 mg</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10 min</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12</a:t>
                      </a:r>
                      <a:endParaRPr lang="en-US" sz="1100">
                        <a:effectLst/>
                        <a:latin typeface="Calibri"/>
                        <a:ea typeface="Calibri"/>
                        <a:cs typeface="Times New Roman"/>
                      </a:endParaRPr>
                    </a:p>
                  </a:txBody>
                  <a:tcPr marL="73025" marR="73025" marT="54610" marB="54610"/>
                </a:tc>
              </a:tr>
              <a:tr h="428517">
                <a:tc>
                  <a:txBody>
                    <a:bodyPr/>
                    <a:lstStyle/>
                    <a:p>
                      <a:pPr marL="0" marR="0" algn="just">
                        <a:lnSpc>
                          <a:spcPct val="115000"/>
                        </a:lnSpc>
                        <a:spcBef>
                          <a:spcPts val="0"/>
                        </a:spcBef>
                        <a:spcAft>
                          <a:spcPts val="0"/>
                        </a:spcAft>
                      </a:pPr>
                      <a:r>
                        <a:rPr lang="en-US" sz="1000">
                          <a:effectLst/>
                        </a:rPr>
                        <a:t>Iron sucrose</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No</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200 mg</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5 min</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8</a:t>
                      </a:r>
                      <a:endParaRPr lang="en-US" sz="1100">
                        <a:effectLst/>
                        <a:latin typeface="Calibri"/>
                        <a:ea typeface="Calibri"/>
                        <a:cs typeface="Times New Roman"/>
                      </a:endParaRPr>
                    </a:p>
                  </a:txBody>
                  <a:tcPr marL="73025" marR="73025" marT="54610" marB="54610"/>
                </a:tc>
              </a:tr>
              <a:tr h="428517">
                <a:tc>
                  <a:txBody>
                    <a:bodyPr/>
                    <a:lstStyle/>
                    <a:p>
                      <a:pPr marL="0" marR="0" algn="just">
                        <a:lnSpc>
                          <a:spcPct val="115000"/>
                        </a:lnSpc>
                        <a:spcBef>
                          <a:spcPts val="0"/>
                        </a:spcBef>
                        <a:spcAft>
                          <a:spcPts val="0"/>
                        </a:spcAft>
                      </a:pPr>
                      <a:r>
                        <a:rPr lang="en-US" sz="1000">
                          <a:effectLst/>
                        </a:rPr>
                        <a:t>Iron sucrose</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No</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400 mg</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2.5 h</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4</a:t>
                      </a:r>
                      <a:endParaRPr lang="en-US" sz="1100">
                        <a:effectLst/>
                        <a:latin typeface="Calibri"/>
                        <a:ea typeface="Calibri"/>
                        <a:cs typeface="Times New Roman"/>
                      </a:endParaRPr>
                    </a:p>
                  </a:txBody>
                  <a:tcPr marL="73025" marR="73025" marT="54610" marB="54610"/>
                </a:tc>
              </a:tr>
              <a:tr h="428517">
                <a:tc>
                  <a:txBody>
                    <a:bodyPr/>
                    <a:lstStyle/>
                    <a:p>
                      <a:pPr marL="0" marR="0" algn="just">
                        <a:lnSpc>
                          <a:spcPct val="115000"/>
                        </a:lnSpc>
                        <a:spcBef>
                          <a:spcPts val="0"/>
                        </a:spcBef>
                        <a:spcAft>
                          <a:spcPts val="0"/>
                        </a:spcAft>
                      </a:pPr>
                      <a:r>
                        <a:rPr lang="en-US" sz="1000">
                          <a:effectLst/>
                        </a:rPr>
                        <a:t>FCM</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No</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750-1,000 mg†</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8-15 min</a:t>
                      </a:r>
                      <a:endParaRPr lang="en-US" sz="1100">
                        <a:effectLst/>
                        <a:latin typeface="Calibri"/>
                        <a:ea typeface="Calibri"/>
                        <a:cs typeface="Times New Roman"/>
                      </a:endParaRPr>
                    </a:p>
                  </a:txBody>
                  <a:tcPr marL="73025" marR="73025" marT="54610" marB="54610"/>
                </a:tc>
                <a:tc>
                  <a:txBody>
                    <a:bodyPr/>
                    <a:lstStyle/>
                    <a:p>
                      <a:pPr marL="0" marR="0" algn="ctr">
                        <a:lnSpc>
                          <a:spcPct val="115000"/>
                        </a:lnSpc>
                        <a:spcBef>
                          <a:spcPts val="0"/>
                        </a:spcBef>
                        <a:spcAft>
                          <a:spcPts val="0"/>
                        </a:spcAft>
                      </a:pPr>
                      <a:r>
                        <a:rPr lang="en-US" sz="1000">
                          <a:effectLst/>
                        </a:rPr>
                        <a:t>2</a:t>
                      </a:r>
                      <a:endParaRPr lang="en-US" sz="1100">
                        <a:effectLst/>
                        <a:latin typeface="Calibri"/>
                        <a:ea typeface="Calibri"/>
                        <a:cs typeface="Times New Roman"/>
                      </a:endParaRPr>
                    </a:p>
                  </a:txBody>
                  <a:tcPr marL="73025" marR="73025" marT="54610" marB="54610"/>
                </a:tc>
              </a:tr>
              <a:tr h="973883">
                <a:tc gridSpan="5">
                  <a:txBody>
                    <a:bodyPr/>
                    <a:lstStyle/>
                    <a:p>
                      <a:pPr marL="0" marR="0">
                        <a:lnSpc>
                          <a:spcPct val="115000"/>
                        </a:lnSpc>
                        <a:spcBef>
                          <a:spcPts val="0"/>
                        </a:spcBef>
                        <a:spcAft>
                          <a:spcPts val="0"/>
                        </a:spcAft>
                      </a:pPr>
                      <a:r>
                        <a:rPr lang="en-US" sz="1000" baseline="30000" dirty="0">
                          <a:effectLst/>
                        </a:rPr>
                        <a:t>*</a:t>
                      </a:r>
                      <a:r>
                        <a:rPr lang="en-US" sz="1000" dirty="0">
                          <a:effectLst/>
                        </a:rPr>
                        <a:t>Higher doses are administered off label and are approved outside the US. †1,000 mg maximum dose is approved in the European Union; 750 mg maximum was evaluated in this trial.</a:t>
                      </a:r>
                      <a:endParaRPr lang="en-US" sz="1100" dirty="0">
                        <a:effectLst/>
                        <a:latin typeface="Calibri"/>
                        <a:ea typeface="Calibri"/>
                        <a:cs typeface="Times New Roman"/>
                      </a:endParaRPr>
                    </a:p>
                  </a:txBody>
                  <a:tcPr marL="73025" marR="73025" marT="54610" marB="5461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smtClean="0"/>
              <a:t>Onken</a:t>
            </a:r>
            <a:r>
              <a:rPr lang="en-US" dirty="0" smtClean="0"/>
              <a:t> et al, cont.</a:t>
            </a:r>
            <a:endParaRPr lang="en-US" dirty="0"/>
          </a:p>
        </p:txBody>
      </p:sp>
      <p:sp>
        <p:nvSpPr>
          <p:cNvPr id="59394" name="Content Placeholder 2"/>
          <p:cNvSpPr>
            <a:spLocks noGrp="1"/>
          </p:cNvSpPr>
          <p:nvPr>
            <p:ph idx="1"/>
          </p:nvPr>
        </p:nvSpPr>
        <p:spPr/>
        <p:txBody>
          <a:bodyPr/>
          <a:lstStyle/>
          <a:p>
            <a:r>
              <a:rPr lang="en-US" smtClean="0"/>
              <a:t>Materials and Methods</a:t>
            </a:r>
          </a:p>
          <a:p>
            <a:pPr lvl="1"/>
            <a:r>
              <a:rPr lang="en-US" smtClean="0"/>
              <a:t>Primary efficacy endpoint- mean change in Hb from baseline to highest Hb at any time between baseline and day 35 or intervention for Cohort 1</a:t>
            </a:r>
          </a:p>
          <a:p>
            <a:pPr lvl="1"/>
            <a:r>
              <a:rPr lang="en-US" smtClean="0"/>
              <a:t>Secondary efficacy endpoint- mean change in Hb from baseline to highest Hb at any time between baseline and day 35 or intervention for Cohort 2</a:t>
            </a:r>
          </a:p>
          <a:p>
            <a:pPr lvl="1"/>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1" name="Picture 3"/>
          <p:cNvPicPr>
            <a:picLocks noChangeAspect="1" noChangeArrowheads="1"/>
          </p:cNvPicPr>
          <p:nvPr/>
        </p:nvPicPr>
        <p:blipFill>
          <a:blip r:embed="rId2"/>
          <a:srcRect/>
          <a:stretch>
            <a:fillRect/>
          </a:stretch>
        </p:blipFill>
        <p:spPr bwMode="auto">
          <a:xfrm>
            <a:off x="838200" y="152400"/>
            <a:ext cx="7820025" cy="66294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5" name="Picture 2"/>
          <p:cNvPicPr>
            <a:picLocks noChangeAspect="1" noChangeArrowheads="1"/>
          </p:cNvPicPr>
          <p:nvPr/>
        </p:nvPicPr>
        <p:blipFill>
          <a:blip r:embed="rId2"/>
          <a:srcRect/>
          <a:stretch>
            <a:fillRect/>
          </a:stretch>
        </p:blipFill>
        <p:spPr bwMode="auto">
          <a:xfrm>
            <a:off x="76200" y="304800"/>
            <a:ext cx="8859838" cy="2895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If we use iron to reduce transfusions, can we save $$$?</a:t>
            </a:r>
            <a:endParaRPr lang="en-US" dirty="0"/>
          </a:p>
        </p:txBody>
      </p:sp>
      <p:sp>
        <p:nvSpPr>
          <p:cNvPr id="3" name="Content Placeholder 2"/>
          <p:cNvSpPr>
            <a:spLocks noGrp="1"/>
          </p:cNvSpPr>
          <p:nvPr>
            <p:ph idx="1"/>
          </p:nvPr>
        </p:nvSpPr>
        <p:spPr/>
        <p:txBody>
          <a:bodyPr>
            <a:normAutofit lnSpcReduction="10000"/>
          </a:bodyPr>
          <a:lstStyle/>
          <a:p>
            <a:pPr marL="548640" indent="-411480" fontAlgn="auto">
              <a:spcAft>
                <a:spcPts val="0"/>
              </a:spcAft>
              <a:buClr>
                <a:schemeClr val="tx1">
                  <a:shade val="95000"/>
                </a:schemeClr>
              </a:buClr>
              <a:buFont typeface="Wingdings 2"/>
              <a:buChar char=""/>
              <a:defRPr/>
            </a:pPr>
            <a:r>
              <a:rPr lang="en-US" dirty="0"/>
              <a:t>Mean acquisition cost of a RBC unit $223.09</a:t>
            </a:r>
          </a:p>
          <a:p>
            <a:pPr marL="548640" indent="-411480" fontAlgn="auto">
              <a:spcAft>
                <a:spcPts val="0"/>
              </a:spcAft>
              <a:buClr>
                <a:schemeClr val="tx1">
                  <a:shade val="95000"/>
                </a:schemeClr>
              </a:buClr>
              <a:buFont typeface="Wingdings 2"/>
              <a:buChar char=""/>
              <a:defRPr/>
            </a:pPr>
            <a:r>
              <a:rPr lang="en-US" dirty="0"/>
              <a:t>Mean value for activity-based cost of RBC transfusion </a:t>
            </a:r>
            <a:r>
              <a:rPr lang="en-US" dirty="0" smtClean="0"/>
              <a:t>$</a:t>
            </a:r>
            <a:r>
              <a:rPr lang="en-US" dirty="0"/>
              <a:t>954.50</a:t>
            </a:r>
          </a:p>
          <a:p>
            <a:pPr marL="548640" indent="-411480" fontAlgn="auto">
              <a:spcAft>
                <a:spcPts val="0"/>
              </a:spcAft>
              <a:buClr>
                <a:schemeClr val="tx1">
                  <a:shade val="95000"/>
                </a:schemeClr>
              </a:buClr>
              <a:buFont typeface="Wingdings 2"/>
              <a:buChar char=""/>
              <a:defRPr/>
            </a:pPr>
            <a:r>
              <a:rPr lang="en-US" dirty="0"/>
              <a:t>Blood transfusion costs average 1% of total hospital costs, </a:t>
            </a:r>
            <a:endParaRPr lang="en-US" dirty="0" smtClean="0"/>
          </a:p>
          <a:p>
            <a:pPr marL="868680" lvl="1" indent="-283464" fontAlgn="auto">
              <a:spcAft>
                <a:spcPts val="0"/>
              </a:spcAft>
              <a:buFont typeface="Wingdings 2"/>
              <a:buChar char=""/>
              <a:defRPr/>
            </a:pPr>
            <a:r>
              <a:rPr lang="en-US" dirty="0" smtClean="0"/>
              <a:t>5</a:t>
            </a:r>
            <a:r>
              <a:rPr lang="en-US" dirty="0"/>
              <a:t>% for liver transplant patients (mean transfusion costs $</a:t>
            </a:r>
            <a:r>
              <a:rPr lang="en-US" dirty="0" smtClean="0"/>
              <a:t>5527)</a:t>
            </a:r>
          </a:p>
          <a:p>
            <a:pPr marL="868680" lvl="1" indent="-283464" fontAlgn="auto">
              <a:spcAft>
                <a:spcPts val="0"/>
              </a:spcAft>
              <a:buFont typeface="Wingdings 2"/>
              <a:buChar char=""/>
              <a:defRPr/>
            </a:pPr>
            <a:r>
              <a:rPr lang="en-US" dirty="0" smtClean="0"/>
              <a:t>7.1</a:t>
            </a:r>
            <a:r>
              <a:rPr lang="en-US" dirty="0"/>
              <a:t>% for bone marrow transplant (mean transfusion cost $</a:t>
            </a:r>
            <a:r>
              <a:rPr lang="en-US" dirty="0" smtClean="0"/>
              <a:t>6183)</a:t>
            </a:r>
          </a:p>
          <a:p>
            <a:pPr marL="868680" lvl="1" indent="-283464" fontAlgn="auto">
              <a:spcAft>
                <a:spcPts val="0"/>
              </a:spcAft>
              <a:buFont typeface="Wingdings 2"/>
              <a:buChar char=""/>
              <a:defRPr/>
            </a:pPr>
            <a:r>
              <a:rPr lang="en-US" dirty="0" smtClean="0"/>
              <a:t>8.7</a:t>
            </a:r>
            <a:r>
              <a:rPr lang="en-US" dirty="0"/>
              <a:t>% for adult leukemia patients </a:t>
            </a:r>
          </a:p>
          <a:p>
            <a:pPr marL="548640" indent="-411480" fontAlgn="auto">
              <a:spcAft>
                <a:spcPts val="0"/>
              </a:spcAft>
              <a:buClr>
                <a:schemeClr val="tx1">
                  <a:shade val="95000"/>
                </a:schemeClr>
              </a:buClr>
              <a:buFont typeface="Wingdings 2"/>
              <a:buChar char=""/>
              <a:defRPr/>
            </a:pPr>
            <a:r>
              <a:rPr lang="en-US" dirty="0"/>
              <a:t>Mean cost per serologic workup at least $100</a:t>
            </a:r>
          </a:p>
          <a:p>
            <a:pPr marL="548640" indent="-411480" fontAlgn="auto">
              <a:spcAft>
                <a:spcPts val="0"/>
              </a:spcAft>
              <a:buClr>
                <a:schemeClr val="tx1">
                  <a:shade val="95000"/>
                </a:schemeClr>
              </a:buClr>
              <a:buFont typeface="Wingdings 2"/>
              <a:buChar char=""/>
              <a:defRPr/>
            </a:pPr>
            <a:endParaRPr lang="en-US" dirty="0"/>
          </a:p>
        </p:txBody>
      </p:sp>
      <p:sp>
        <p:nvSpPr>
          <p:cNvPr id="16387" name="TextBox 3"/>
          <p:cNvSpPr txBox="1">
            <a:spLocks noChangeArrowheads="1"/>
          </p:cNvSpPr>
          <p:nvPr/>
        </p:nvSpPr>
        <p:spPr bwMode="auto">
          <a:xfrm>
            <a:off x="304800" y="6172200"/>
            <a:ext cx="8534400" cy="307975"/>
          </a:xfrm>
          <a:prstGeom prst="rect">
            <a:avLst/>
          </a:prstGeom>
          <a:noFill/>
          <a:ln w="9525">
            <a:noFill/>
            <a:miter lim="800000"/>
            <a:headEnd/>
            <a:tailEnd/>
          </a:ln>
        </p:spPr>
        <p:txBody>
          <a:bodyPr>
            <a:spAutoFit/>
          </a:bodyPr>
          <a:lstStyle/>
          <a:p>
            <a:r>
              <a:rPr lang="en-US" sz="1400">
                <a:latin typeface="Book Antiqua" pitchFamily="18" charset="0"/>
              </a:rPr>
              <a:t>Stubbs JR. Wrapping our arms around the cost of transfusion therapy. Transfusion 2014;54:259-262.</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89" name="Picture 2"/>
          <p:cNvPicPr>
            <a:picLocks noChangeAspect="1" noChangeArrowheads="1"/>
          </p:cNvPicPr>
          <p:nvPr/>
        </p:nvPicPr>
        <p:blipFill>
          <a:blip r:embed="rId2"/>
          <a:srcRect/>
          <a:stretch>
            <a:fillRect/>
          </a:stretch>
        </p:blipFill>
        <p:spPr bwMode="auto">
          <a:xfrm>
            <a:off x="0" y="152400"/>
            <a:ext cx="9155113" cy="57912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smtClean="0"/>
              <a:t>Onken</a:t>
            </a:r>
            <a:r>
              <a:rPr lang="en-US" dirty="0" smtClean="0"/>
              <a:t> et al, cont.</a:t>
            </a:r>
            <a:endParaRPr lang="en-US" dirty="0"/>
          </a:p>
        </p:txBody>
      </p:sp>
      <p:sp>
        <p:nvSpPr>
          <p:cNvPr id="64514" name="Content Placeholder 2"/>
          <p:cNvSpPr>
            <a:spLocks noGrp="1"/>
          </p:cNvSpPr>
          <p:nvPr>
            <p:ph idx="1"/>
          </p:nvPr>
        </p:nvSpPr>
        <p:spPr/>
        <p:txBody>
          <a:bodyPr/>
          <a:lstStyle/>
          <a:p>
            <a:r>
              <a:rPr lang="en-US" smtClean="0"/>
              <a:t>Conclusions</a:t>
            </a:r>
          </a:p>
          <a:p>
            <a:pPr lvl="1"/>
            <a:r>
              <a:rPr lang="en-US" smtClean="0"/>
              <a:t>IV FCM increased Hb greater than oral iron</a:t>
            </a:r>
          </a:p>
          <a:p>
            <a:pPr lvl="1"/>
            <a:r>
              <a:rPr lang="en-US" smtClean="0"/>
              <a:t>Safety profile of FCM generally comparable to oral iron and standard of care IV iron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Future Studies</a:t>
            </a:r>
            <a:endParaRPr lang="en-US" dirty="0"/>
          </a:p>
        </p:txBody>
      </p:sp>
      <p:sp>
        <p:nvSpPr>
          <p:cNvPr id="65538" name="Content Placeholder 2"/>
          <p:cNvSpPr>
            <a:spLocks noGrp="1"/>
          </p:cNvSpPr>
          <p:nvPr>
            <p:ph idx="1"/>
          </p:nvPr>
        </p:nvSpPr>
        <p:spPr/>
        <p:txBody>
          <a:bodyPr/>
          <a:lstStyle/>
          <a:p>
            <a:r>
              <a:rPr lang="en-US" smtClean="0"/>
              <a:t>Can these findings be applied to other surgeries?</a:t>
            </a:r>
          </a:p>
          <a:p>
            <a:r>
              <a:rPr lang="en-US" smtClean="0"/>
              <a:t>Can IV iron reduce transfusion in patients with a preop Hb &lt;10 g/dL?</a:t>
            </a:r>
          </a:p>
          <a:p>
            <a:r>
              <a:rPr lang="en-US" smtClean="0"/>
              <a:t>Determine optimum dose, timeframe, and drug for preop IV iron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Does this really save $$$?</a:t>
            </a:r>
            <a:endParaRPr lang="en-US" dirty="0"/>
          </a:p>
        </p:txBody>
      </p:sp>
      <p:sp>
        <p:nvSpPr>
          <p:cNvPr id="3" name="Content Placeholder 2"/>
          <p:cNvSpPr>
            <a:spLocks noGrp="1"/>
          </p:cNvSpPr>
          <p:nvPr>
            <p:ph idx="1"/>
          </p:nvPr>
        </p:nvSpPr>
        <p:spPr/>
        <p:txBody>
          <a:bodyPr>
            <a:normAutofit lnSpcReduction="10000"/>
          </a:bodyPr>
          <a:lstStyle/>
          <a:p>
            <a:pPr marL="548640" indent="-411480" fontAlgn="auto">
              <a:spcAft>
                <a:spcPts val="0"/>
              </a:spcAft>
              <a:buClr>
                <a:schemeClr val="tx1">
                  <a:shade val="95000"/>
                </a:schemeClr>
              </a:buClr>
              <a:buFont typeface="Wingdings 2"/>
              <a:buChar char=""/>
              <a:defRPr/>
            </a:pPr>
            <a:r>
              <a:rPr lang="en-US" dirty="0" smtClean="0"/>
              <a:t>Iron sucrose</a:t>
            </a:r>
          </a:p>
          <a:p>
            <a:pPr marL="868680" lvl="1" indent="-283464" fontAlgn="auto">
              <a:spcAft>
                <a:spcPts val="0"/>
              </a:spcAft>
              <a:buFont typeface="Wingdings 2"/>
              <a:buChar char=""/>
              <a:defRPr/>
            </a:pPr>
            <a:r>
              <a:rPr lang="en-US" dirty="0" smtClean="0"/>
              <a:t>750 mg = $450</a:t>
            </a:r>
          </a:p>
          <a:p>
            <a:pPr marL="868680" lvl="1" indent="-283464" fontAlgn="auto">
              <a:spcAft>
                <a:spcPts val="0"/>
              </a:spcAft>
              <a:buFont typeface="Wingdings 2"/>
              <a:buChar char=""/>
              <a:defRPr/>
            </a:pPr>
            <a:r>
              <a:rPr lang="en-US" dirty="0" smtClean="0"/>
              <a:t>1500 mg = $900</a:t>
            </a:r>
          </a:p>
          <a:p>
            <a:pPr marL="548640" indent="-411480" fontAlgn="auto">
              <a:spcAft>
                <a:spcPts val="0"/>
              </a:spcAft>
              <a:buClr>
                <a:schemeClr val="tx1">
                  <a:shade val="95000"/>
                </a:schemeClr>
              </a:buClr>
              <a:buFont typeface="Wingdings 2"/>
              <a:buChar char=""/>
              <a:defRPr/>
            </a:pPr>
            <a:r>
              <a:rPr lang="en-US" dirty="0" smtClean="0"/>
              <a:t>Ferric </a:t>
            </a:r>
            <a:r>
              <a:rPr lang="en-US" dirty="0" err="1" smtClean="0"/>
              <a:t>carboxymaltose</a:t>
            </a:r>
            <a:endParaRPr lang="en-US" dirty="0" smtClean="0"/>
          </a:p>
          <a:p>
            <a:pPr marL="868680" lvl="1" indent="-283464" fontAlgn="auto">
              <a:spcAft>
                <a:spcPts val="0"/>
              </a:spcAft>
              <a:buFont typeface="Wingdings 2"/>
              <a:buChar char=""/>
              <a:defRPr/>
            </a:pPr>
            <a:r>
              <a:rPr lang="en-US" dirty="0" smtClean="0"/>
              <a:t>750 mg = $965.60</a:t>
            </a:r>
          </a:p>
          <a:p>
            <a:pPr marL="868680" lvl="1" indent="-283464" fontAlgn="auto">
              <a:spcAft>
                <a:spcPts val="0"/>
              </a:spcAft>
              <a:buFont typeface="Wingdings 2"/>
              <a:buChar char=""/>
              <a:defRPr/>
            </a:pPr>
            <a:r>
              <a:rPr lang="en-US" dirty="0" smtClean="0"/>
              <a:t>1500 mg = $1931.2</a:t>
            </a:r>
          </a:p>
          <a:p>
            <a:pPr marL="548640" indent="-411480" fontAlgn="auto">
              <a:spcAft>
                <a:spcPts val="0"/>
              </a:spcAft>
              <a:buClr>
                <a:schemeClr val="tx1">
                  <a:shade val="95000"/>
                </a:schemeClr>
              </a:buClr>
              <a:buFont typeface="Wingdings 2"/>
              <a:buChar char=""/>
              <a:defRPr/>
            </a:pPr>
            <a:r>
              <a:rPr lang="en-US" dirty="0" err="1" smtClean="0"/>
              <a:t>Ferumoxytol</a:t>
            </a:r>
            <a:endParaRPr lang="en-US" dirty="0" smtClean="0"/>
          </a:p>
          <a:p>
            <a:pPr marL="868680" lvl="1" indent="-283464" fontAlgn="auto">
              <a:spcAft>
                <a:spcPts val="0"/>
              </a:spcAft>
              <a:buFont typeface="Wingdings 2"/>
              <a:buChar char=""/>
              <a:defRPr/>
            </a:pPr>
            <a:r>
              <a:rPr lang="en-US" dirty="0"/>
              <a:t>510 mg = $614.76</a:t>
            </a:r>
          </a:p>
          <a:p>
            <a:pPr marL="868680" lvl="1" indent="-283464" fontAlgn="auto">
              <a:spcAft>
                <a:spcPts val="0"/>
              </a:spcAft>
              <a:buFont typeface="Wingdings 2"/>
              <a:buChar char=""/>
              <a:defRPr/>
            </a:pPr>
            <a:r>
              <a:rPr lang="en-US" dirty="0"/>
              <a:t>1500 mg = $</a:t>
            </a:r>
            <a:r>
              <a:rPr lang="en-US" dirty="0" smtClean="0"/>
              <a:t>1844.28</a:t>
            </a:r>
          </a:p>
          <a:p>
            <a:pPr marL="548640" indent="-411480" fontAlgn="auto">
              <a:spcAft>
                <a:spcPts val="0"/>
              </a:spcAft>
              <a:buClr>
                <a:schemeClr val="tx1">
                  <a:shade val="95000"/>
                </a:schemeClr>
              </a:buClr>
              <a:buFont typeface="Wingdings 2"/>
              <a:buChar char=""/>
              <a:defRPr/>
            </a:pPr>
            <a:r>
              <a:rPr lang="en-US" dirty="0" smtClean="0"/>
              <a:t>Erythropoietin</a:t>
            </a:r>
          </a:p>
          <a:p>
            <a:pPr marL="868680" lvl="1" indent="-283464" fontAlgn="auto">
              <a:spcAft>
                <a:spcPts val="0"/>
              </a:spcAft>
              <a:buFont typeface="Wingdings 2"/>
              <a:buChar char=""/>
              <a:defRPr/>
            </a:pPr>
            <a:r>
              <a:rPr lang="en-US" dirty="0" smtClean="0"/>
              <a:t>40,000 units = $1020.96</a:t>
            </a:r>
          </a:p>
          <a:p>
            <a:pPr marL="585216" lvl="1" indent="0" fontAlgn="auto">
              <a:spcAft>
                <a:spcPts val="0"/>
              </a:spcAft>
              <a:buFont typeface="Wingdings 2"/>
              <a:buNone/>
              <a:defRPr/>
            </a:pPr>
            <a:endParaRPr lang="en-US" dirty="0" smtClean="0"/>
          </a:p>
          <a:p>
            <a:pPr marL="137160" indent="0" fontAlgn="auto">
              <a:spcAft>
                <a:spcPts val="0"/>
              </a:spcAft>
              <a:buClr>
                <a:schemeClr val="tx1">
                  <a:shade val="95000"/>
                </a:schemeClr>
              </a:buClr>
              <a:buFont typeface="Wingdings 2"/>
              <a:buNone/>
              <a:defRPr/>
            </a:pPr>
            <a:endParaRPr lang="en-US" dirty="0" smtClean="0"/>
          </a:p>
          <a:p>
            <a:pPr marL="548640" indent="-411480" fontAlgn="auto">
              <a:spcAft>
                <a:spcPts val="0"/>
              </a:spcAft>
              <a:buClr>
                <a:schemeClr val="tx1">
                  <a:shade val="95000"/>
                </a:schemeClr>
              </a:buClr>
              <a:buFont typeface="Wingdings 2"/>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IV Iron Barriers to Use </a:t>
            </a:r>
            <a:endParaRPr lang="en-US" dirty="0"/>
          </a:p>
        </p:txBody>
      </p:sp>
      <p:sp>
        <p:nvSpPr>
          <p:cNvPr id="3" name="Content Placeholder 2"/>
          <p:cNvSpPr>
            <a:spLocks noGrp="1"/>
          </p:cNvSpPr>
          <p:nvPr>
            <p:ph idx="1"/>
          </p:nvPr>
        </p:nvSpPr>
        <p:spPr/>
        <p:txBody>
          <a:bodyPr>
            <a:normAutofit lnSpcReduction="10000"/>
          </a:bodyPr>
          <a:lstStyle/>
          <a:p>
            <a:pPr marL="548640" indent="-411480" fontAlgn="auto">
              <a:spcAft>
                <a:spcPts val="0"/>
              </a:spcAft>
              <a:buClr>
                <a:schemeClr val="tx1">
                  <a:shade val="95000"/>
                </a:schemeClr>
              </a:buClr>
              <a:buFont typeface="Wingdings 2"/>
              <a:buChar char=""/>
              <a:defRPr/>
            </a:pPr>
            <a:r>
              <a:rPr lang="en-US" dirty="0" err="1"/>
              <a:t>Preinfusion</a:t>
            </a:r>
            <a:r>
              <a:rPr lang="en-US" dirty="0"/>
              <a:t> antihistamine use may cause somnolence, diaphoresis, hypotension and tachycardia mistakenly attributed to IV iron</a:t>
            </a:r>
          </a:p>
          <a:p>
            <a:pPr marL="548640" indent="-411480" fontAlgn="auto">
              <a:spcAft>
                <a:spcPts val="0"/>
              </a:spcAft>
              <a:buClr>
                <a:schemeClr val="tx1">
                  <a:shade val="95000"/>
                </a:schemeClr>
              </a:buClr>
              <a:buFont typeface="Wingdings 2"/>
              <a:buChar char=""/>
              <a:defRPr/>
            </a:pPr>
            <a:r>
              <a:rPr lang="en-US" dirty="0"/>
              <a:t>IV iron side effects include </a:t>
            </a:r>
            <a:r>
              <a:rPr lang="en-US" dirty="0" err="1"/>
              <a:t>arthralgias</a:t>
            </a:r>
            <a:r>
              <a:rPr lang="en-US" dirty="0"/>
              <a:t>, </a:t>
            </a:r>
            <a:r>
              <a:rPr lang="en-US" dirty="0" err="1"/>
              <a:t>myalgias</a:t>
            </a:r>
            <a:r>
              <a:rPr lang="en-US" dirty="0"/>
              <a:t> and flushing (</a:t>
            </a:r>
            <a:r>
              <a:rPr lang="en-US" dirty="0" smtClean="0"/>
              <a:t>self-limited)</a:t>
            </a:r>
          </a:p>
          <a:p>
            <a:pPr marL="548640" indent="-411480" fontAlgn="auto">
              <a:spcAft>
                <a:spcPts val="0"/>
              </a:spcAft>
              <a:buClr>
                <a:schemeClr val="tx1">
                  <a:shade val="95000"/>
                </a:schemeClr>
              </a:buClr>
              <a:buFont typeface="Wingdings 2"/>
              <a:buChar char=""/>
              <a:defRPr/>
            </a:pPr>
            <a:r>
              <a:rPr lang="en-US" dirty="0" smtClean="0"/>
              <a:t>High </a:t>
            </a:r>
            <a:r>
              <a:rPr lang="en-US" dirty="0"/>
              <a:t>molecular weight iron dextran was infrequently associated with anaphylaxis and death</a:t>
            </a:r>
          </a:p>
          <a:p>
            <a:pPr marL="548640" indent="-411480" fontAlgn="auto">
              <a:spcAft>
                <a:spcPts val="0"/>
              </a:spcAft>
              <a:buClr>
                <a:schemeClr val="tx1">
                  <a:shade val="95000"/>
                </a:schemeClr>
              </a:buClr>
              <a:buFont typeface="Wingdings 2"/>
              <a:buChar char=""/>
              <a:defRPr/>
            </a:pPr>
            <a:r>
              <a:rPr lang="en-US" dirty="0"/>
              <a:t>Low molecular weight iron dextran, </a:t>
            </a:r>
            <a:r>
              <a:rPr lang="en-US" dirty="0" err="1"/>
              <a:t>ferumoxytol</a:t>
            </a:r>
            <a:r>
              <a:rPr lang="en-US" dirty="0"/>
              <a:t>, ferric </a:t>
            </a:r>
            <a:r>
              <a:rPr lang="en-US" dirty="0" err="1"/>
              <a:t>carboxymaltose</a:t>
            </a:r>
            <a:r>
              <a:rPr lang="en-US" dirty="0"/>
              <a:t>, iron </a:t>
            </a:r>
            <a:r>
              <a:rPr lang="en-US" dirty="0" err="1"/>
              <a:t>isomaltoside</a:t>
            </a:r>
            <a:r>
              <a:rPr lang="en-US" dirty="0"/>
              <a:t> are safer</a:t>
            </a:r>
          </a:p>
          <a:p>
            <a:pPr marL="548640" indent="-411480" fontAlgn="auto">
              <a:spcAft>
                <a:spcPts val="0"/>
              </a:spcAft>
              <a:buClr>
                <a:schemeClr val="tx1">
                  <a:shade val="95000"/>
                </a:schemeClr>
              </a:buClr>
              <a:buFont typeface="Wingdings 2"/>
              <a:buChar char=""/>
              <a:defRPr/>
            </a:pPr>
            <a:endParaRPr lang="en-US" dirty="0"/>
          </a:p>
        </p:txBody>
      </p:sp>
      <p:sp>
        <p:nvSpPr>
          <p:cNvPr id="18435" name="TextBox 3"/>
          <p:cNvSpPr txBox="1">
            <a:spLocks noChangeArrowheads="1"/>
          </p:cNvSpPr>
          <p:nvPr/>
        </p:nvSpPr>
        <p:spPr bwMode="auto">
          <a:xfrm>
            <a:off x="76200" y="6400800"/>
            <a:ext cx="9067800" cy="307975"/>
          </a:xfrm>
          <a:prstGeom prst="rect">
            <a:avLst/>
          </a:prstGeom>
          <a:noFill/>
          <a:ln w="9525">
            <a:noFill/>
            <a:miter lim="800000"/>
            <a:headEnd/>
            <a:tailEnd/>
          </a:ln>
        </p:spPr>
        <p:txBody>
          <a:bodyPr>
            <a:spAutoFit/>
          </a:bodyPr>
          <a:lstStyle/>
          <a:p>
            <a:r>
              <a:rPr lang="en-US" sz="1400">
                <a:latin typeface="Book Antiqua" pitchFamily="18" charset="0"/>
              </a:rPr>
              <a:t>Auerbach M, Tortolani PJ. Is it time for a new standard? Transfusion 2014;54:263-265.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548640" indent="-411480" fontAlgn="auto">
              <a:spcAft>
                <a:spcPts val="0"/>
              </a:spcAft>
              <a:buClr>
                <a:schemeClr val="tx1">
                  <a:shade val="95000"/>
                </a:schemeClr>
              </a:buClr>
              <a:buFont typeface="Wingdings 2"/>
              <a:buChar char=""/>
              <a:defRPr/>
            </a:pPr>
            <a:r>
              <a:rPr lang="en-US" dirty="0" smtClean="0"/>
              <a:t>Patients with </a:t>
            </a:r>
            <a:r>
              <a:rPr lang="en-US" dirty="0" err="1" smtClean="0"/>
              <a:t>preop</a:t>
            </a:r>
            <a:r>
              <a:rPr lang="en-US" dirty="0" smtClean="0"/>
              <a:t> iron deficiency anemia may have earlier and more robust response to IV compared to oral iron</a:t>
            </a:r>
          </a:p>
          <a:p>
            <a:pPr marL="548640" indent="-411480" fontAlgn="auto">
              <a:spcAft>
                <a:spcPts val="0"/>
              </a:spcAft>
              <a:buClr>
                <a:schemeClr val="tx1">
                  <a:shade val="95000"/>
                </a:schemeClr>
              </a:buClr>
              <a:buFont typeface="Wingdings 2"/>
              <a:buChar char=""/>
              <a:defRPr/>
            </a:pPr>
            <a:r>
              <a:rPr lang="en-US" dirty="0" smtClean="0"/>
              <a:t>Short </a:t>
            </a:r>
            <a:r>
              <a:rPr lang="en-US" dirty="0" err="1" smtClean="0"/>
              <a:t>preop</a:t>
            </a:r>
            <a:r>
              <a:rPr lang="en-US" dirty="0" smtClean="0"/>
              <a:t> regimen of erythropoietin or single dose of erythropoietin +IV iron may reduce transfusion requirements (NNT range 3 to 6)</a:t>
            </a:r>
          </a:p>
          <a:p>
            <a:pPr marL="548640" indent="-411480" fontAlgn="auto">
              <a:spcAft>
                <a:spcPts val="0"/>
              </a:spcAft>
              <a:buClr>
                <a:schemeClr val="tx1">
                  <a:shade val="95000"/>
                </a:schemeClr>
              </a:buClr>
              <a:buFont typeface="Wingdings 2"/>
              <a:buChar char=""/>
              <a:defRPr/>
            </a:pPr>
            <a:r>
              <a:rPr lang="en-US" dirty="0" smtClean="0"/>
              <a:t>IV iron is comparably well tolerated as oral iron (rarely may have severe anaphylaxis)</a:t>
            </a:r>
          </a:p>
          <a:p>
            <a:pPr marL="548640" indent="-411480" fontAlgn="auto">
              <a:spcAft>
                <a:spcPts val="0"/>
              </a:spcAft>
              <a:buClr>
                <a:schemeClr val="tx1">
                  <a:shade val="95000"/>
                </a:schemeClr>
              </a:buClr>
              <a:buFont typeface="Wingdings 2"/>
              <a:buChar char=""/>
              <a:defRPr/>
            </a:pPr>
            <a:r>
              <a:rPr lang="en-US" dirty="0" smtClean="0"/>
              <a:t>Erythropoietin may increase risk of thromboembolism in spinal surgery </a:t>
            </a:r>
            <a:r>
              <a:rPr lang="en-US" dirty="0" err="1" smtClean="0"/>
              <a:t>pts</a:t>
            </a:r>
            <a:r>
              <a:rPr lang="en-US" dirty="0" smtClean="0"/>
              <a:t> receiving mechanical antithrombotic prophylaxis</a:t>
            </a:r>
            <a:endParaRPr lang="en-US" dirty="0"/>
          </a:p>
        </p:txBody>
      </p:sp>
      <p:pic>
        <p:nvPicPr>
          <p:cNvPr id="20482" name="Picture 2"/>
          <p:cNvPicPr>
            <a:picLocks noChangeAspect="1" noChangeArrowheads="1"/>
          </p:cNvPicPr>
          <p:nvPr/>
        </p:nvPicPr>
        <p:blipFill>
          <a:blip r:embed="rId3"/>
          <a:srcRect/>
          <a:stretch>
            <a:fillRect/>
          </a:stretch>
        </p:blipFill>
        <p:spPr bwMode="auto">
          <a:xfrm>
            <a:off x="381000" y="304800"/>
            <a:ext cx="8229600" cy="1001713"/>
          </a:xfrm>
          <a:prstGeom prst="rect">
            <a:avLst/>
          </a:prstGeom>
          <a:noFill/>
          <a:ln w="9525">
            <a:noFill/>
            <a:miter lim="800000"/>
            <a:headEnd/>
            <a:tailEnd/>
          </a:ln>
        </p:spPr>
      </p:pic>
      <p:sp>
        <p:nvSpPr>
          <p:cNvPr id="20483" name="TextBox 4"/>
          <p:cNvSpPr txBox="1">
            <a:spLocks noChangeArrowheads="1"/>
          </p:cNvSpPr>
          <p:nvPr/>
        </p:nvSpPr>
        <p:spPr bwMode="auto">
          <a:xfrm>
            <a:off x="304800" y="6324600"/>
            <a:ext cx="8534400" cy="523875"/>
          </a:xfrm>
          <a:prstGeom prst="rect">
            <a:avLst/>
          </a:prstGeom>
          <a:noFill/>
          <a:ln w="9525">
            <a:noFill/>
            <a:miter lim="800000"/>
            <a:headEnd/>
            <a:tailEnd/>
          </a:ln>
        </p:spPr>
        <p:txBody>
          <a:bodyPr>
            <a:spAutoFit/>
          </a:bodyPr>
          <a:lstStyle/>
          <a:p>
            <a:r>
              <a:rPr lang="en-US" sz="1400">
                <a:latin typeface="Book Antiqua" pitchFamily="18" charset="0"/>
              </a:rPr>
              <a:t>Lin DM, Lin ES, Tran MH. Efficacy and Safety of Erythropoietin and Intravenous Iron in Perioperative Blood Management: A Systematic Review. Transfusion Medicine Reviews 27 (2013) 221-234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1"/>
          </p:nvPr>
        </p:nvSpPr>
        <p:spPr>
          <a:xfrm>
            <a:off x="474663" y="1905000"/>
            <a:ext cx="8229600" cy="4708525"/>
          </a:xfrm>
        </p:spPr>
        <p:txBody>
          <a:bodyPr/>
          <a:lstStyle/>
          <a:p>
            <a:r>
              <a:rPr lang="en-US" sz="2200" smtClean="0"/>
              <a:t>Risk factors for postoperative nosocomial infection </a:t>
            </a:r>
          </a:p>
          <a:p>
            <a:pPr lvl="1"/>
            <a:r>
              <a:rPr lang="en-US" sz="2200" smtClean="0"/>
              <a:t>allogeneic blood transfusions</a:t>
            </a:r>
          </a:p>
          <a:p>
            <a:pPr lvl="1"/>
            <a:r>
              <a:rPr lang="en-US" sz="2200" smtClean="0"/>
              <a:t>Comorbidities</a:t>
            </a:r>
          </a:p>
          <a:p>
            <a:pPr lvl="1"/>
            <a:r>
              <a:rPr lang="en-US" sz="2200" smtClean="0"/>
              <a:t>Surgical Complexity</a:t>
            </a:r>
          </a:p>
          <a:p>
            <a:pPr lvl="1"/>
            <a:r>
              <a:rPr lang="en-US" sz="2200" smtClean="0"/>
              <a:t>Preoperative anemia</a:t>
            </a:r>
          </a:p>
          <a:p>
            <a:pPr lvl="1"/>
            <a:r>
              <a:rPr lang="en-US" sz="2200" smtClean="0"/>
              <a:t>Iron deficiency without anemia</a:t>
            </a:r>
          </a:p>
          <a:p>
            <a:r>
              <a:rPr lang="en-US" sz="2200" smtClean="0"/>
              <a:t>2547 patients- elective lower limb arthroplasty (1186) or hip fracture repair (1361)</a:t>
            </a:r>
          </a:p>
          <a:p>
            <a:r>
              <a:rPr lang="en-US" sz="2200" smtClean="0"/>
              <a:t>Very short term perioperative IV iron (1538) with or without erythropoietin compared to standard treatment (1009)</a:t>
            </a:r>
          </a:p>
          <a:p>
            <a:endParaRPr lang="en-US" smtClean="0"/>
          </a:p>
        </p:txBody>
      </p:sp>
      <p:sp>
        <p:nvSpPr>
          <p:cNvPr id="22530" name="TextBox 4"/>
          <p:cNvSpPr txBox="1">
            <a:spLocks noChangeArrowheads="1"/>
          </p:cNvSpPr>
          <p:nvPr/>
        </p:nvSpPr>
        <p:spPr bwMode="auto">
          <a:xfrm>
            <a:off x="34925" y="6119813"/>
            <a:ext cx="9109075" cy="738187"/>
          </a:xfrm>
          <a:prstGeom prst="rect">
            <a:avLst/>
          </a:prstGeom>
          <a:noFill/>
          <a:ln w="9525">
            <a:noFill/>
            <a:miter lim="800000"/>
            <a:headEnd/>
            <a:tailEnd/>
          </a:ln>
        </p:spPr>
        <p:txBody>
          <a:bodyPr>
            <a:spAutoFit/>
          </a:bodyPr>
          <a:lstStyle/>
          <a:p>
            <a:r>
              <a:rPr lang="en-US" sz="1400">
                <a:latin typeface="Book Antiqua" pitchFamily="18" charset="0"/>
              </a:rPr>
              <a:t>Munoz M, Gomez-Ramirez S, Cuenca J, Garcia-Erce JA, Iglesias-Aparicio D, Haman-Alcober S, Ariza D, Naveira E. Very-short term perioperative intravenous iron administration and postoperative outcome in major orthopedic surgery: a pooled analysis of observational data from 2547 patients. Transfusion 2014;54:289-297.</a:t>
            </a:r>
          </a:p>
        </p:txBody>
      </p:sp>
      <p:pic>
        <p:nvPicPr>
          <p:cNvPr id="22531" name="Picture 3"/>
          <p:cNvPicPr>
            <a:picLocks noChangeAspect="1" noChangeArrowheads="1"/>
          </p:cNvPicPr>
          <p:nvPr/>
        </p:nvPicPr>
        <p:blipFill>
          <a:blip r:embed="rId3"/>
          <a:srcRect/>
          <a:stretch>
            <a:fillRect/>
          </a:stretch>
        </p:blipFill>
        <p:spPr bwMode="auto">
          <a:xfrm>
            <a:off x="914400" y="166688"/>
            <a:ext cx="6705600" cy="17145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Munoz et al, cont.</a:t>
            </a:r>
            <a:endParaRPr lang="en-US" dirty="0"/>
          </a:p>
        </p:txBody>
      </p:sp>
      <p:sp>
        <p:nvSpPr>
          <p:cNvPr id="24578" name="Content Placeholder 2"/>
          <p:cNvSpPr>
            <a:spLocks noGrp="1"/>
          </p:cNvSpPr>
          <p:nvPr>
            <p:ph idx="1"/>
          </p:nvPr>
        </p:nvSpPr>
        <p:spPr/>
        <p:txBody>
          <a:bodyPr/>
          <a:lstStyle/>
          <a:p>
            <a:r>
              <a:rPr lang="en-US" smtClean="0"/>
              <a:t>Materials and Methods</a:t>
            </a:r>
          </a:p>
          <a:p>
            <a:pPr lvl="1"/>
            <a:r>
              <a:rPr lang="en-US" smtClean="0"/>
              <a:t>Retrospective</a:t>
            </a:r>
          </a:p>
          <a:p>
            <a:pPr lvl="1"/>
            <a:r>
              <a:rPr lang="en-US" smtClean="0"/>
              <a:t>Pooled clinical and analytical data</a:t>
            </a:r>
          </a:p>
          <a:p>
            <a:pPr lvl="2"/>
            <a:r>
              <a:rPr lang="en-US" smtClean="0"/>
              <a:t>Previous publications</a:t>
            </a:r>
          </a:p>
          <a:p>
            <a:pPr lvl="2"/>
            <a:r>
              <a:rPr lang="en-US" smtClean="0"/>
              <a:t>Doctorate theses</a:t>
            </a:r>
          </a:p>
          <a:p>
            <a:pPr lvl="2"/>
            <a:r>
              <a:rPr lang="en-US" smtClean="0"/>
              <a:t>Unpublished databases</a:t>
            </a:r>
          </a:p>
          <a:p>
            <a:pPr lvl="1">
              <a:buFont typeface="Wingdings 2" pitchFamily="18" charset="2"/>
              <a:buNone/>
            </a:pP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Munoz et al, cont.</a:t>
            </a:r>
            <a:endParaRPr lang="en-US" dirty="0"/>
          </a:p>
        </p:txBody>
      </p:sp>
      <p:sp>
        <p:nvSpPr>
          <p:cNvPr id="26626" name="Content Placeholder 2"/>
          <p:cNvSpPr>
            <a:spLocks noGrp="1"/>
          </p:cNvSpPr>
          <p:nvPr>
            <p:ph idx="1"/>
          </p:nvPr>
        </p:nvSpPr>
        <p:spPr/>
        <p:txBody>
          <a:bodyPr/>
          <a:lstStyle/>
          <a:p>
            <a:r>
              <a:rPr lang="en-US" smtClean="0"/>
              <a:t>Materials and Methods</a:t>
            </a:r>
          </a:p>
          <a:p>
            <a:pPr lvl="1"/>
            <a:r>
              <a:rPr lang="en-US" smtClean="0"/>
              <a:t>Lower limb surgeries- pertrochanteric hip fracture repair, subcapital hip fracture repair, primary total knee replacement, primary total hip replacement</a:t>
            </a:r>
          </a:p>
          <a:p>
            <a:pPr lvl="1"/>
            <a:r>
              <a:rPr lang="en-US" smtClean="0"/>
              <a:t>2002 to 2011</a:t>
            </a:r>
          </a:p>
          <a:p>
            <a:pPr lvl="1"/>
            <a:r>
              <a:rPr lang="en-US" smtClean="0"/>
              <a:t>4 centers in Spain with standardized protocols</a:t>
            </a:r>
          </a:p>
          <a:p>
            <a:pPr lvl="2"/>
            <a:r>
              <a:rPr lang="en-US" smtClean="0"/>
              <a:t>Anesthetic &gt;90% locoregional</a:t>
            </a:r>
          </a:p>
          <a:p>
            <a:pPr lvl="2"/>
            <a:r>
              <a:rPr lang="en-US" smtClean="0"/>
              <a:t>Surgical protocols</a:t>
            </a:r>
          </a:p>
          <a:p>
            <a:pPr lvl="2"/>
            <a:r>
              <a:rPr lang="en-US" smtClean="0"/>
              <a:t>Antibiotic and antithrombotic prophylaxes</a:t>
            </a:r>
          </a:p>
          <a:p>
            <a:pPr lvl="2"/>
            <a:r>
              <a:rPr lang="en-US" smtClean="0"/>
              <a:t>Postoperative analgesia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Munoz et al, cont.</a:t>
            </a:r>
            <a:endParaRPr lang="en-US" dirty="0"/>
          </a:p>
        </p:txBody>
      </p:sp>
      <p:sp>
        <p:nvSpPr>
          <p:cNvPr id="3" name="Content Placeholder 2"/>
          <p:cNvSpPr>
            <a:spLocks noGrp="1"/>
          </p:cNvSpPr>
          <p:nvPr>
            <p:ph idx="1"/>
          </p:nvPr>
        </p:nvSpPr>
        <p:spPr/>
        <p:txBody>
          <a:bodyPr>
            <a:normAutofit/>
          </a:bodyPr>
          <a:lstStyle/>
          <a:p>
            <a:pPr marL="548640" indent="-411480" fontAlgn="auto">
              <a:spcAft>
                <a:spcPts val="0"/>
              </a:spcAft>
              <a:buClr>
                <a:schemeClr val="tx1">
                  <a:shade val="95000"/>
                </a:schemeClr>
              </a:buClr>
              <a:buFont typeface="Wingdings 2"/>
              <a:buChar char=""/>
              <a:defRPr/>
            </a:pPr>
            <a:r>
              <a:rPr lang="en-US" dirty="0" smtClean="0"/>
              <a:t>Materials and Methods</a:t>
            </a:r>
          </a:p>
          <a:p>
            <a:pPr marL="868680" lvl="1" indent="-283464" fontAlgn="auto">
              <a:spcAft>
                <a:spcPts val="0"/>
              </a:spcAft>
              <a:buFont typeface="Wingdings 2"/>
              <a:buChar char=""/>
              <a:defRPr/>
            </a:pPr>
            <a:r>
              <a:rPr lang="en-US" dirty="0" smtClean="0"/>
              <a:t>Excluded patients with contraindication for IV iron</a:t>
            </a:r>
          </a:p>
          <a:p>
            <a:pPr marL="1133856" lvl="2" fontAlgn="auto">
              <a:spcAft>
                <a:spcPts val="0"/>
              </a:spcAft>
              <a:buFont typeface="Wingdings"/>
              <a:buChar char=""/>
              <a:defRPr/>
            </a:pPr>
            <a:r>
              <a:rPr lang="en-US" dirty="0" smtClean="0"/>
              <a:t>History of anaphylaxis</a:t>
            </a:r>
          </a:p>
          <a:p>
            <a:pPr marL="1133856" lvl="2" fontAlgn="auto">
              <a:spcAft>
                <a:spcPts val="0"/>
              </a:spcAft>
              <a:buFont typeface="Wingdings"/>
              <a:buChar char=""/>
              <a:defRPr/>
            </a:pPr>
            <a:r>
              <a:rPr lang="en-US" dirty="0" smtClean="0"/>
              <a:t>Iron overload</a:t>
            </a:r>
          </a:p>
          <a:p>
            <a:pPr marL="1133856" lvl="2" fontAlgn="auto">
              <a:spcAft>
                <a:spcPts val="0"/>
              </a:spcAft>
              <a:buFont typeface="Wingdings"/>
              <a:buChar char=""/>
              <a:defRPr/>
            </a:pPr>
            <a:r>
              <a:rPr lang="en-US" dirty="0" smtClean="0"/>
              <a:t>Active infection</a:t>
            </a:r>
          </a:p>
          <a:p>
            <a:pPr marL="868680" lvl="1" indent="-283464" fontAlgn="auto">
              <a:spcAft>
                <a:spcPts val="0"/>
              </a:spcAft>
              <a:buFont typeface="Wingdings 2"/>
              <a:buChar char=""/>
              <a:defRPr/>
            </a:pPr>
            <a:r>
              <a:rPr lang="en-US" dirty="0" smtClean="0"/>
              <a:t>Excluded patients with preoperative </a:t>
            </a:r>
            <a:r>
              <a:rPr lang="en-US" dirty="0" err="1" smtClean="0"/>
              <a:t>Hb</a:t>
            </a:r>
            <a:r>
              <a:rPr lang="en-US" dirty="0" smtClean="0"/>
              <a:t> &lt; 10g/</a:t>
            </a:r>
            <a:r>
              <a:rPr lang="en-US" dirty="0" err="1" smtClean="0"/>
              <a:t>dL</a:t>
            </a:r>
            <a:endParaRPr lang="en-US" dirty="0" smtClean="0"/>
          </a:p>
          <a:p>
            <a:pPr marL="868680" lvl="1" indent="-283464" fontAlgn="auto">
              <a:spcAft>
                <a:spcPts val="0"/>
              </a:spcAft>
              <a:buFont typeface="Wingdings 2"/>
              <a:buChar char=""/>
              <a:defRPr/>
            </a:pPr>
            <a:r>
              <a:rPr lang="en-US" dirty="0" smtClean="0"/>
              <a:t>Study group- IV iron with/without erythropoietin</a:t>
            </a:r>
          </a:p>
          <a:p>
            <a:pPr marL="868680" lvl="1" indent="-283464" fontAlgn="auto">
              <a:spcAft>
                <a:spcPts val="0"/>
              </a:spcAft>
              <a:buFont typeface="Wingdings 2"/>
              <a:buChar char=""/>
              <a:defRPr/>
            </a:pPr>
            <a:r>
              <a:rPr lang="en-US" dirty="0" smtClean="0"/>
              <a:t>Control group- oral iron or no iron</a:t>
            </a:r>
          </a:p>
          <a:p>
            <a:pPr marL="905256" lvl="2" indent="0" fontAlgn="auto">
              <a:spcAft>
                <a:spcPts val="0"/>
              </a:spcAft>
              <a:buFont typeface="Wingdings"/>
              <a:buNone/>
              <a:defRPr/>
            </a:pP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432</TotalTime>
  <Words>1738</Words>
  <Application>Microsoft Office PowerPoint</Application>
  <PresentationFormat>On-screen Show (4:3)</PresentationFormat>
  <Paragraphs>237</Paragraphs>
  <Slides>33</Slides>
  <Notes>19</Notes>
  <HiddenSlides>0</HiddenSlides>
  <MMClips>0</MMClips>
  <ScaleCrop>false</ScaleCrop>
  <HeadingPairs>
    <vt:vector size="6" baseType="variant">
      <vt:variant>
        <vt:lpstr>Fonts Used</vt:lpstr>
      </vt:variant>
      <vt:variant>
        <vt:i4>8</vt:i4>
      </vt:variant>
      <vt:variant>
        <vt:lpstr>Design Template</vt:lpstr>
      </vt:variant>
      <vt:variant>
        <vt:i4>2</vt:i4>
      </vt:variant>
      <vt:variant>
        <vt:lpstr>Slide Titles</vt:lpstr>
      </vt:variant>
      <vt:variant>
        <vt:i4>33</vt:i4>
      </vt:variant>
    </vt:vector>
  </HeadingPairs>
  <TitlesOfParts>
    <vt:vector size="43" baseType="lpstr">
      <vt:lpstr>Book Antiqua</vt:lpstr>
      <vt:lpstr>Arial</vt:lpstr>
      <vt:lpstr>Lucida Sans</vt:lpstr>
      <vt:lpstr>Wingdings 2</vt:lpstr>
      <vt:lpstr>Wingdings</vt:lpstr>
      <vt:lpstr>Wingdings 3</vt:lpstr>
      <vt:lpstr>Calibri</vt:lpstr>
      <vt:lpstr>Times New Roman</vt:lpstr>
      <vt:lpstr>Apex</vt: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Cynthia</dc:creator>
  <cp:lastModifiedBy>fatacr</cp:lastModifiedBy>
  <cp:revision>54</cp:revision>
  <dcterms:created xsi:type="dcterms:W3CDTF">2014-05-27T02:30:12Z</dcterms:created>
  <dcterms:modified xsi:type="dcterms:W3CDTF">2014-05-29T14:24:12Z</dcterms:modified>
</cp:coreProperties>
</file>