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73" r:id="rId8"/>
    <p:sldId id="265" r:id="rId9"/>
    <p:sldId id="275" r:id="rId10"/>
    <p:sldId id="267" r:id="rId11"/>
    <p:sldId id="274" r:id="rId12"/>
    <p:sldId id="270" r:id="rId13"/>
    <p:sldId id="282" r:id="rId14"/>
    <p:sldId id="277" r:id="rId15"/>
    <p:sldId id="278" r:id="rId16"/>
    <p:sldId id="281" r:id="rId17"/>
    <p:sldId id="272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884CC4-7CF0-4CC3-A5C3-CF925E0C8B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1F6610-D061-469C-ACAD-B43584EDA955}" type="datetimeFigureOut">
              <a:rPr lang="en-US" smtClean="0"/>
              <a:t>8/11/2014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Case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8-8-14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0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 Incorrect patient tested at post-mortem donor testing site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way for us to prove this, since we don’t have access to their lab/records/retained samples (if any).</a:t>
            </a:r>
          </a:p>
          <a:p>
            <a:r>
              <a:rPr lang="en-US" dirty="0" smtClean="0"/>
              <a:t>If this is the explanation, then the only harm to our patient and his family is that his tissue was unnecessarily destroyed instead of being used for someone else in need.</a:t>
            </a:r>
          </a:p>
          <a:p>
            <a:r>
              <a:rPr lang="en-US" dirty="0" smtClean="0"/>
              <a:t>BUT WHAT ABOUT THE RECIPROCAL PATIENT INVOLVED IN THE SWITCH—DID THAT DONOR HAVE FALSELY NEGATIVE ORGANS OR TISSUE THAT WAS TRANSPLANTED INTO SOMEONE ELSE??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did truly have infection.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1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3.  Patient was infected after 10/2013 through blood </a:t>
            </a:r>
            <a:r>
              <a:rPr lang="en-US" sz="2400" dirty="0" smtClean="0"/>
              <a:t>transfusion or other undetermined source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ARC is </a:t>
            </a:r>
            <a:r>
              <a:rPr lang="en-US" dirty="0" smtClean="0"/>
              <a:t>performing a look back for all 29 products.</a:t>
            </a:r>
          </a:p>
          <a:p>
            <a:r>
              <a:rPr lang="en-US" dirty="0"/>
              <a:t>I</a:t>
            </a:r>
            <a:r>
              <a:rPr lang="en-US" dirty="0" smtClean="0"/>
              <a:t>f infection occurred through blood transfusion, this </a:t>
            </a:r>
            <a:r>
              <a:rPr lang="en-US" dirty="0" smtClean="0"/>
              <a:t>would mean that there were false negative results for </a:t>
            </a:r>
            <a:r>
              <a:rPr lang="en-US" dirty="0" smtClean="0"/>
              <a:t>ALL </a:t>
            </a:r>
            <a:r>
              <a:rPr lang="en-US" dirty="0" smtClean="0"/>
              <a:t>FOUR </a:t>
            </a:r>
            <a:r>
              <a:rPr lang="en-US" dirty="0" smtClean="0"/>
              <a:t>required blood </a:t>
            </a:r>
            <a:r>
              <a:rPr lang="en-US" dirty="0" smtClean="0"/>
              <a:t>donor screening </a:t>
            </a:r>
            <a:r>
              <a:rPr lang="en-US" dirty="0" smtClean="0"/>
              <a:t>tests: </a:t>
            </a:r>
          </a:p>
          <a:p>
            <a:pPr lvl="1"/>
            <a:r>
              <a:rPr lang="en-US" dirty="0" smtClean="0"/>
              <a:t>HBV </a:t>
            </a:r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 smtClean="0"/>
              <a:t>Ag </a:t>
            </a:r>
            <a:r>
              <a:rPr lang="en-US" dirty="0" smtClean="0"/>
              <a:t>and </a:t>
            </a:r>
            <a:r>
              <a:rPr lang="en-US" dirty="0" smtClean="0"/>
              <a:t>HBV </a:t>
            </a:r>
            <a:r>
              <a:rPr lang="en-US" dirty="0" smtClean="0"/>
              <a:t>Core </a:t>
            </a:r>
            <a:r>
              <a:rPr lang="en-US" dirty="0" smtClean="0"/>
              <a:t>Ab</a:t>
            </a:r>
          </a:p>
          <a:p>
            <a:pPr lvl="2"/>
            <a:r>
              <a:rPr lang="en-US" dirty="0" smtClean="0"/>
              <a:t>Estimated risk of HBV transmission despite negative results for both tests, (most likely due to donation during window period): 1/280,000 to 1/357,000 units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Actual reported cases of HBV infection through blood transfusion have been much lower than estimated risk; possibly related to increasing percentage of population immune to HBV through vaccination (or underreporting of cases?). </a:t>
            </a:r>
            <a:endParaRPr lang="en-US" dirty="0" smtClean="0"/>
          </a:p>
          <a:p>
            <a:pPr lvl="1"/>
            <a:r>
              <a:rPr lang="en-US" dirty="0" smtClean="0"/>
              <a:t>HCV Ab and HCV NAT</a:t>
            </a:r>
          </a:p>
          <a:p>
            <a:pPr lvl="2"/>
            <a:r>
              <a:rPr lang="en-US" dirty="0" smtClean="0"/>
              <a:t>Estimated risk of HCV transmission by transfusion is 1 in 1,149,000 units.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043136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Zou</a:t>
            </a:r>
            <a:r>
              <a:rPr lang="en-US" sz="1400" dirty="0" smtClean="0"/>
              <a:t> S, et al.  Current incidence and residual risk of hepatitis B infection among blood donors in the United States.  Transfusion. 2009;48(8):1609-1620.</a:t>
            </a:r>
          </a:p>
          <a:p>
            <a:r>
              <a:rPr lang="en-US" sz="1400" dirty="0" smtClean="0"/>
              <a:t>AABB Technical Manual, 17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714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would mean that he was acutely infected and nobody noticed, despite multiple admissions?</a:t>
            </a:r>
          </a:p>
          <a:p>
            <a:r>
              <a:rPr lang="en-US" dirty="0" smtClean="0"/>
              <a:t>If he was acutely infected with viral hepatitis during this time frame, what did his LFTs look like?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  Patient was infected after 10/2013 through blood </a:t>
            </a:r>
            <a:r>
              <a:rPr lang="en-US" sz="2400" dirty="0" smtClean="0"/>
              <a:t>transfusion or other undetermined 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39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36000" r="30602" b="29654"/>
          <a:stretch/>
        </p:blipFill>
        <p:spPr bwMode="auto">
          <a:xfrm>
            <a:off x="685800" y="381000"/>
            <a:ext cx="4771016" cy="25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36826" r="30609" b="28815"/>
          <a:stretch/>
        </p:blipFill>
        <p:spPr bwMode="auto">
          <a:xfrm>
            <a:off x="685800" y="3200400"/>
            <a:ext cx="4704678" cy="2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76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acute viral hepatitis, </a:t>
            </a:r>
            <a:r>
              <a:rPr lang="en-US" dirty="0" smtClean="0"/>
              <a:t>ALT </a:t>
            </a:r>
            <a:r>
              <a:rPr lang="en-US" dirty="0" smtClean="0"/>
              <a:t>can be elevated up to </a:t>
            </a:r>
            <a:r>
              <a:rPr lang="en-US" dirty="0" smtClean="0"/>
              <a:t>20 </a:t>
            </a:r>
            <a:r>
              <a:rPr lang="en-US" dirty="0" smtClean="0"/>
              <a:t>x </a:t>
            </a:r>
            <a:r>
              <a:rPr lang="en-US" dirty="0" smtClean="0"/>
              <a:t>ULN; AST up to 10x ULN, peak occurs an average of 120 days after initial infection and may remain </a:t>
            </a:r>
            <a:r>
              <a:rPr lang="en-US" dirty="0" smtClean="0"/>
              <a:t>elevated for up to 6 months from the time of initial infection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674275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acute viral hepatitis, the AST/ALT ratio is usually less than 1. The AST/ALT </a:t>
            </a:r>
            <a:r>
              <a:rPr lang="en-US" dirty="0"/>
              <a:t>ratio is usually greater than 1 in </a:t>
            </a:r>
            <a:r>
              <a:rPr lang="en-US" dirty="0" smtClean="0"/>
              <a:t>alcoholic hepatitis, cirrhosis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heart or muscle </a:t>
            </a:r>
            <a:r>
              <a:rPr lang="en-US" dirty="0" smtClean="0"/>
              <a:t>injury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5146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HBV/HCV </a:t>
            </a:r>
            <a:r>
              <a:rPr lang="en-US" dirty="0" err="1" smtClean="0"/>
              <a:t>coinfection</a:t>
            </a:r>
            <a:r>
              <a:rPr lang="en-US" dirty="0" smtClean="0"/>
              <a:t>, a biphasic peak in ALT may be seen with average peak of 326 between days 58-102.  After a period of resolution, a higher peak is then seen at 10-12 months after infection.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943600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Mimms</a:t>
            </a:r>
            <a:r>
              <a:rPr lang="en-US" sz="1400" dirty="0" smtClean="0"/>
              <a:t> LT et al.  Effect of concurrent acute  infection with hepatitis C virus on acute hepatitis B virus infection.  BMJ. 1993;307(6912):1095-1097.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74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3219" r="30603" b="42416"/>
          <a:stretch/>
        </p:blipFill>
        <p:spPr bwMode="auto">
          <a:xfrm>
            <a:off x="2438400" y="76200"/>
            <a:ext cx="42672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36825" r="30607" b="28817"/>
          <a:stretch/>
        </p:blipFill>
        <p:spPr bwMode="auto">
          <a:xfrm>
            <a:off x="2438400" y="2286000"/>
            <a:ext cx="42672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267200" cy="22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5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LFTs between 10/2013 and 7/2014 do not support acute viral hepatitis infection during this time frame.</a:t>
            </a:r>
          </a:p>
          <a:p>
            <a:r>
              <a:rPr lang="en-US" dirty="0" smtClean="0"/>
              <a:t>Acute viral hepatitis is usually more severe in patients &gt; 60.</a:t>
            </a:r>
          </a:p>
          <a:p>
            <a:r>
              <a:rPr lang="en-US" dirty="0" smtClean="0"/>
              <a:t>HBV and HCV have incubation periods from 2 to 23 weeks from time of exposure; maybe </a:t>
            </a:r>
            <a:r>
              <a:rPr lang="en-US" dirty="0"/>
              <a:t>he was </a:t>
            </a:r>
            <a:r>
              <a:rPr lang="en-US" dirty="0" smtClean="0"/>
              <a:t>acutely infected </a:t>
            </a:r>
            <a:r>
              <a:rPr lang="en-US" dirty="0"/>
              <a:t>by one of the </a:t>
            </a:r>
            <a:r>
              <a:rPr lang="en-US" dirty="0" smtClean="0"/>
              <a:t>more recent </a:t>
            </a:r>
            <a:r>
              <a:rPr lang="en-US" dirty="0"/>
              <a:t>units transfused, so we didn’t have time to see changes in his LFTs?</a:t>
            </a:r>
          </a:p>
          <a:p>
            <a:pPr lvl="1"/>
            <a:r>
              <a:rPr lang="en-US" dirty="0" smtClean="0"/>
              <a:t>The post-mortem screening tests used:</a:t>
            </a:r>
          </a:p>
          <a:p>
            <a:pPr lvl="2"/>
            <a:r>
              <a:rPr lang="en-US" dirty="0" smtClean="0"/>
              <a:t>HBV </a:t>
            </a:r>
            <a:r>
              <a:rPr lang="en-US" dirty="0"/>
              <a:t>total core – may be seen as early as 3 months after initial infection.</a:t>
            </a:r>
          </a:p>
          <a:p>
            <a:pPr lvl="2"/>
            <a:r>
              <a:rPr lang="en-US" dirty="0"/>
              <a:t>HCV antibody – may be seen by 1.5 to 2 months after initial infection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tests could potentially be positive, though, in the setting of acute infection when blood donor antibodies against HBV/HCV are still circulating in the recipient.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  Patient was infected after 10/2013 through blood </a:t>
            </a:r>
            <a:r>
              <a:rPr lang="en-US" sz="2400" dirty="0" smtClean="0"/>
              <a:t>transfusion or other undetermined 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09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4.  Patient was infected prior to 10/2013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 LFTs would be more consistent with chronic hepatitis than with acute </a:t>
            </a:r>
            <a:r>
              <a:rPr lang="en-US" dirty="0" smtClean="0"/>
              <a:t>hepatitis…b</a:t>
            </a:r>
            <a:r>
              <a:rPr lang="en-US" dirty="0" smtClean="0"/>
              <a:t>ut this would mean that the screening tests at VUH in September and October were falsely negative:</a:t>
            </a:r>
          </a:p>
          <a:p>
            <a:pPr lvl="1"/>
            <a:r>
              <a:rPr lang="en-US" dirty="0" smtClean="0"/>
              <a:t>HBV </a:t>
            </a:r>
            <a:r>
              <a:rPr lang="en-US" dirty="0"/>
              <a:t>Surface </a:t>
            </a:r>
            <a:r>
              <a:rPr lang="en-US" dirty="0" smtClean="0"/>
              <a:t>Antigen, HBV </a:t>
            </a:r>
            <a:r>
              <a:rPr lang="en-US" dirty="0"/>
              <a:t>Total Core </a:t>
            </a:r>
            <a:r>
              <a:rPr lang="en-US" dirty="0" smtClean="0"/>
              <a:t>Ab (x2), HBV </a:t>
            </a:r>
            <a:r>
              <a:rPr lang="en-US" dirty="0"/>
              <a:t>Surface </a:t>
            </a:r>
            <a:r>
              <a:rPr lang="en-US" dirty="0" smtClean="0"/>
              <a:t>Antibody, HBV </a:t>
            </a:r>
            <a:r>
              <a:rPr lang="en-US" dirty="0"/>
              <a:t>Core </a:t>
            </a:r>
            <a:r>
              <a:rPr lang="en-US" dirty="0" err="1" smtClean="0"/>
              <a:t>IgM</a:t>
            </a:r>
            <a:r>
              <a:rPr lang="en-US" dirty="0" smtClean="0"/>
              <a:t>—most false negatives attributed to “window period”</a:t>
            </a:r>
          </a:p>
          <a:p>
            <a:pPr lvl="2"/>
            <a:r>
              <a:rPr lang="en-US" dirty="0" smtClean="0"/>
              <a:t>False negatives may also occur in up to 33% of chronic HCV patients with occult HBV infection.  Liver function tests are usually higher in these patients. </a:t>
            </a:r>
            <a:endParaRPr lang="en-US" dirty="0"/>
          </a:p>
          <a:p>
            <a:pPr lvl="1"/>
            <a:r>
              <a:rPr lang="en-US" dirty="0"/>
              <a:t>HCV </a:t>
            </a:r>
            <a:r>
              <a:rPr lang="en-US" dirty="0" smtClean="0"/>
              <a:t>Ab—most false negatives attributed to “window period”; one study of blood donors with ALT&gt;100 found no false negatives compared to NAT (benefit of NAT screening is to shorten window period).</a:t>
            </a:r>
          </a:p>
          <a:p>
            <a:pPr lvl="1"/>
            <a:r>
              <a:rPr lang="en-US" dirty="0" smtClean="0"/>
              <a:t>FYI, he also had all these same tests drawn in 2012 and all were negative at that time as well.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81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Cacciola</a:t>
            </a:r>
            <a:r>
              <a:rPr lang="en-US" sz="1400" dirty="0" smtClean="0"/>
              <a:t> I, et al.  Occult hepatitis B virus infection in patients with </a:t>
            </a:r>
            <a:r>
              <a:rPr lang="en-US" sz="1400" dirty="0" err="1" smtClean="0"/>
              <a:t>crhonic</a:t>
            </a:r>
            <a:r>
              <a:rPr lang="en-US" sz="1400" dirty="0" smtClean="0"/>
              <a:t> hepatitis C liver disease.  NEJM.  1999;341(1):22-6.</a:t>
            </a:r>
          </a:p>
          <a:p>
            <a:r>
              <a:rPr lang="en-US" sz="1400" dirty="0" smtClean="0"/>
              <a:t>Prince, AM et al.  A search for hepatitis C virus polymerase chain reaction-positive but </a:t>
            </a:r>
            <a:r>
              <a:rPr lang="en-US" sz="1400" dirty="0" err="1" smtClean="0"/>
              <a:t>seronegative</a:t>
            </a:r>
            <a:r>
              <a:rPr lang="en-US" sz="1400" dirty="0" smtClean="0"/>
              <a:t> subjects among blood donors with elevated alanine aminotransferase.  Transfusion.  1997;37(2):211-4.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434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did not truly have infection.</a:t>
            </a:r>
          </a:p>
          <a:p>
            <a:pPr marL="800100" lvl="1" indent="-342900"/>
            <a:r>
              <a:rPr lang="en-US" dirty="0" smtClean="0"/>
              <a:t>False </a:t>
            </a:r>
            <a:r>
              <a:rPr lang="en-US" dirty="0" smtClean="0"/>
              <a:t>positive results on post-mortem donor screening</a:t>
            </a:r>
            <a:r>
              <a:rPr lang="en-US" dirty="0" smtClean="0"/>
              <a:t>.</a:t>
            </a:r>
          </a:p>
          <a:p>
            <a:pPr marL="1108710" lvl="2" indent="-285750"/>
            <a:r>
              <a:rPr lang="en-US" i="1" dirty="0" smtClean="0"/>
              <a:t>Estimated 2-12% chance of having 2 false negative test results, depending on prevalence.</a:t>
            </a:r>
            <a:endParaRPr lang="en-US" i="1" dirty="0" smtClean="0"/>
          </a:p>
          <a:p>
            <a:pPr marL="800100" lvl="1" indent="-342900"/>
            <a:r>
              <a:rPr lang="en-US" dirty="0" smtClean="0"/>
              <a:t>Incorrect </a:t>
            </a:r>
            <a:r>
              <a:rPr lang="en-US" dirty="0" smtClean="0"/>
              <a:t>patient tested at post-mortem donor testing site</a:t>
            </a:r>
            <a:r>
              <a:rPr lang="en-US" dirty="0" smtClean="0"/>
              <a:t>.</a:t>
            </a:r>
          </a:p>
          <a:p>
            <a:pPr marL="1108710" lvl="2" indent="-285750"/>
            <a:r>
              <a:rPr lang="en-US" i="1" dirty="0" smtClean="0"/>
              <a:t>??? </a:t>
            </a:r>
            <a:r>
              <a:rPr lang="en-US" i="1" dirty="0" err="1" smtClean="0"/>
              <a:t>uknown</a:t>
            </a:r>
            <a:r>
              <a:rPr lang="en-US" i="1" dirty="0" smtClean="0"/>
              <a:t> likelihood, but most terrifying option! </a:t>
            </a:r>
            <a:endParaRPr lang="en-US" i="1" dirty="0" smtClean="0"/>
          </a:p>
          <a:p>
            <a:r>
              <a:rPr lang="en-US" dirty="0" smtClean="0"/>
              <a:t>Patient did truly have infection.</a:t>
            </a:r>
          </a:p>
          <a:p>
            <a:pPr marL="800100" lvl="1" indent="-342900"/>
            <a:r>
              <a:rPr lang="en-US" dirty="0" smtClean="0"/>
              <a:t>Patient </a:t>
            </a:r>
            <a:r>
              <a:rPr lang="en-US" dirty="0" smtClean="0"/>
              <a:t>was infected after 10/2013 through blood  </a:t>
            </a:r>
            <a:r>
              <a:rPr lang="en-US" dirty="0" smtClean="0"/>
              <a:t>transfusion or another undetermined source.</a:t>
            </a:r>
          </a:p>
          <a:p>
            <a:pPr marL="1108710" lvl="2" indent="-285750"/>
            <a:r>
              <a:rPr lang="en-US" i="1" dirty="0" smtClean="0"/>
              <a:t>Estimated significantly &lt;1% chance of being infected with HBV and HCV through transfusion of 29 units (even though HBV and HCV may coexist in up to 33% of cases).</a:t>
            </a:r>
          </a:p>
          <a:p>
            <a:pPr marL="1108710" lvl="2" indent="-285750"/>
            <a:r>
              <a:rPr lang="en-US" i="1" dirty="0" smtClean="0"/>
              <a:t>LFTs during that time not consistent with acute viral hepatitis infection, although very recently transfused units might have contained blood donor antibodies against HBV/HCV that could have caused a positive test before any elevation in LFTs was clinically detected.</a:t>
            </a:r>
          </a:p>
          <a:p>
            <a:pPr marL="800100" lvl="1" indent="-342900"/>
            <a:r>
              <a:rPr lang="en-US" dirty="0" smtClean="0"/>
              <a:t>Patient </a:t>
            </a:r>
            <a:r>
              <a:rPr lang="en-US" dirty="0" smtClean="0"/>
              <a:t>was infected prior to </a:t>
            </a:r>
            <a:r>
              <a:rPr lang="en-US" dirty="0" smtClean="0"/>
              <a:t>10/2013 and </a:t>
            </a:r>
            <a:r>
              <a:rPr lang="en-US" dirty="0" smtClean="0"/>
              <a:t>had false negative screening tests at </a:t>
            </a:r>
            <a:r>
              <a:rPr lang="en-US" dirty="0" smtClean="0"/>
              <a:t>VUMC</a:t>
            </a:r>
            <a:r>
              <a:rPr lang="en-US" dirty="0" smtClean="0"/>
              <a:t>.</a:t>
            </a:r>
          </a:p>
          <a:p>
            <a:pPr marL="1108710" lvl="2" indent="-285750"/>
            <a:r>
              <a:rPr lang="en-US" i="1" dirty="0" smtClean="0"/>
              <a:t>False negatives are unlikely, but may occur particularly in cases of occult HBV (although </a:t>
            </a:r>
            <a:r>
              <a:rPr lang="en-US" i="1" dirty="0" smtClean="0"/>
              <a:t>LFTs are usually higher) </a:t>
            </a:r>
            <a:r>
              <a:rPr lang="en-US" i="1" dirty="0" smtClean="0"/>
              <a:t>or in immunosuppressed patients.  Significantly less likely given that he had multiple rounds of negative tests.</a:t>
            </a:r>
          </a:p>
        </p:txBody>
      </p:sp>
    </p:spTree>
    <p:extLst>
      <p:ext uri="{BB962C8B-B14F-4D97-AF65-F5344CB8AC3E}">
        <p14:creationId xmlns:p14="http://schemas.microsoft.com/office/powerpoint/2010/main" val="350203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 y/o male with history of diabetes mellitus, atrial fibrillation, hypertension, and ischemic cardiomyopathy, s/p LVAD placement 10/2013.</a:t>
            </a:r>
          </a:p>
          <a:p>
            <a:r>
              <a:rPr lang="en-US" dirty="0" smtClean="0"/>
              <a:t>No history of IV drug use, no </a:t>
            </a:r>
            <a:r>
              <a:rPr lang="en-US" dirty="0" smtClean="0"/>
              <a:t>known </a:t>
            </a:r>
            <a:r>
              <a:rPr lang="en-US" dirty="0" err="1" smtClean="0"/>
              <a:t>tatoos</a:t>
            </a:r>
            <a:r>
              <a:rPr lang="en-US" dirty="0" smtClean="0"/>
              <a:t>, no known </a:t>
            </a:r>
            <a:r>
              <a:rPr lang="en-US" dirty="0" smtClean="0"/>
              <a:t>risk factors for viral hepatitis. </a:t>
            </a:r>
          </a:p>
          <a:p>
            <a:r>
              <a:rPr lang="en-US" dirty="0" smtClean="0"/>
              <a:t>At the time of LVAD placement, the patient was a possible candidate for heart transplant and a full infectious disease work-up was performed, including: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10/9/13:  </a:t>
            </a:r>
          </a:p>
          <a:p>
            <a:pPr lvl="1"/>
            <a:r>
              <a:rPr lang="en-US" dirty="0" smtClean="0"/>
              <a:t>HBV Surface Antigen negative</a:t>
            </a:r>
          </a:p>
          <a:p>
            <a:pPr lvl="1"/>
            <a:r>
              <a:rPr lang="en-US" dirty="0" smtClean="0"/>
              <a:t>HBV Total Core Ab negative</a:t>
            </a:r>
          </a:p>
          <a:p>
            <a:pPr lvl="1"/>
            <a:r>
              <a:rPr lang="en-US" dirty="0" smtClean="0"/>
              <a:t>HBV Surface Antibody negative</a:t>
            </a:r>
          </a:p>
          <a:p>
            <a:r>
              <a:rPr lang="en-US" dirty="0" smtClean="0"/>
              <a:t>9/30/13:</a:t>
            </a:r>
          </a:p>
          <a:p>
            <a:pPr lvl="1"/>
            <a:r>
              <a:rPr lang="en-US" dirty="0" smtClean="0"/>
              <a:t>HAV </a:t>
            </a:r>
            <a:r>
              <a:rPr lang="en-US" dirty="0" err="1" smtClean="0"/>
              <a:t>IgM</a:t>
            </a:r>
            <a:r>
              <a:rPr lang="en-US" dirty="0" smtClean="0"/>
              <a:t> negative</a:t>
            </a:r>
          </a:p>
          <a:p>
            <a:pPr lvl="1"/>
            <a:r>
              <a:rPr lang="en-US" dirty="0" smtClean="0"/>
              <a:t>HAV IgG positive</a:t>
            </a:r>
          </a:p>
          <a:p>
            <a:pPr lvl="1"/>
            <a:r>
              <a:rPr lang="en-US" dirty="0" smtClean="0"/>
              <a:t>HBV Total Core Ab negative</a:t>
            </a:r>
          </a:p>
          <a:p>
            <a:pPr lvl="1"/>
            <a:r>
              <a:rPr lang="en-US" dirty="0" smtClean="0"/>
              <a:t>HBV Core </a:t>
            </a:r>
            <a:r>
              <a:rPr lang="en-US" dirty="0" err="1" smtClean="0"/>
              <a:t>IgM</a:t>
            </a:r>
            <a:r>
              <a:rPr lang="en-US" dirty="0" smtClean="0"/>
              <a:t> negative</a:t>
            </a:r>
          </a:p>
          <a:p>
            <a:pPr lvl="1"/>
            <a:r>
              <a:rPr lang="en-US" dirty="0" smtClean="0"/>
              <a:t>HCV Ab Negative</a:t>
            </a:r>
          </a:p>
        </p:txBody>
      </p:sp>
    </p:spTree>
    <p:extLst>
      <p:ext uri="{BB962C8B-B14F-4D97-AF65-F5344CB8AC3E}">
        <p14:creationId xmlns:p14="http://schemas.microsoft.com/office/powerpoint/2010/main" val="216587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had multiple admissions between October 2013 and July 2014, mostly related to </a:t>
            </a:r>
            <a:r>
              <a:rPr lang="en-US" dirty="0" smtClean="0"/>
              <a:t>GI bleeding and/or congestive heart </a:t>
            </a:r>
            <a:r>
              <a:rPr lang="en-US" dirty="0" smtClean="0"/>
              <a:t>failure </a:t>
            </a:r>
            <a:r>
              <a:rPr lang="en-US" dirty="0" smtClean="0"/>
              <a:t>exacerbations.</a:t>
            </a:r>
          </a:p>
          <a:p>
            <a:r>
              <a:rPr lang="en-US" dirty="0" smtClean="0"/>
              <a:t>He received a total of 29 blood product transfusions during that time.</a:t>
            </a:r>
            <a:endParaRPr lang="en-US" dirty="0" smtClean="0"/>
          </a:p>
          <a:p>
            <a:r>
              <a:rPr lang="en-US" dirty="0"/>
              <a:t>The patient’s </a:t>
            </a:r>
            <a:r>
              <a:rPr lang="en-US" dirty="0" smtClean="0"/>
              <a:t>condition </a:t>
            </a:r>
            <a:r>
              <a:rPr lang="en-US" dirty="0"/>
              <a:t>gradually deteriorated and he was ultimately placed on comfort care.  He died in the hospital on July 17, 2014.</a:t>
            </a:r>
          </a:p>
          <a:p>
            <a:r>
              <a:rPr lang="en-US" dirty="0"/>
              <a:t>An autopsy was not performed. </a:t>
            </a:r>
          </a:p>
          <a:p>
            <a:r>
              <a:rPr lang="en-US" dirty="0"/>
              <a:t>He was a tissue donor through Tennessee Donor 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Tissue testing through TDS was </a:t>
            </a:r>
            <a:r>
              <a:rPr lang="en-US" dirty="0" smtClean="0"/>
              <a:t>positive for Hepatitis B and Hepatitis </a:t>
            </a:r>
            <a:r>
              <a:rPr lang="en-US" dirty="0" smtClean="0"/>
              <a:t>C, </a:t>
            </a:r>
            <a:r>
              <a:rPr lang="en-US" dirty="0" smtClean="0"/>
              <a:t>so his tissue was not </a:t>
            </a:r>
            <a:r>
              <a:rPr lang="en-US" dirty="0" smtClean="0"/>
              <a:t>used for donation.</a:t>
            </a:r>
            <a:endParaRPr lang="en-US" dirty="0" smtClean="0"/>
          </a:p>
          <a:p>
            <a:pPr lvl="1"/>
            <a:r>
              <a:rPr lang="en-US" dirty="0" smtClean="0"/>
              <a:t>Test results 7/18/14</a:t>
            </a:r>
          </a:p>
          <a:p>
            <a:pPr lvl="2"/>
            <a:r>
              <a:rPr lang="en-US" dirty="0" smtClean="0"/>
              <a:t>HBV Total Core Ab positive</a:t>
            </a:r>
          </a:p>
          <a:p>
            <a:pPr lvl="2"/>
            <a:r>
              <a:rPr lang="en-US" dirty="0" smtClean="0"/>
              <a:t>HCV Ab </a:t>
            </a:r>
            <a:r>
              <a:rPr lang="en-US" dirty="0" smtClean="0"/>
              <a:t>positive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 smtClean="0"/>
              <a:t>patient’s wife </a:t>
            </a:r>
            <a:r>
              <a:rPr lang="en-US" dirty="0" smtClean="0"/>
              <a:t>and his cardiologist </a:t>
            </a:r>
            <a:r>
              <a:rPr lang="en-US" dirty="0" smtClean="0"/>
              <a:t>both </a:t>
            </a:r>
            <a:r>
              <a:rPr lang="en-US" dirty="0" smtClean="0"/>
              <a:t>called </a:t>
            </a:r>
            <a:r>
              <a:rPr lang="en-US" dirty="0" smtClean="0"/>
              <a:t>the blood bank questioning whether the patient might have been infected with Hepatitis B and C through blood transfusion.</a:t>
            </a:r>
          </a:p>
          <a:p>
            <a:r>
              <a:rPr lang="en-US" dirty="0" smtClean="0"/>
              <a:t>The wife’s initial testing for HBV/HCV is </a:t>
            </a:r>
            <a:r>
              <a:rPr lang="en-US" dirty="0" smtClean="0"/>
              <a:t>reportedly negative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7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did not truly have infection.</a:t>
            </a:r>
          </a:p>
          <a:p>
            <a:pPr marL="457200" lvl="1" indent="0">
              <a:buNone/>
            </a:pPr>
            <a:r>
              <a:rPr lang="en-US" dirty="0" smtClean="0"/>
              <a:t>1.  False positive results on post-mortem </a:t>
            </a:r>
            <a:r>
              <a:rPr lang="en-US" dirty="0" smtClean="0"/>
              <a:t>tissue donor </a:t>
            </a:r>
            <a:r>
              <a:rPr lang="en-US" dirty="0" smtClean="0"/>
              <a:t>screening.</a:t>
            </a:r>
          </a:p>
          <a:p>
            <a:pPr marL="457200" lvl="1" indent="0">
              <a:buNone/>
            </a:pPr>
            <a:r>
              <a:rPr lang="en-US" dirty="0" smtClean="0"/>
              <a:t>2.  Incorrect patient tested at post-mortem donor testing site.</a:t>
            </a:r>
          </a:p>
          <a:p>
            <a:r>
              <a:rPr lang="en-US" dirty="0" smtClean="0"/>
              <a:t>Patient did truly have infection.</a:t>
            </a:r>
          </a:p>
          <a:p>
            <a:pPr marL="457200" lvl="1" indent="0">
              <a:buNone/>
            </a:pPr>
            <a:r>
              <a:rPr lang="en-US" dirty="0" smtClean="0"/>
              <a:t>3.  Patient </a:t>
            </a:r>
            <a:r>
              <a:rPr lang="en-US" dirty="0" smtClean="0"/>
              <a:t>was infected after 10/2013 through blood  </a:t>
            </a:r>
            <a:r>
              <a:rPr lang="en-US" dirty="0" smtClean="0"/>
              <a:t>transfusion or another undetermined source.</a:t>
            </a:r>
          </a:p>
          <a:p>
            <a:pPr marL="457200" lvl="1" indent="0">
              <a:buNone/>
            </a:pPr>
            <a:r>
              <a:rPr lang="en-US" dirty="0" smtClean="0"/>
              <a:t>4.  </a:t>
            </a:r>
            <a:r>
              <a:rPr lang="en-US" dirty="0" smtClean="0"/>
              <a:t>Patient </a:t>
            </a:r>
            <a:r>
              <a:rPr lang="en-US" dirty="0" smtClean="0"/>
              <a:t>was infected prior to 10/2013 and had false negative screening tests at that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did not truly have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False positive results on post-mortem donor screening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Screening tests for both HBV and HCV have a high false positive rate and require confirmatory testing with more specific methods (NAT) before a diagnosis can be made.</a:t>
            </a:r>
          </a:p>
          <a:p>
            <a:r>
              <a:rPr lang="en-US" dirty="0" smtClean="0"/>
              <a:t>HCV EIA or CIA</a:t>
            </a:r>
          </a:p>
          <a:p>
            <a:pPr lvl="1"/>
            <a:r>
              <a:rPr lang="en-US" dirty="0" smtClean="0"/>
              <a:t>Among </a:t>
            </a:r>
            <a:r>
              <a:rPr lang="en-US" dirty="0" err="1" smtClean="0"/>
              <a:t>immunocompetent</a:t>
            </a:r>
            <a:r>
              <a:rPr lang="en-US" dirty="0" smtClean="0"/>
              <a:t> populations with HCV prevalence &lt;10%, false </a:t>
            </a:r>
            <a:r>
              <a:rPr lang="en-US" dirty="0" smtClean="0"/>
              <a:t>positive/total positive averages </a:t>
            </a:r>
            <a:r>
              <a:rPr lang="en-US" dirty="0" smtClean="0"/>
              <a:t>35% (range 15-60%).</a:t>
            </a:r>
          </a:p>
          <a:p>
            <a:pPr lvl="1"/>
            <a:r>
              <a:rPr lang="en-US" dirty="0" smtClean="0"/>
              <a:t>Among immunocompromised populations (dialysis), false </a:t>
            </a:r>
            <a:r>
              <a:rPr lang="en-US" dirty="0" smtClean="0"/>
              <a:t>positive/total positive is </a:t>
            </a:r>
            <a:r>
              <a:rPr lang="en-US" dirty="0" smtClean="0"/>
              <a:t>approximately 15%.</a:t>
            </a:r>
          </a:p>
          <a:p>
            <a:r>
              <a:rPr lang="en-US" dirty="0" smtClean="0"/>
              <a:t>HBV Total Core Ab</a:t>
            </a:r>
          </a:p>
          <a:p>
            <a:pPr lvl="1"/>
            <a:r>
              <a:rPr lang="en-US" dirty="0" smtClean="0"/>
              <a:t>Among healthy blood donors who test positive on HBV total core ab test, 37% false </a:t>
            </a:r>
            <a:r>
              <a:rPr lang="en-US" dirty="0" smtClean="0"/>
              <a:t>positives.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791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Kesli</a:t>
            </a:r>
            <a:r>
              <a:rPr lang="en-US" sz="1400" dirty="0" smtClean="0"/>
              <a:t> R.  Evaluation of assay methods and false positive results in the laboratory diagnosis of hepatitis C virus infection.  Archives of Clinical Microbiology.  2011;2(4):1-4.</a:t>
            </a:r>
          </a:p>
          <a:p>
            <a:r>
              <a:rPr lang="en-US" sz="1400" dirty="0" smtClean="0"/>
              <a:t>Katz L, et al.  Performance of an algorithm for the reentry of volunteer blood donors deferred due to false—positive test results for antibody to hepatitis B core antigen.  Transfusion.  2008 Nov;48(11):2315-22.</a:t>
            </a:r>
          </a:p>
        </p:txBody>
      </p:sp>
    </p:spTree>
    <p:extLst>
      <p:ext uri="{BB962C8B-B14F-4D97-AF65-F5344CB8AC3E}">
        <p14:creationId xmlns:p14="http://schemas.microsoft.com/office/powerpoint/2010/main" val="61733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False positive results on post-mortem donor screening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if he received the HBV vaccine while he was in the hospital before he died…could that cause a false positive test (at least for the hepatitis B)?</a:t>
            </a:r>
          </a:p>
          <a:p>
            <a:pPr lvl="1"/>
            <a:r>
              <a:rPr lang="en-US" dirty="0" smtClean="0"/>
              <a:t>HBV vaccine can cause a false positive HBV Surface Antigen test for up to 14 days after vaccination. </a:t>
            </a:r>
          </a:p>
          <a:p>
            <a:pPr lvl="1"/>
            <a:r>
              <a:rPr lang="en-US" dirty="0" smtClean="0"/>
              <a:t>But, he didn’t receive an HBV vaccine.</a:t>
            </a:r>
          </a:p>
          <a:p>
            <a:pPr lvl="1"/>
            <a:r>
              <a:rPr lang="en-US" dirty="0" smtClean="0"/>
              <a:t>And even if he did, the post-mortem testing only looked at HBV Core Ab, not surface antigen.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err="1" smtClean="0"/>
              <a:t>Rysgaard</a:t>
            </a:r>
            <a:r>
              <a:rPr lang="en-US" sz="1400" dirty="0" smtClean="0"/>
              <a:t> </a:t>
            </a:r>
            <a:r>
              <a:rPr lang="en-US" sz="1400" dirty="0" smtClean="0"/>
              <a:t>CD, et al.  Positive hepatitis B surface antigen tests due to recent vaccination:  a persistent problem.  BMC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Pathol</a:t>
            </a:r>
            <a:r>
              <a:rPr lang="en-US" sz="1400" dirty="0" smtClean="0"/>
              <a:t> 2012 24;12:15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24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538</TotalTime>
  <Words>1636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Interesting Case Conference</vt:lpstr>
      <vt:lpstr>Case #1</vt:lpstr>
      <vt:lpstr>Case #1</vt:lpstr>
      <vt:lpstr>Case #1</vt:lpstr>
      <vt:lpstr>Case #1</vt:lpstr>
      <vt:lpstr>Possibilities</vt:lpstr>
      <vt:lpstr>Patient did not truly have infection.</vt:lpstr>
      <vt:lpstr>1. False positive results on post-mortem donor screening  </vt:lpstr>
      <vt:lpstr>1. False positive results on post-mortem donor screening </vt:lpstr>
      <vt:lpstr>2.  Incorrect patient tested at post-mortem donor testing site</vt:lpstr>
      <vt:lpstr>Patient did truly have infection.</vt:lpstr>
      <vt:lpstr>3.  Patient was infected after 10/2013 through blood transfusion or other undetermined source</vt:lpstr>
      <vt:lpstr>3.  Patient was infected after 10/2013 through blood transfusion or other undetermined source</vt:lpstr>
      <vt:lpstr>PowerPoint Presentation</vt:lpstr>
      <vt:lpstr>PowerPoint Presentation</vt:lpstr>
      <vt:lpstr>3.  Patient was infected after 10/2013 through blood transfusion or other undetermined source</vt:lpstr>
      <vt:lpstr>4.  Patient was infected prior to 10/2013</vt:lpstr>
      <vt:lpstr>Summary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 Conference</dc:title>
  <dc:creator>Coberly, Emily Alicia</dc:creator>
  <cp:lastModifiedBy>Coberly, Emily Alicia</cp:lastModifiedBy>
  <cp:revision>46</cp:revision>
  <dcterms:created xsi:type="dcterms:W3CDTF">2014-08-06T17:55:19Z</dcterms:created>
  <dcterms:modified xsi:type="dcterms:W3CDTF">2014-08-11T21:39:02Z</dcterms:modified>
</cp:coreProperties>
</file>