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314" r:id="rId5"/>
    <p:sldId id="316" r:id="rId6"/>
    <p:sldId id="315" r:id="rId7"/>
    <p:sldId id="259" r:id="rId8"/>
    <p:sldId id="317" r:id="rId9"/>
    <p:sldId id="260" r:id="rId10"/>
    <p:sldId id="261" r:id="rId11"/>
    <p:sldId id="318" r:id="rId12"/>
    <p:sldId id="262" r:id="rId13"/>
    <p:sldId id="263" r:id="rId14"/>
    <p:sldId id="319" r:id="rId15"/>
    <p:sldId id="320" r:id="rId16"/>
    <p:sldId id="321" r:id="rId17"/>
    <p:sldId id="322" r:id="rId18"/>
    <p:sldId id="32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3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9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9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22597-282B-354E-86C9-66520DEAB2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914C6-9DDA-0D4D-8AD2-0AD2B37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BK2272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5009" y="1384476"/>
            <a:ext cx="4572000" cy="37240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endParaRPr lang="en-US" sz="2400" dirty="0">
              <a:latin typeface="Calibri"/>
              <a:cs typeface="Calibri"/>
            </a:endParaRPr>
          </a:p>
          <a:p>
            <a:pPr algn="ctr">
              <a:lnSpc>
                <a:spcPct val="200000"/>
              </a:lnSpc>
            </a:pPr>
            <a:r>
              <a:rPr lang="en-US" sz="2400" dirty="0">
                <a:latin typeface="Calibri"/>
                <a:cs typeface="Calibri"/>
              </a:rPr>
              <a:t>Transfusion Medicine Rotation</a:t>
            </a:r>
          </a:p>
          <a:p>
            <a:pPr algn="ctr">
              <a:lnSpc>
                <a:spcPct val="200000"/>
              </a:lnSpc>
            </a:pPr>
            <a:r>
              <a:rPr lang="en-US" sz="2400" dirty="0">
                <a:latin typeface="Calibri"/>
                <a:cs typeface="Calibri"/>
              </a:rPr>
              <a:t>Laurie Lee, M.D., Ph.D.</a:t>
            </a:r>
          </a:p>
          <a:p>
            <a:pPr algn="ctr">
              <a:lnSpc>
                <a:spcPct val="200000"/>
              </a:lnSpc>
            </a:pPr>
            <a:r>
              <a:rPr lang="en-US" sz="2400" dirty="0">
                <a:latin typeface="Calibri"/>
                <a:cs typeface="Calibri"/>
              </a:rPr>
              <a:t>PGY-1</a:t>
            </a:r>
          </a:p>
          <a:p>
            <a:pPr algn="ctr">
              <a:lnSpc>
                <a:spcPct val="200000"/>
              </a:lnSpc>
            </a:pPr>
            <a:r>
              <a:rPr lang="en-US" sz="2400" dirty="0">
                <a:latin typeface="Calibri"/>
                <a:cs typeface="Calibri"/>
              </a:rPr>
              <a:t>February 24, 2015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     </a:t>
            </a:r>
            <a:r>
              <a:rPr lang="en-US" sz="3600" dirty="0" smtClean="0">
                <a:solidFill>
                  <a:schemeClr val="bg1"/>
                </a:solidFill>
                <a:latin typeface="Calibri"/>
                <a:cs typeface="Calibri"/>
              </a:rPr>
              <a:t>Interesting Case Conference</a:t>
            </a:r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43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887" y="2193384"/>
            <a:ext cx="85324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Anti-Kidd antibodies rarely cause hemolytic disease of the fetus and newborn (HDFN</a:t>
            </a:r>
            <a:r>
              <a:rPr lang="en-US" sz="2000" dirty="0" smtClean="0">
                <a:cs typeface="Calibri"/>
              </a:rPr>
              <a:t>)</a:t>
            </a:r>
          </a:p>
          <a:p>
            <a:pPr>
              <a:spcAft>
                <a:spcPts val="600"/>
              </a:spcAft>
              <a:buClr>
                <a:schemeClr val="accent3"/>
              </a:buClr>
            </a:pPr>
            <a:endParaRPr lang="en-US" sz="2000" dirty="0">
              <a:cs typeface="Calibri"/>
            </a:endParaRP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HDFN due to </a:t>
            </a:r>
            <a:r>
              <a:rPr lang="en-US" sz="2000" dirty="0" err="1">
                <a:cs typeface="Calibri"/>
              </a:rPr>
              <a:t>Jkb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alloimmunization</a:t>
            </a:r>
            <a:r>
              <a:rPr lang="en-US" sz="2000" dirty="0">
                <a:cs typeface="Calibri"/>
              </a:rPr>
              <a:t> in pregnancy first reported in </a:t>
            </a:r>
            <a:r>
              <a:rPr lang="en-US" sz="2000" dirty="0" smtClean="0">
                <a:cs typeface="Calibri"/>
              </a:rPr>
              <a:t>1953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Case report from 2010: “To date, only 12 patients have been reported (PubMed) with clinical severity ranging from mild to even fatal outcomes leading to intrauterine and neonatal deaths.</a:t>
            </a:r>
            <a:r>
              <a:rPr lang="en-US" sz="2000" dirty="0" smtClean="0">
                <a:cs typeface="Calibri"/>
              </a:rPr>
              <a:t>”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Anti-Kidd antibodies and HDFN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868" y="2085547"/>
            <a:ext cx="8238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endParaRPr lang="en-US" sz="2000" dirty="0">
              <a:cs typeface="Calibri"/>
            </a:endParaRP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Highlights </a:t>
            </a:r>
            <a:r>
              <a:rPr lang="en-US" sz="2000" dirty="0">
                <a:cs typeface="Calibri"/>
              </a:rPr>
              <a:t>importance of antibody screening in all pregnant women </a:t>
            </a:r>
            <a:r>
              <a:rPr lang="en-US" sz="2000" dirty="0" smtClean="0">
                <a:cs typeface="Calibri"/>
              </a:rPr>
              <a:t>(irrespective </a:t>
            </a:r>
            <a:r>
              <a:rPr lang="en-US" sz="2000" dirty="0">
                <a:cs typeface="Calibri"/>
              </a:rPr>
              <a:t>of the Rh(D) antigen </a:t>
            </a:r>
            <a:r>
              <a:rPr lang="en-US" sz="2000" dirty="0" smtClean="0">
                <a:cs typeface="Calibri"/>
              </a:rPr>
              <a:t>status) </a:t>
            </a:r>
            <a:r>
              <a:rPr lang="en-US" sz="2000" dirty="0">
                <a:cs typeface="Calibri"/>
              </a:rPr>
              <a:t>to detect </a:t>
            </a:r>
            <a:r>
              <a:rPr lang="en-US" sz="2000" dirty="0" err="1">
                <a:cs typeface="Calibri"/>
              </a:rPr>
              <a:t>alloimmunization</a:t>
            </a:r>
            <a:r>
              <a:rPr lang="en-US" sz="2000" dirty="0">
                <a:cs typeface="Calibri"/>
              </a:rPr>
              <a:t> to other clinically significant blood group </a:t>
            </a:r>
            <a:r>
              <a:rPr lang="en-US" sz="2000" dirty="0" smtClean="0">
                <a:cs typeface="Calibri"/>
              </a:rPr>
              <a:t>antigens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Highlights potential role of molecular blood group testing in resolving complicated cases (e.g. positive DAT)</a:t>
            </a:r>
            <a:endParaRPr lang="en-US" sz="2000" dirty="0">
              <a:cs typeface="Calibri"/>
            </a:endParaRPr>
          </a:p>
          <a:p>
            <a:pPr>
              <a:spcAft>
                <a:spcPts val="600"/>
              </a:spcAft>
              <a:buClr>
                <a:schemeClr val="accent3"/>
              </a:buClr>
            </a:pPr>
            <a:endParaRPr lang="en-US" sz="2000" dirty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#1: Significance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32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410" y="981872"/>
            <a:ext cx="8577929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/>
              </a:buClr>
              <a:buFont typeface="Arial"/>
              <a:buChar char="•"/>
            </a:pPr>
            <a:r>
              <a:rPr lang="en-US" dirty="0" err="1" smtClean="0"/>
              <a:t>Ferrando</a:t>
            </a:r>
            <a:r>
              <a:rPr lang="en-US" dirty="0" smtClean="0"/>
              <a:t> M, Martinez-</a:t>
            </a:r>
            <a:r>
              <a:rPr lang="en-US" dirty="0" err="1" smtClean="0"/>
              <a:t>Canabate</a:t>
            </a:r>
            <a:r>
              <a:rPr lang="en-US" dirty="0" smtClean="0"/>
              <a:t> S, Luna I, de la </a:t>
            </a:r>
            <a:r>
              <a:rPr lang="en-US" dirty="0" err="1" smtClean="0"/>
              <a:t>Rubia</a:t>
            </a:r>
            <a:r>
              <a:rPr lang="en-US" dirty="0" smtClean="0"/>
              <a:t> J, </a:t>
            </a:r>
            <a:r>
              <a:rPr lang="en-US" dirty="0" err="1" smtClean="0"/>
              <a:t>Carpio</a:t>
            </a:r>
            <a:r>
              <a:rPr lang="en-US" dirty="0" smtClean="0"/>
              <a:t> N, Alfredo P, et al (2008) Severe hemolytic disease of the fetus due to anti-</a:t>
            </a:r>
            <a:r>
              <a:rPr lang="en-US" dirty="0" err="1" smtClean="0"/>
              <a:t>Jkb</a:t>
            </a:r>
            <a:r>
              <a:rPr lang="en-US" dirty="0" smtClean="0"/>
              <a:t>. </a:t>
            </a:r>
            <a:r>
              <a:rPr lang="en-US" i="1" dirty="0" smtClean="0"/>
              <a:t>Transfusion</a:t>
            </a:r>
            <a:r>
              <a:rPr lang="en-US" dirty="0" smtClean="0"/>
              <a:t> </a:t>
            </a:r>
            <a:r>
              <a:rPr lang="en-US" b="1" dirty="0" smtClean="0"/>
              <a:t>48</a:t>
            </a:r>
            <a:r>
              <a:rPr lang="en-US" dirty="0" smtClean="0"/>
              <a:t>:402-404.</a:t>
            </a:r>
          </a:p>
          <a:p>
            <a:pPr marL="342900" indent="-342900">
              <a:buClr>
                <a:schemeClr val="accent3"/>
              </a:buClr>
              <a:buFont typeface="Arial"/>
              <a:buChar char="•"/>
            </a:pPr>
            <a:endParaRPr lang="en-US" dirty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dirty="0" err="1" smtClean="0"/>
              <a:t>Irshaid</a:t>
            </a:r>
            <a:r>
              <a:rPr lang="en-US" dirty="0" smtClean="0"/>
              <a:t>, NM, Henry, SM, Olsson, ML (2000) </a:t>
            </a:r>
            <a:r>
              <a:rPr lang="en-US" dirty="0"/>
              <a:t>Genomic characterization of the Kidd blood group </a:t>
            </a:r>
            <a:r>
              <a:rPr lang="en-US" dirty="0" smtClean="0"/>
              <a:t>gene: different </a:t>
            </a:r>
            <a:r>
              <a:rPr lang="en-US" dirty="0"/>
              <a:t>molecular basis of the </a:t>
            </a:r>
            <a:r>
              <a:rPr lang="en-US" dirty="0" err="1"/>
              <a:t>Jk</a:t>
            </a:r>
            <a:r>
              <a:rPr lang="en-US" dirty="0"/>
              <a:t>(a–b–) </a:t>
            </a:r>
            <a:r>
              <a:rPr lang="en-US" dirty="0" smtClean="0"/>
              <a:t>phenotype in </a:t>
            </a:r>
            <a:r>
              <a:rPr lang="en-US" dirty="0"/>
              <a:t>Polynesians and </a:t>
            </a:r>
            <a:r>
              <a:rPr lang="en-US" dirty="0" smtClean="0"/>
              <a:t>Finns. Transfusion 40:69-74.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dirty="0" smtClean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dirty="0" smtClean="0"/>
              <a:t>Kim WD, Lee YH (2006) A fatal case of severe hemolytic disease of the newborn associated with anti-</a:t>
            </a:r>
            <a:r>
              <a:rPr lang="en-US" dirty="0" err="1" smtClean="0"/>
              <a:t>Jk</a:t>
            </a:r>
            <a:r>
              <a:rPr lang="en-US" dirty="0" smtClean="0"/>
              <a:t>(b). </a:t>
            </a:r>
            <a:r>
              <a:rPr lang="en-US" i="1" dirty="0" smtClean="0"/>
              <a:t>J Korean Med </a:t>
            </a:r>
            <a:r>
              <a:rPr lang="en-US" i="1" dirty="0" err="1" smtClean="0"/>
              <a:t>Sci</a:t>
            </a:r>
            <a:r>
              <a:rPr lang="en-US" i="1" dirty="0" smtClean="0"/>
              <a:t> </a:t>
            </a:r>
            <a:r>
              <a:rPr lang="en-US" b="1" dirty="0" smtClean="0"/>
              <a:t>21</a:t>
            </a:r>
            <a:r>
              <a:rPr lang="en-US" dirty="0" smtClean="0"/>
              <a:t>:151-154.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dirty="0" smtClean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dirty="0" err="1" smtClean="0"/>
              <a:t>Plaut</a:t>
            </a:r>
            <a:r>
              <a:rPr lang="en-US" dirty="0" smtClean="0"/>
              <a:t> G, </a:t>
            </a:r>
            <a:r>
              <a:rPr lang="en-US" dirty="0" err="1" smtClean="0"/>
              <a:t>Ikin</a:t>
            </a:r>
            <a:r>
              <a:rPr lang="en-US" dirty="0" smtClean="0"/>
              <a:t> EW, </a:t>
            </a:r>
            <a:r>
              <a:rPr lang="en-US" dirty="0" err="1" smtClean="0"/>
              <a:t>Mourant</a:t>
            </a:r>
            <a:r>
              <a:rPr lang="en-US" dirty="0" smtClean="0"/>
              <a:t> AE, Sanger R, Race RR (1953) A new blood-group antibody. </a:t>
            </a:r>
            <a:r>
              <a:rPr lang="en-US" i="1" dirty="0" smtClean="0"/>
              <a:t>Nature</a:t>
            </a:r>
            <a:r>
              <a:rPr lang="en-US" dirty="0" smtClean="0"/>
              <a:t> </a:t>
            </a:r>
            <a:r>
              <a:rPr lang="en-US" b="1" dirty="0" smtClean="0"/>
              <a:t>171</a:t>
            </a:r>
            <a:r>
              <a:rPr lang="en-US" dirty="0" smtClean="0"/>
              <a:t>:431.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dirty="0" smtClean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dirty="0" err="1" smtClean="0"/>
              <a:t>Shaz</a:t>
            </a:r>
            <a:r>
              <a:rPr lang="en-US" dirty="0" smtClean="0"/>
              <a:t>, BH, </a:t>
            </a:r>
            <a:r>
              <a:rPr lang="en-US" dirty="0" err="1" smtClean="0"/>
              <a:t>Hillyer</a:t>
            </a:r>
            <a:r>
              <a:rPr lang="en-US" dirty="0" smtClean="0"/>
              <a:t>, CD, </a:t>
            </a:r>
            <a:r>
              <a:rPr lang="en-US" dirty="0" err="1" smtClean="0"/>
              <a:t>Roshal</a:t>
            </a:r>
            <a:r>
              <a:rPr lang="en-US" dirty="0" smtClean="0"/>
              <a:t>, M, Abrams, CS (2013) Transfusion Medicine and Hemostasis: Second Edition. Elsevier Science.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dirty="0" smtClean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dirty="0" err="1" smtClean="0"/>
              <a:t>Thakral</a:t>
            </a:r>
            <a:r>
              <a:rPr lang="en-US" dirty="0" smtClean="0"/>
              <a:t> B, </a:t>
            </a:r>
            <a:r>
              <a:rPr lang="en-US" dirty="0" err="1" smtClean="0"/>
              <a:t>Malhotra</a:t>
            </a:r>
            <a:r>
              <a:rPr lang="en-US" dirty="0" smtClean="0"/>
              <a:t> S, </a:t>
            </a:r>
            <a:r>
              <a:rPr lang="en-US" dirty="0" err="1" smtClean="0"/>
              <a:t>Saluja</a:t>
            </a:r>
            <a:r>
              <a:rPr lang="en-US" dirty="0" smtClean="0"/>
              <a:t> K, Kumar P, </a:t>
            </a:r>
            <a:r>
              <a:rPr lang="en-US" dirty="0" err="1" smtClean="0"/>
              <a:t>Marwaha</a:t>
            </a:r>
            <a:r>
              <a:rPr lang="en-US" dirty="0" smtClean="0"/>
              <a:t> N (2010) Hemolytic disease of newborn due to anti-</a:t>
            </a:r>
            <a:r>
              <a:rPr lang="en-US" dirty="0" err="1" smtClean="0"/>
              <a:t>Jkb</a:t>
            </a:r>
            <a:r>
              <a:rPr lang="en-US" dirty="0" smtClean="0"/>
              <a:t> in a woman with high risk pregnancy. </a:t>
            </a:r>
            <a:r>
              <a:rPr lang="en-US" i="1" dirty="0" err="1" smtClean="0"/>
              <a:t>Transfus</a:t>
            </a:r>
            <a:r>
              <a:rPr lang="en-US" i="1" dirty="0" smtClean="0"/>
              <a:t> </a:t>
            </a:r>
            <a:r>
              <a:rPr lang="en-US" i="1" dirty="0" err="1" smtClean="0"/>
              <a:t>Apher</a:t>
            </a:r>
            <a:r>
              <a:rPr lang="en-US" i="1" dirty="0" smtClean="0"/>
              <a:t> </a:t>
            </a:r>
            <a:r>
              <a:rPr lang="en-US" i="1" dirty="0" err="1" smtClean="0"/>
              <a:t>Sci</a:t>
            </a:r>
            <a:r>
              <a:rPr lang="en-US" i="1" dirty="0" smtClean="0"/>
              <a:t> </a:t>
            </a:r>
            <a:r>
              <a:rPr lang="en-US" b="1" dirty="0" smtClean="0"/>
              <a:t>43</a:t>
            </a:r>
            <a:r>
              <a:rPr lang="en-US" dirty="0" smtClean="0"/>
              <a:t>:41-43.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dirty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u="sng" dirty="0" smtClean="0">
                <a:hlinkClick r:id="rId2"/>
              </a:rPr>
              <a:t>www.ncbi.nlm.nih.gov</a:t>
            </a:r>
            <a:r>
              <a:rPr lang="en-US" u="sng" dirty="0">
                <a:hlinkClick r:id="rId2"/>
              </a:rPr>
              <a:t>/books/</a:t>
            </a:r>
            <a:r>
              <a:rPr lang="en-US" u="sng" dirty="0" smtClean="0">
                <a:hlinkClick r:id="rId2"/>
              </a:rPr>
              <a:t>NBK2272</a:t>
            </a:r>
            <a:endParaRPr lang="en-US" u="sng" dirty="0" smtClean="0"/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#1: References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/>
                <a:cs typeface="Calibri"/>
              </a:rPr>
              <a:t>Case #2: History</a:t>
            </a:r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291" y="2375307"/>
            <a:ext cx="2435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K.H. (MR# 13269741)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86291" y="3064430"/>
            <a:ext cx="861624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 smtClean="0">
                <a:cs typeface="Calibri"/>
              </a:rPr>
              <a:t>Patient history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 smtClean="0">
                <a:cs typeface="Calibri"/>
              </a:rPr>
              <a:t>21 </a:t>
            </a:r>
            <a:r>
              <a:rPr lang="en-US" sz="2000" dirty="0" err="1" smtClean="0">
                <a:cs typeface="Calibri"/>
              </a:rPr>
              <a:t>yo</a:t>
            </a:r>
            <a:r>
              <a:rPr lang="en-US" sz="2000" dirty="0" smtClean="0">
                <a:cs typeface="Calibri"/>
              </a:rPr>
              <a:t> female, G3 P2 (T1 P1 A0 L2), with h/o anemia and anti-D, anti-E, and anti-C antibodies who is </a:t>
            </a:r>
            <a:r>
              <a:rPr lang="en-US" sz="2000" dirty="0">
                <a:cs typeface="Calibri"/>
              </a:rPr>
              <a:t>currently pregnant (EGA 5 weeks</a:t>
            </a:r>
            <a:r>
              <a:rPr lang="en-US" sz="2000" dirty="0" smtClean="0">
                <a:cs typeface="Calibri"/>
              </a:rPr>
              <a:t>). No transfusion </a:t>
            </a:r>
            <a:r>
              <a:rPr lang="en-US" sz="2000" dirty="0" err="1" smtClean="0">
                <a:cs typeface="Calibri"/>
              </a:rPr>
              <a:t>hx</a:t>
            </a:r>
            <a:r>
              <a:rPr lang="en-US" sz="2000" dirty="0" smtClean="0">
                <a:cs typeface="Calibri"/>
              </a:rPr>
              <a:t>. No </a:t>
            </a:r>
            <a:r>
              <a:rPr lang="en-US" sz="2000" dirty="0" err="1" smtClean="0">
                <a:cs typeface="Calibri"/>
              </a:rPr>
              <a:t>hx</a:t>
            </a:r>
            <a:r>
              <a:rPr lang="en-US" sz="2000" dirty="0" smtClean="0">
                <a:cs typeface="Calibri"/>
              </a:rPr>
              <a:t> of </a:t>
            </a:r>
            <a:r>
              <a:rPr lang="en-US" sz="2000" dirty="0" err="1" smtClean="0">
                <a:cs typeface="Calibri"/>
              </a:rPr>
              <a:t>Rhogam</a:t>
            </a:r>
            <a:r>
              <a:rPr lang="en-US" sz="2000" dirty="0" smtClean="0">
                <a:cs typeface="Calibri"/>
              </a:rPr>
              <a:t>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/>
                <a:cs typeface="Calibri"/>
              </a:rPr>
              <a:t>Case #2: Labs</a:t>
            </a:r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814" y="5397642"/>
            <a:ext cx="392928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 smtClean="0"/>
              <a:t>Current pregnancy #3</a:t>
            </a:r>
            <a:r>
              <a:rPr lang="en-US" sz="2000" dirty="0" smtClean="0"/>
              <a:t> (2/22/15)</a:t>
            </a:r>
            <a:endParaRPr lang="en-US" sz="2000" u="sng" dirty="0" smtClean="0"/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Anti-C antibody at titer of 1:4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Anti-D antibody at titer of 1:128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814" y="2595395"/>
            <a:ext cx="877499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 smtClean="0">
                <a:cs typeface="Calibri"/>
              </a:rPr>
              <a:t>Pregnancy #2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 smtClean="0">
                <a:cs typeface="Calibri"/>
              </a:rPr>
              <a:t>10/11/13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Anti-C and anti-E antibodies at titers of 1:1 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Newly identified anti-D antibody at titer of 1:16 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 smtClean="0">
                <a:cs typeface="Calibri"/>
              </a:rPr>
              <a:t>2/27/14 (</a:t>
            </a:r>
            <a:r>
              <a:rPr lang="en-US" sz="2000" dirty="0" err="1" smtClean="0">
                <a:cs typeface="Calibri"/>
              </a:rPr>
              <a:t>peri</a:t>
            </a:r>
            <a:r>
              <a:rPr lang="en-US" sz="2000" dirty="0" smtClean="0">
                <a:cs typeface="Calibri"/>
              </a:rPr>
              <a:t>-partum)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Anti-D titer rose to 1:256 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 smtClean="0">
                <a:cs typeface="Calibri"/>
                <a:sym typeface="Wingdings"/>
              </a:rPr>
              <a:t>Baby</a:t>
            </a:r>
            <a:r>
              <a:rPr lang="en-US" sz="2000" dirty="0" smtClean="0">
                <a:cs typeface="Calibri"/>
              </a:rPr>
              <a:t> Rh(D) negative by prenatal genotyping + postnatal </a:t>
            </a:r>
            <a:r>
              <a:rPr lang="en-US" sz="2000" dirty="0" err="1" smtClean="0">
                <a:cs typeface="Calibri"/>
              </a:rPr>
              <a:t>geno</a:t>
            </a:r>
            <a:r>
              <a:rPr lang="en-US" sz="2000" dirty="0" smtClean="0">
                <a:cs typeface="Calibri"/>
              </a:rPr>
              <a:t>/</a:t>
            </a:r>
            <a:r>
              <a:rPr lang="en-US" sz="2000" dirty="0" err="1" smtClean="0">
                <a:cs typeface="Calibri"/>
              </a:rPr>
              <a:t>phenotyping</a:t>
            </a:r>
            <a:endParaRPr lang="en-US" sz="2000" dirty="0" smtClean="0"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814" y="963259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 smtClean="0">
                <a:cs typeface="Calibri"/>
              </a:rPr>
              <a:t>Blood bank testing during pregnancy</a:t>
            </a:r>
            <a:endParaRPr lang="en-US" sz="2000" u="sng" dirty="0"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814" y="1411412"/>
            <a:ext cx="65170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>
                <a:cs typeface="Calibri"/>
              </a:rPr>
              <a:t>Pregnancy #</a:t>
            </a:r>
            <a:r>
              <a:rPr lang="en-US" sz="2000" u="sng" dirty="0" smtClean="0">
                <a:cs typeface="Calibri"/>
              </a:rPr>
              <a:t>1</a:t>
            </a:r>
            <a:r>
              <a:rPr lang="en-US" sz="2000" dirty="0" smtClean="0">
                <a:cs typeface="Calibri"/>
              </a:rPr>
              <a:t> </a:t>
            </a:r>
            <a:r>
              <a:rPr lang="en-US" sz="2000" dirty="0">
                <a:cs typeface="Calibri"/>
              </a:rPr>
              <a:t>(5/27/10</a:t>
            </a:r>
            <a:r>
              <a:rPr lang="en-US" sz="2000" dirty="0" smtClean="0">
                <a:cs typeface="Calibri"/>
              </a:rPr>
              <a:t>)</a:t>
            </a:r>
            <a:endParaRPr lang="en-US" sz="2000" dirty="0">
              <a:cs typeface="Calibri"/>
            </a:endParaRP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Patient’s blood type: B negative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Anti</a:t>
            </a:r>
            <a:r>
              <a:rPr lang="en-US" sz="2000" dirty="0">
                <a:cs typeface="Calibri"/>
              </a:rPr>
              <a:t>-C and anti-E antibodies </a:t>
            </a:r>
            <a:r>
              <a:rPr lang="en-US" sz="2000" dirty="0" smtClean="0">
                <a:cs typeface="Calibri"/>
              </a:rPr>
              <a:t>identified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51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/>
                <a:cs typeface="Calibri"/>
              </a:rPr>
              <a:t>Case #2: Interpretation</a:t>
            </a:r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814" y="1592358"/>
            <a:ext cx="87749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Current testing demonstrates both anti-D and anti-C alloantibodies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Previous testing on mother and baby (2</a:t>
            </a:r>
            <a:r>
              <a:rPr lang="en-US" sz="2000" baseline="30000" dirty="0" smtClean="0">
                <a:cs typeface="Calibri"/>
              </a:rPr>
              <a:t>nd</a:t>
            </a:r>
            <a:r>
              <a:rPr lang="en-US" sz="2000" dirty="0" smtClean="0">
                <a:cs typeface="Calibri"/>
              </a:rPr>
              <a:t> pregnancy) would suggest these represent anti-G and anti-C alloantibodies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6814" y="1196148"/>
            <a:ext cx="4844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 smtClean="0">
                <a:cs typeface="Calibri"/>
              </a:rPr>
              <a:t>**Anti</a:t>
            </a:r>
            <a:r>
              <a:rPr lang="en-US" sz="2000" u="sng" dirty="0">
                <a:cs typeface="Calibri"/>
              </a:rPr>
              <a:t>-D -/+ anti-C -/+ anti-G antibodies?</a:t>
            </a:r>
            <a:r>
              <a:rPr lang="en-US" sz="2000" u="sng" dirty="0" smtClean="0">
                <a:cs typeface="Calibri"/>
              </a:rPr>
              <a:t>?**</a:t>
            </a:r>
            <a:endParaRPr lang="en-US" sz="2000" u="sng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814" y="2973033"/>
            <a:ext cx="8581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Clinical significance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True anti-D would portend more significant HDFN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If true anti-D is not present, patient would require </a:t>
            </a:r>
            <a:r>
              <a:rPr lang="en-US" sz="2000" dirty="0" err="1" smtClean="0"/>
              <a:t>Rhogam</a:t>
            </a:r>
            <a:r>
              <a:rPr lang="en-US" sz="2000" dirty="0" smtClean="0"/>
              <a:t> to prevent anti-D </a:t>
            </a:r>
            <a:r>
              <a:rPr lang="en-US" sz="2000" dirty="0" err="1" smtClean="0"/>
              <a:t>alloimmunization</a:t>
            </a:r>
            <a:r>
              <a:rPr lang="en-US" sz="2000" dirty="0" smtClean="0"/>
              <a:t> if current fetus is Rh(D) positive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6815" y="4733760"/>
            <a:ext cx="8774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 smtClean="0"/>
              <a:t>Recommendation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Perform adsorption testing to confirm/rule out presence of anti-D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Until results obtained (and/or fetal antigen status determined), would be prudent to assume that patient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</a:t>
            </a:r>
            <a:r>
              <a:rPr lang="en-US" sz="2000" dirty="0" err="1" smtClean="0"/>
              <a:t>alloimmunized</a:t>
            </a:r>
            <a:r>
              <a:rPr lang="en-US" sz="2000" dirty="0" smtClean="0"/>
              <a:t> and treat with </a:t>
            </a:r>
            <a:r>
              <a:rPr lang="en-US" sz="2000" dirty="0" err="1" smtClean="0"/>
              <a:t>Rhogam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347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/>
                <a:cs typeface="Calibri"/>
              </a:rPr>
              <a:t>Case #2: Background</a:t>
            </a:r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814" y="986208"/>
            <a:ext cx="8774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G antigen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>
                <a:cs typeface="Calibri"/>
              </a:rPr>
              <a:t>P</a:t>
            </a:r>
            <a:r>
              <a:rPr lang="en-US" sz="2000" dirty="0" smtClean="0">
                <a:cs typeface="Calibri"/>
              </a:rPr>
              <a:t>resent on almost all RBCs that are Rh(C) positive </a:t>
            </a:r>
            <a:r>
              <a:rPr lang="en-US" sz="2000" u="sng" dirty="0" smtClean="0">
                <a:cs typeface="Calibri"/>
              </a:rPr>
              <a:t>or</a:t>
            </a:r>
            <a:r>
              <a:rPr lang="en-US" sz="2000" dirty="0" smtClean="0">
                <a:cs typeface="Calibri"/>
              </a:rPr>
              <a:t> Rh(D) positive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>
                <a:cs typeface="Calibri"/>
              </a:rPr>
              <a:t>Absent from cells that are Rh(C) negative </a:t>
            </a:r>
            <a:r>
              <a:rPr lang="en-US" sz="2000" u="sng" dirty="0" smtClean="0">
                <a:cs typeface="Calibri"/>
              </a:rPr>
              <a:t>and</a:t>
            </a:r>
            <a:r>
              <a:rPr lang="en-US" sz="2000" dirty="0" smtClean="0">
                <a:cs typeface="Calibri"/>
              </a:rPr>
              <a:t> Rh(D) </a:t>
            </a:r>
            <a:r>
              <a:rPr lang="en-US" sz="2000" dirty="0" smtClean="0">
                <a:cs typeface="Calibri"/>
              </a:rPr>
              <a:t>negative</a:t>
            </a:r>
            <a:endParaRPr lang="en-US" sz="2000" dirty="0" smtClean="0"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814" y="3801348"/>
            <a:ext cx="8774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Relevance for transfusion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>
                <a:cs typeface="Calibri"/>
              </a:rPr>
              <a:t>Differentiation of anti-C, -D, and -G is seldom clinically important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>
                <a:cs typeface="Calibri"/>
              </a:rPr>
              <a:t>T</a:t>
            </a:r>
            <a:r>
              <a:rPr lang="en-US" sz="2000" dirty="0" smtClean="0">
                <a:cs typeface="Calibri"/>
              </a:rPr>
              <a:t>ransfuse with D negative and C negative blood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813" y="5148677"/>
            <a:ext cx="89571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Relevance </a:t>
            </a:r>
            <a:r>
              <a:rPr lang="en-US" sz="2000" dirty="0" smtClean="0">
                <a:cs typeface="Calibri"/>
              </a:rPr>
              <a:t>during pregnancy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>
                <a:cs typeface="Calibri"/>
              </a:rPr>
              <a:t>Anti-D status would affect pregnancy management </a:t>
            </a:r>
            <a:r>
              <a:rPr lang="en-US" sz="2000" dirty="0" smtClean="0">
                <a:cs typeface="Calibri"/>
                <a:sym typeface="Wingdings"/>
              </a:rPr>
              <a:t> D-negative women with anti-G + anti-C (but not anti-D) should receive </a:t>
            </a:r>
            <a:r>
              <a:rPr lang="en-US" sz="2000" dirty="0" err="1" smtClean="0">
                <a:cs typeface="Calibri"/>
                <a:sym typeface="Wingdings"/>
              </a:rPr>
              <a:t>Rhogam</a:t>
            </a:r>
            <a:endParaRPr lang="en-US" sz="2000" dirty="0">
              <a:cs typeface="Calibri"/>
            </a:endParaRP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>
                <a:cs typeface="Calibri"/>
              </a:rPr>
              <a:t>Warrants further studies to determine true specificities</a:t>
            </a:r>
            <a:endParaRPr lang="en-US" sz="2000" dirty="0"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813" y="2177084"/>
            <a:ext cx="83569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Anti-G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>
                <a:cs typeface="Calibri"/>
              </a:rPr>
              <a:t>Appears serologically to be anti-C plus anti-D</a:t>
            </a:r>
          </a:p>
          <a:p>
            <a:pPr marL="800100" lvl="1" indent="-342900">
              <a:spcBef>
                <a:spcPts val="600"/>
              </a:spcBef>
              <a:buClr>
                <a:schemeClr val="accent3"/>
              </a:buClr>
              <a:buFont typeface="Courier New"/>
              <a:buChar char="o"/>
            </a:pPr>
            <a:r>
              <a:rPr lang="en-US" sz="2000" dirty="0">
                <a:cs typeface="Calibri"/>
              </a:rPr>
              <a:t>Sort by performing sequential adsorption/elution, e.g. using r’ (</a:t>
            </a:r>
            <a:r>
              <a:rPr lang="en-US" sz="2000" dirty="0" err="1">
                <a:cs typeface="Calibri"/>
              </a:rPr>
              <a:t>Cde</a:t>
            </a:r>
            <a:r>
              <a:rPr lang="en-US" sz="2000" dirty="0">
                <a:cs typeface="Calibri"/>
              </a:rPr>
              <a:t>) and R</a:t>
            </a:r>
            <a:r>
              <a:rPr lang="en-US" sz="2000" baseline="-25000" dirty="0">
                <a:cs typeface="Calibri"/>
              </a:rPr>
              <a:t>0</a:t>
            </a:r>
            <a:r>
              <a:rPr lang="en-US" sz="2000" dirty="0">
                <a:cs typeface="Calibri"/>
              </a:rPr>
              <a:t> (</a:t>
            </a:r>
            <a:r>
              <a:rPr lang="en-US" sz="2000" dirty="0" err="1">
                <a:cs typeface="Calibri"/>
              </a:rPr>
              <a:t>cDe</a:t>
            </a:r>
            <a:r>
              <a:rPr lang="en-US" sz="2000" dirty="0">
                <a:cs typeface="Calibri"/>
              </a:rPr>
              <a:t>) cells</a:t>
            </a:r>
          </a:p>
        </p:txBody>
      </p:sp>
    </p:spTree>
    <p:extLst>
      <p:ext uri="{BB962C8B-B14F-4D97-AF65-F5344CB8AC3E}">
        <p14:creationId xmlns:p14="http://schemas.microsoft.com/office/powerpoint/2010/main" val="258507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/>
                <a:cs typeface="Calibri"/>
              </a:rPr>
              <a:t>Case #2: Background</a:t>
            </a:r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3026"/>
          <a:stretch/>
        </p:blipFill>
        <p:spPr>
          <a:xfrm>
            <a:off x="2778015" y="964238"/>
            <a:ext cx="6212653" cy="1025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68652" b="88405"/>
          <a:stretch/>
        </p:blipFill>
        <p:spPr>
          <a:xfrm>
            <a:off x="65812" y="954994"/>
            <a:ext cx="2584646" cy="2356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5330" y="1989943"/>
            <a:ext cx="859381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Retrospective study that analyzed sera from 27 </a:t>
            </a:r>
            <a:r>
              <a:rPr lang="en-US" sz="2000" dirty="0" err="1" smtClean="0">
                <a:cs typeface="Calibri"/>
              </a:rPr>
              <a:t>alloimmunized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smtClean="0">
                <a:cs typeface="Calibri"/>
              </a:rPr>
              <a:t>women initially identified as having anti-D + anti-C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Performed adsorption/elution studies to identify anti-D, anti-C, and anti-G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Results:		</a:t>
            </a:r>
            <a:r>
              <a:rPr lang="en-US" sz="2000" u="sng" dirty="0" smtClean="0">
                <a:cs typeface="Calibri"/>
              </a:rPr>
              <a:t>Combo</a:t>
            </a:r>
            <a:r>
              <a:rPr lang="en-US" sz="2000" dirty="0" smtClean="0">
                <a:cs typeface="Calibri"/>
              </a:rPr>
              <a:t>		</a:t>
            </a:r>
            <a:r>
              <a:rPr lang="en-US" sz="2000" u="sng" dirty="0" smtClean="0">
                <a:cs typeface="Calibri"/>
              </a:rPr>
              <a:t>Frequency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 smtClean="0">
                <a:cs typeface="Calibri"/>
              </a:rPr>
              <a:t>		</a:t>
            </a:r>
            <a:r>
              <a:rPr lang="en-US" sz="2000" dirty="0" smtClean="0">
                <a:cs typeface="Calibri"/>
              </a:rPr>
              <a:t>		C </a:t>
            </a:r>
            <a:r>
              <a:rPr lang="en-US" sz="2000" dirty="0" smtClean="0">
                <a:cs typeface="Calibri"/>
              </a:rPr>
              <a:t>+ G		14.8%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>
                <a:cs typeface="Calibri"/>
              </a:rPr>
              <a:t>	</a:t>
            </a:r>
            <a:r>
              <a:rPr lang="en-US" sz="2000" dirty="0" smtClean="0">
                <a:cs typeface="Calibri"/>
              </a:rPr>
              <a:t>	</a:t>
            </a:r>
            <a:r>
              <a:rPr lang="en-US" sz="2000" dirty="0" smtClean="0">
                <a:cs typeface="Calibri"/>
              </a:rPr>
              <a:t>		D </a:t>
            </a:r>
            <a:r>
              <a:rPr lang="en-US" sz="2000" dirty="0" smtClean="0">
                <a:cs typeface="Calibri"/>
              </a:rPr>
              <a:t>+ G		25.9%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>
                <a:cs typeface="Calibri"/>
              </a:rPr>
              <a:t>	</a:t>
            </a:r>
            <a:r>
              <a:rPr lang="en-US" sz="2000" dirty="0" smtClean="0">
                <a:cs typeface="Calibri"/>
              </a:rPr>
              <a:t>	</a:t>
            </a:r>
            <a:r>
              <a:rPr lang="en-US" sz="2000" dirty="0" smtClean="0">
                <a:cs typeface="Calibri"/>
              </a:rPr>
              <a:t>		D </a:t>
            </a:r>
            <a:r>
              <a:rPr lang="en-US" sz="2000" dirty="0" smtClean="0">
                <a:cs typeface="Calibri"/>
              </a:rPr>
              <a:t>+ C		11.1%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>
                <a:cs typeface="Calibri"/>
              </a:rPr>
              <a:t>	</a:t>
            </a:r>
            <a:r>
              <a:rPr lang="en-US" sz="2000" dirty="0" smtClean="0">
                <a:cs typeface="Calibri"/>
              </a:rPr>
              <a:t>	</a:t>
            </a:r>
            <a:r>
              <a:rPr lang="en-US" sz="2000" dirty="0" smtClean="0">
                <a:cs typeface="Calibri"/>
              </a:rPr>
              <a:t>		D </a:t>
            </a:r>
            <a:r>
              <a:rPr lang="en-US" sz="2000" dirty="0" smtClean="0">
                <a:cs typeface="Calibri"/>
              </a:rPr>
              <a:t>+ C + G	48.1%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*Anti-G + anti-C, without anti-D, were identified in 4/27 samples (14.8</a:t>
            </a:r>
            <a:r>
              <a:rPr lang="en-US" sz="2000" dirty="0" smtClean="0">
                <a:cs typeface="Calibri"/>
              </a:rPr>
              <a:t>%) </a:t>
            </a:r>
          </a:p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dirty="0">
                <a:cs typeface="Calibri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cs typeface="Calibri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cs typeface="Calibri"/>
                <a:sym typeface="Wingdings" panose="05000000000000000000" pitchFamily="2" charset="2"/>
              </a:rPr>
              <a:t> This group should receive </a:t>
            </a:r>
            <a:r>
              <a:rPr lang="en-US" sz="2000" dirty="0" err="1" smtClean="0">
                <a:cs typeface="Calibri"/>
                <a:sym typeface="Wingdings" panose="05000000000000000000" pitchFamily="2" charset="2"/>
              </a:rPr>
              <a:t>Rhogam</a:t>
            </a:r>
            <a:r>
              <a:rPr lang="en-US" sz="2000" dirty="0" smtClean="0">
                <a:cs typeface="Calibri"/>
                <a:sym typeface="Wingdings" panose="05000000000000000000" pitchFamily="2" charset="2"/>
              </a:rPr>
              <a:t>, but might be missed if interpreted 		to have anti-D</a:t>
            </a:r>
            <a:endParaRPr lang="en-US" sz="2000" dirty="0" smtClean="0">
              <a:cs typeface="Calibri"/>
            </a:endParaRP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err="1" smtClean="0">
                <a:cs typeface="Calibri"/>
              </a:rPr>
              <a:t>Medicolegal</a:t>
            </a:r>
            <a:r>
              <a:rPr lang="en-US" sz="2000" dirty="0" smtClean="0">
                <a:cs typeface="Calibri"/>
              </a:rPr>
              <a:t>/social implications: Pregnant woman and </a:t>
            </a:r>
            <a:r>
              <a:rPr lang="en-US" sz="2000" dirty="0" smtClean="0">
                <a:cs typeface="Calibri"/>
              </a:rPr>
              <a:t>partner </a:t>
            </a:r>
            <a:r>
              <a:rPr lang="en-US" sz="2000" dirty="0" smtClean="0">
                <a:cs typeface="Calibri"/>
              </a:rPr>
              <a:t>should be informed </a:t>
            </a:r>
            <a:r>
              <a:rPr lang="en-US" sz="2000" dirty="0" smtClean="0">
                <a:cs typeface="Calibri"/>
              </a:rPr>
              <a:t>of </a:t>
            </a:r>
            <a:r>
              <a:rPr lang="en-US" sz="2000" dirty="0" smtClean="0">
                <a:cs typeface="Calibri"/>
              </a:rPr>
              <a:t>anti-G + anti-C </a:t>
            </a:r>
            <a:r>
              <a:rPr lang="en-US" sz="2000" dirty="0" smtClean="0">
                <a:cs typeface="Calibri"/>
              </a:rPr>
              <a:t>identification </a:t>
            </a:r>
            <a:r>
              <a:rPr lang="en-US" sz="2000" dirty="0" smtClean="0">
                <a:cs typeface="Calibri"/>
              </a:rPr>
              <a:t>if </a:t>
            </a:r>
            <a:r>
              <a:rPr lang="en-US" sz="2000" dirty="0" smtClean="0">
                <a:cs typeface="Calibri"/>
              </a:rPr>
              <a:t>both D-negative </a:t>
            </a:r>
            <a:r>
              <a:rPr lang="en-US" sz="2000" dirty="0" smtClean="0">
                <a:cs typeface="Calibri"/>
              </a:rPr>
              <a:t>(paternity issue)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349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823" y="1835952"/>
            <a:ext cx="85779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err="1" smtClean="0"/>
              <a:t>Lenkiewicz</a:t>
            </a:r>
            <a:r>
              <a:rPr lang="en-US" sz="2000" dirty="0"/>
              <a:t> </a:t>
            </a:r>
            <a:r>
              <a:rPr lang="en-US" sz="2000" dirty="0" smtClean="0"/>
              <a:t>B, </a:t>
            </a:r>
            <a:r>
              <a:rPr lang="en-US" sz="2000" dirty="0" err="1" smtClean="0"/>
              <a:t>Zupanska</a:t>
            </a:r>
            <a:r>
              <a:rPr lang="en-US" sz="2000" dirty="0" smtClean="0"/>
              <a:t>, B (2002) Clinical significance of anti-G. </a:t>
            </a:r>
            <a:r>
              <a:rPr lang="en-US" sz="2000" i="1" dirty="0" err="1" smtClean="0"/>
              <a:t>Transfus</a:t>
            </a:r>
            <a:r>
              <a:rPr lang="en-US" sz="2000" i="1" dirty="0" smtClean="0"/>
              <a:t> Med </a:t>
            </a:r>
            <a:r>
              <a:rPr lang="en-US" sz="2000" b="1" dirty="0" smtClean="0"/>
              <a:t>12</a:t>
            </a:r>
            <a:r>
              <a:rPr lang="en-US" sz="2000" dirty="0" smtClean="0"/>
              <a:t>:221.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err="1" smtClean="0"/>
              <a:t>Palfi</a:t>
            </a:r>
            <a:r>
              <a:rPr lang="en-US" sz="2000" dirty="0" smtClean="0"/>
              <a:t> M and </a:t>
            </a:r>
            <a:r>
              <a:rPr lang="en-US" sz="2000" dirty="0" err="1" smtClean="0"/>
              <a:t>Gunnarsson</a:t>
            </a:r>
            <a:r>
              <a:rPr lang="en-US" sz="2000" dirty="0" smtClean="0"/>
              <a:t>, C (2001) The frequency of anti-C + and anti-G in the absence of anti-D in </a:t>
            </a:r>
            <a:r>
              <a:rPr lang="en-US" sz="2000" dirty="0" err="1" smtClean="0"/>
              <a:t>alloimmunized</a:t>
            </a:r>
            <a:r>
              <a:rPr lang="en-US" sz="2000" dirty="0" smtClean="0"/>
              <a:t> pregnancies. </a:t>
            </a:r>
            <a:r>
              <a:rPr lang="en-US" sz="2000" i="1" dirty="0" err="1" smtClean="0"/>
              <a:t>Transfus</a:t>
            </a:r>
            <a:r>
              <a:rPr lang="en-US" sz="2000" i="1" dirty="0" smtClean="0"/>
              <a:t> Med </a:t>
            </a:r>
            <a:r>
              <a:rPr lang="en-US" sz="2000" b="1" dirty="0" smtClean="0"/>
              <a:t>11</a:t>
            </a:r>
            <a:r>
              <a:rPr lang="en-US" sz="2000" dirty="0" smtClean="0"/>
              <a:t>:207-210.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err="1" smtClean="0"/>
              <a:t>Shirey</a:t>
            </a:r>
            <a:r>
              <a:rPr lang="en-US" sz="2000" dirty="0" smtClean="0"/>
              <a:t>, RS, Mirabella, DC, </a:t>
            </a:r>
            <a:r>
              <a:rPr lang="en-US" sz="2000" dirty="0" err="1" smtClean="0"/>
              <a:t>Lumadue</a:t>
            </a:r>
            <a:r>
              <a:rPr lang="en-US" sz="2000" dirty="0" smtClean="0"/>
              <a:t>, JA, and Ness, PM (1997) Differentiation of anti-D, -C, and –G: clinical relevance in </a:t>
            </a:r>
            <a:r>
              <a:rPr lang="en-US" sz="2000" dirty="0" err="1" smtClean="0"/>
              <a:t>alloimmunized</a:t>
            </a:r>
            <a:r>
              <a:rPr lang="en-US" sz="2000" dirty="0" smtClean="0"/>
              <a:t> pregnancies. </a:t>
            </a:r>
            <a:r>
              <a:rPr lang="en-US" sz="2000" i="1" dirty="0" smtClean="0"/>
              <a:t>Transfusion</a:t>
            </a:r>
            <a:r>
              <a:rPr lang="en-US" sz="2000" dirty="0" smtClean="0"/>
              <a:t> </a:t>
            </a:r>
            <a:r>
              <a:rPr lang="en-US" sz="2000" b="1" dirty="0" smtClean="0"/>
              <a:t>37</a:t>
            </a:r>
            <a:r>
              <a:rPr lang="en-US" sz="2000" dirty="0" smtClean="0"/>
              <a:t>:493-496.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#2: References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4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970" y="1680819"/>
            <a:ext cx="828794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 smtClean="0">
                <a:cs typeface="Calibri"/>
              </a:rPr>
              <a:t>Patient history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1 day old male delivered </a:t>
            </a:r>
            <a:r>
              <a:rPr lang="en-US" sz="2000" dirty="0">
                <a:cs typeface="Calibri"/>
              </a:rPr>
              <a:t>at 33 4/7 weeks by C/</a:t>
            </a:r>
            <a:r>
              <a:rPr lang="en-US" sz="2000" dirty="0" smtClean="0">
                <a:cs typeface="Calibri"/>
              </a:rPr>
              <a:t>S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A</a:t>
            </a:r>
            <a:r>
              <a:rPr lang="en-US" sz="2000" dirty="0" smtClean="0">
                <a:cs typeface="Calibri"/>
              </a:rPr>
              <a:t>dmitted </a:t>
            </a:r>
            <a:r>
              <a:rPr lang="en-US" sz="2000" dirty="0">
                <a:cs typeface="Calibri"/>
              </a:rPr>
              <a:t>to </a:t>
            </a:r>
            <a:r>
              <a:rPr lang="en-US" sz="2000" dirty="0" smtClean="0">
                <a:cs typeface="Calibri"/>
              </a:rPr>
              <a:t>NICU on </a:t>
            </a:r>
            <a:r>
              <a:rPr lang="en-US" sz="2000" dirty="0" smtClean="0">
                <a:cs typeface="Calibri"/>
              </a:rPr>
              <a:t>2/3/15 </a:t>
            </a:r>
            <a:r>
              <a:rPr lang="en-US" sz="2000" dirty="0" smtClean="0">
                <a:cs typeface="Calibri"/>
              </a:rPr>
              <a:t>(DOL1) for </a:t>
            </a:r>
            <a:r>
              <a:rPr lang="en-US" sz="2000" dirty="0">
                <a:cs typeface="Calibri"/>
              </a:rPr>
              <a:t>management of </a:t>
            </a:r>
            <a:r>
              <a:rPr lang="en-US" sz="2000" dirty="0" smtClean="0">
                <a:cs typeface="Calibri"/>
              </a:rPr>
              <a:t>prematurity and respiratory </a:t>
            </a:r>
            <a:r>
              <a:rPr lang="en-US" sz="2000" dirty="0">
                <a:cs typeface="Calibri"/>
              </a:rPr>
              <a:t>distress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Delivery complicated by pre-</a:t>
            </a:r>
            <a:r>
              <a:rPr lang="en-US" sz="2000" dirty="0" err="1">
                <a:cs typeface="Calibri"/>
              </a:rPr>
              <a:t>eclampsia</a:t>
            </a:r>
            <a:r>
              <a:rPr lang="en-US" sz="2000" dirty="0">
                <a:cs typeface="Calibri"/>
              </a:rPr>
              <a:t> and poor fetal heart rate variability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Apgar </a:t>
            </a:r>
            <a:r>
              <a:rPr lang="en-US" sz="2000" dirty="0" smtClean="0">
                <a:cs typeface="Calibri"/>
              </a:rPr>
              <a:t>scores </a:t>
            </a:r>
            <a:r>
              <a:rPr lang="en-US" sz="2000" dirty="0">
                <a:cs typeface="Calibri"/>
              </a:rPr>
              <a:t>6 at 1 min, 8 at 5 </a:t>
            </a:r>
            <a:r>
              <a:rPr lang="en-US" sz="2000" dirty="0" smtClean="0">
                <a:cs typeface="Calibri"/>
              </a:rPr>
              <a:t>min; </a:t>
            </a:r>
            <a:r>
              <a:rPr lang="en-US" sz="2000" dirty="0" smtClean="0">
                <a:cs typeface="Calibri"/>
              </a:rPr>
              <a:t>birth </a:t>
            </a:r>
            <a:r>
              <a:rPr lang="en-US" sz="2000" dirty="0" smtClean="0">
                <a:cs typeface="Calibri"/>
              </a:rPr>
              <a:t>weight 2075 grams</a:t>
            </a:r>
            <a:endParaRPr lang="en-US" sz="2000" dirty="0">
              <a:cs typeface="Calibri"/>
            </a:endParaRP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Required CPAP and brief PPV at delivery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970" y="4680530"/>
            <a:ext cx="87345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sz="2000" u="sng" dirty="0">
                <a:cs typeface="Calibri"/>
              </a:rPr>
              <a:t>Maternal history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28 </a:t>
            </a:r>
            <a:r>
              <a:rPr lang="en-US" sz="2000" dirty="0" err="1">
                <a:cs typeface="Calibri"/>
              </a:rPr>
              <a:t>yo</a:t>
            </a:r>
            <a:r>
              <a:rPr lang="en-US" sz="2000" dirty="0">
                <a:cs typeface="Calibri"/>
              </a:rPr>
              <a:t> Polynesian F, now G2 P2 </a:t>
            </a:r>
            <a:r>
              <a:rPr lang="en-US" sz="2000" dirty="0" smtClean="0">
                <a:cs typeface="Calibri"/>
              </a:rPr>
              <a:t>(T0 P2 A0 L2), </a:t>
            </a:r>
            <a:r>
              <a:rPr lang="en-US" sz="2000" dirty="0">
                <a:cs typeface="Calibri"/>
              </a:rPr>
              <a:t>h/o HTN, CVA, DM II, SLE, </a:t>
            </a:r>
            <a:r>
              <a:rPr lang="en-US" sz="2000" dirty="0" smtClean="0">
                <a:cs typeface="Calibri"/>
              </a:rPr>
              <a:t>and HSV</a:t>
            </a:r>
            <a:endParaRPr lang="en-US" sz="2000" dirty="0">
              <a:cs typeface="Calibri"/>
            </a:endParaRP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Blood type </a:t>
            </a:r>
            <a:r>
              <a:rPr lang="en-US" sz="2000" dirty="0" smtClean="0">
                <a:cs typeface="Calibri"/>
              </a:rPr>
              <a:t>O positive, </a:t>
            </a:r>
            <a:r>
              <a:rPr lang="en-US" sz="2000" dirty="0" err="1">
                <a:cs typeface="Calibri"/>
              </a:rPr>
              <a:t>Jk</a:t>
            </a:r>
            <a:r>
              <a:rPr lang="en-US" sz="2000" dirty="0">
                <a:cs typeface="Calibri"/>
              </a:rPr>
              <a:t>(a-b-) [by </a:t>
            </a:r>
            <a:r>
              <a:rPr lang="en-US" sz="2000" dirty="0" err="1">
                <a:cs typeface="Calibri"/>
              </a:rPr>
              <a:t>phenotyping</a:t>
            </a:r>
            <a:r>
              <a:rPr lang="en-US" sz="2000" dirty="0">
                <a:cs typeface="Calibri"/>
              </a:rPr>
              <a:t>]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History of multiple antibodies: anti-</a:t>
            </a:r>
            <a:r>
              <a:rPr lang="en-US" sz="2000" dirty="0" err="1">
                <a:cs typeface="Calibri"/>
              </a:rPr>
              <a:t>Jka</a:t>
            </a:r>
            <a:r>
              <a:rPr lang="en-US" sz="2000" dirty="0">
                <a:cs typeface="Calibri"/>
              </a:rPr>
              <a:t>, -</a:t>
            </a:r>
            <a:r>
              <a:rPr lang="en-US" sz="2000" dirty="0" err="1">
                <a:cs typeface="Calibri"/>
              </a:rPr>
              <a:t>Jkb</a:t>
            </a:r>
            <a:r>
              <a:rPr lang="en-US" sz="2000" dirty="0">
                <a:cs typeface="Calibri"/>
              </a:rPr>
              <a:t>, -little c, -big E, -big K, -</a:t>
            </a:r>
            <a:r>
              <a:rPr lang="en-US" sz="2000" dirty="0" err="1">
                <a:cs typeface="Calibri"/>
              </a:rPr>
              <a:t>Fyb</a:t>
            </a:r>
            <a:r>
              <a:rPr lang="en-US" sz="2000" dirty="0">
                <a:cs typeface="Calibri"/>
              </a:rPr>
              <a:t>, and –S</a:t>
            </a:r>
          </a:p>
          <a:p>
            <a:pPr marL="342900" indent="-342900">
              <a:spcBef>
                <a:spcPts val="600"/>
              </a:spcBef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Most recent </a:t>
            </a:r>
            <a:r>
              <a:rPr lang="en-US" sz="2000" dirty="0" err="1">
                <a:cs typeface="Calibri"/>
              </a:rPr>
              <a:t>Ab</a:t>
            </a:r>
            <a:r>
              <a:rPr lang="en-US" sz="2000" dirty="0">
                <a:cs typeface="Calibri"/>
              </a:rPr>
              <a:t> screen at ARC (10/2014) identified only anti-</a:t>
            </a:r>
            <a:r>
              <a:rPr lang="en-US" sz="2000" dirty="0" err="1">
                <a:cs typeface="Calibri"/>
              </a:rPr>
              <a:t>Jka</a:t>
            </a:r>
            <a:r>
              <a:rPr lang="en-US" sz="2000" dirty="0">
                <a:cs typeface="Calibri"/>
              </a:rPr>
              <a:t> and anti-</a:t>
            </a:r>
            <a:r>
              <a:rPr lang="en-US" sz="2000" dirty="0" err="1" smtClean="0">
                <a:cs typeface="Calibri"/>
              </a:rPr>
              <a:t>Jkb</a:t>
            </a:r>
            <a:endParaRPr lang="en-US" sz="2000" dirty="0">
              <a:cs typeface="Calibri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</a:t>
            </a:r>
            <a:r>
              <a:rPr lang="en-US" sz="3600" dirty="0">
                <a:solidFill>
                  <a:srgbClr val="FFFFFF"/>
                </a:solidFill>
                <a:cs typeface="Calibri"/>
              </a:rPr>
              <a:t>#1: History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970" y="1108803"/>
            <a:ext cx="2262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</a:pPr>
            <a:r>
              <a:rPr lang="en-US" b="1" dirty="0">
                <a:cs typeface="Calibri"/>
              </a:rPr>
              <a:t>M.C</a:t>
            </a:r>
            <a:r>
              <a:rPr lang="en-US" b="1" dirty="0" smtClean="0">
                <a:cs typeface="Calibri"/>
              </a:rPr>
              <a:t>.</a:t>
            </a:r>
            <a:r>
              <a:rPr lang="en-US" b="1" dirty="0">
                <a:cs typeface="Calibri"/>
              </a:rPr>
              <a:t> </a:t>
            </a:r>
            <a:r>
              <a:rPr lang="en-US" b="1" dirty="0" smtClean="0">
                <a:cs typeface="Calibri"/>
              </a:rPr>
              <a:t>(</a:t>
            </a:r>
            <a:r>
              <a:rPr lang="en-US" b="1" dirty="0">
                <a:cs typeface="Calibri"/>
              </a:rPr>
              <a:t>MR# 38465043)</a:t>
            </a: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</a:t>
            </a:r>
            <a:r>
              <a:rPr lang="en-US" sz="3600" dirty="0">
                <a:solidFill>
                  <a:srgbClr val="FFFFFF"/>
                </a:solidFill>
                <a:cs typeface="Calibri"/>
              </a:rPr>
              <a:t>#1: </a:t>
            </a:r>
            <a:r>
              <a:rPr lang="en-US" sz="3600" dirty="0" smtClean="0">
                <a:solidFill>
                  <a:srgbClr val="FFFFFF"/>
                </a:solidFill>
                <a:cs typeface="Calibri"/>
              </a:rPr>
              <a:t>Labs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979" y="2277093"/>
            <a:ext cx="859506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Blood bank tests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Blood type O positive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DAT positive for </a:t>
            </a:r>
            <a:r>
              <a:rPr lang="en-US" sz="2000" dirty="0" err="1" smtClean="0"/>
              <a:t>IgG</a:t>
            </a:r>
            <a:r>
              <a:rPr lang="en-US" sz="2000" dirty="0" smtClean="0"/>
              <a:t> fixation (2+)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err="1" smtClean="0"/>
              <a:t>Eluate</a:t>
            </a:r>
            <a:r>
              <a:rPr lang="en-US" sz="2000" dirty="0" smtClean="0"/>
              <a:t> contained “</a:t>
            </a:r>
            <a:r>
              <a:rPr lang="en-US" sz="2000" dirty="0" err="1" smtClean="0"/>
              <a:t>panagglutinin</a:t>
            </a:r>
            <a:r>
              <a:rPr lang="en-US" sz="2000" dirty="0" smtClean="0"/>
              <a:t> that reacted with all cells except the mother’s red blood cells”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Limited antigen phenotype panel </a:t>
            </a:r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/>
              <a:t>Positive for little c antigen</a:t>
            </a:r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/>
              <a:t>Negative for </a:t>
            </a:r>
            <a:r>
              <a:rPr lang="en-US" sz="2000" dirty="0" err="1" smtClean="0"/>
              <a:t>Jka</a:t>
            </a:r>
            <a:r>
              <a:rPr lang="en-US" sz="2000" dirty="0" smtClean="0"/>
              <a:t> and </a:t>
            </a:r>
            <a:r>
              <a:rPr lang="en-US" sz="2000" dirty="0" err="1" smtClean="0"/>
              <a:t>Jkb</a:t>
            </a:r>
            <a:r>
              <a:rPr lang="en-US" sz="2000" dirty="0" smtClean="0"/>
              <a:t> antigens</a:t>
            </a: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</a:t>
            </a:r>
            <a:r>
              <a:rPr lang="en-US" sz="3600" dirty="0">
                <a:solidFill>
                  <a:srgbClr val="FFFFFF"/>
                </a:solidFill>
                <a:cs typeface="Calibri"/>
              </a:rPr>
              <a:t>#1: </a:t>
            </a:r>
            <a:r>
              <a:rPr lang="en-US" sz="3600" dirty="0" smtClean="0">
                <a:solidFill>
                  <a:srgbClr val="FFFFFF"/>
                </a:solidFill>
                <a:cs typeface="Calibri"/>
              </a:rPr>
              <a:t>Molecular testing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9867" y="3175208"/>
            <a:ext cx="810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000" u="sng" dirty="0" smtClean="0"/>
              <a:t>Assay Sensitivity/Specificity</a:t>
            </a:r>
          </a:p>
          <a:p>
            <a:pPr marL="342900" indent="-342900"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&gt;99% in most populations</a:t>
            </a:r>
          </a:p>
          <a:p>
            <a:pPr marL="342900" indent="-342900"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Null alleles [</a:t>
            </a:r>
            <a:r>
              <a:rPr lang="en-US" sz="2000" i="1" dirty="0" err="1" smtClean="0"/>
              <a:t>Jk</a:t>
            </a:r>
            <a:r>
              <a:rPr lang="en-US" sz="2000" i="1" dirty="0" smtClean="0"/>
              <a:t>(a-b-)</a:t>
            </a:r>
            <a:r>
              <a:rPr lang="en-US" sz="2000" dirty="0" smtClean="0"/>
              <a:t>] are not specifically detected and may genotype as </a:t>
            </a:r>
            <a:r>
              <a:rPr lang="en-US" sz="2000" i="1" dirty="0" smtClean="0"/>
              <a:t>JK*A</a:t>
            </a:r>
            <a:r>
              <a:rPr lang="en-US" sz="2000" dirty="0" smtClean="0"/>
              <a:t> or </a:t>
            </a:r>
            <a:r>
              <a:rPr lang="en-US" sz="2000" i="1" dirty="0" smtClean="0"/>
              <a:t>JK*B</a:t>
            </a:r>
            <a:r>
              <a:rPr lang="en-US" sz="2000" dirty="0" smtClean="0"/>
              <a:t> alleles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9867" y="472221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000" u="sng" dirty="0" smtClean="0"/>
              <a:t>Results</a:t>
            </a:r>
            <a:endParaRPr lang="en-US" sz="2000" u="sng" dirty="0"/>
          </a:p>
          <a:p>
            <a:pPr marL="342900" indent="-342900">
              <a:buClr>
                <a:schemeClr val="accent3"/>
              </a:buClr>
              <a:buFont typeface="Arial"/>
              <a:buChar char="•"/>
            </a:pPr>
            <a:r>
              <a:rPr lang="en-US" sz="2000" i="1" dirty="0"/>
              <a:t>JK*A [838G]</a:t>
            </a:r>
            <a:r>
              <a:rPr lang="en-US" sz="2000" dirty="0"/>
              <a:t>	Positive</a:t>
            </a:r>
          </a:p>
          <a:p>
            <a:pPr marL="342900" indent="-342900">
              <a:buClr>
                <a:schemeClr val="accent3"/>
              </a:buClr>
              <a:buFont typeface="Arial"/>
              <a:buChar char="•"/>
            </a:pPr>
            <a:r>
              <a:rPr lang="en-US" sz="2000" i="1" dirty="0"/>
              <a:t>JK*B [838A]</a:t>
            </a:r>
            <a:r>
              <a:rPr lang="en-US" sz="2000" dirty="0"/>
              <a:t>	Positive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9867" y="1308042"/>
            <a:ext cx="6314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000" dirty="0"/>
              <a:t>Patient’s blood sample sent to Blood Center of Wisconsin</a:t>
            </a:r>
          </a:p>
        </p:txBody>
      </p:sp>
      <p:sp>
        <p:nvSpPr>
          <p:cNvPr id="7" name="Rectangle 6"/>
          <p:cNvSpPr/>
          <p:nvPr/>
        </p:nvSpPr>
        <p:spPr>
          <a:xfrm>
            <a:off x="339868" y="2124504"/>
            <a:ext cx="85861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en-US" sz="2000" u="sng" dirty="0" smtClean="0"/>
              <a:t>Method</a:t>
            </a:r>
            <a:endParaRPr lang="en-US" sz="2000" u="sng" dirty="0"/>
          </a:p>
          <a:p>
            <a:pPr marL="342900" indent="-342900">
              <a:buClr>
                <a:schemeClr val="accent3"/>
              </a:buClr>
              <a:buFont typeface="Arial"/>
              <a:buChar char="•"/>
            </a:pPr>
            <a:r>
              <a:rPr lang="en-US" sz="2000" dirty="0"/>
              <a:t>Allele-specific PCR of the </a:t>
            </a:r>
            <a:r>
              <a:rPr lang="en-US" sz="2000" i="1" dirty="0"/>
              <a:t>JK*A [838G] </a:t>
            </a:r>
            <a:r>
              <a:rPr lang="en-US" sz="2000" dirty="0"/>
              <a:t>and </a:t>
            </a:r>
            <a:r>
              <a:rPr lang="en-US" sz="2000" i="1" dirty="0"/>
              <a:t>JK*B[838A]</a:t>
            </a:r>
            <a:r>
              <a:rPr lang="en-US" sz="2000" dirty="0"/>
              <a:t> alleles (Kidd)</a:t>
            </a:r>
          </a:p>
        </p:txBody>
      </p:sp>
    </p:spTree>
    <p:extLst>
      <p:ext uri="{BB962C8B-B14F-4D97-AF65-F5344CB8AC3E}">
        <p14:creationId xmlns:p14="http://schemas.microsoft.com/office/powerpoint/2010/main" val="384356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</a:t>
            </a:r>
            <a:r>
              <a:rPr lang="en-US" sz="3600" dirty="0">
                <a:solidFill>
                  <a:srgbClr val="FFFFFF"/>
                </a:solidFill>
                <a:cs typeface="Calibri"/>
              </a:rPr>
              <a:t>#1: </a:t>
            </a:r>
            <a:r>
              <a:rPr lang="en-US" sz="3600" dirty="0" smtClean="0">
                <a:solidFill>
                  <a:srgbClr val="FFFFFF"/>
                </a:solidFill>
                <a:cs typeface="Calibri"/>
              </a:rPr>
              <a:t>Molecular testing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047" y="1763441"/>
            <a:ext cx="86934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Mother (sample not genotyped)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/>
              <a:t>Most common sequence variation in </a:t>
            </a:r>
            <a:r>
              <a:rPr lang="en-US" sz="2000" i="1" dirty="0"/>
              <a:t>JK</a:t>
            </a:r>
            <a:r>
              <a:rPr lang="en-US" sz="2000" dirty="0"/>
              <a:t> gene in Pacific Islanders causing a null allele is splicing mutation on genetic background of </a:t>
            </a:r>
            <a:r>
              <a:rPr lang="en-US" sz="2000" i="1" dirty="0"/>
              <a:t>JK+B</a:t>
            </a:r>
            <a:r>
              <a:rPr lang="en-US" sz="2000" dirty="0"/>
              <a:t> allele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/>
              <a:t>Predicted genotype would be </a:t>
            </a:r>
            <a:r>
              <a:rPr lang="en-US" sz="2000" i="1" dirty="0"/>
              <a:t>JK*B/JK*B </a:t>
            </a:r>
            <a:r>
              <a:rPr lang="en-US" sz="2000" dirty="0"/>
              <a:t>where </a:t>
            </a:r>
            <a:r>
              <a:rPr lang="en-US" sz="2000" dirty="0" smtClean="0"/>
              <a:t>neither allele is expressed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null phenotype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[</a:t>
            </a:r>
            <a:r>
              <a:rPr lang="en-US" sz="2000" dirty="0" smtClean="0">
                <a:cs typeface="Calibri"/>
              </a:rPr>
              <a:t>Paternal </a:t>
            </a:r>
            <a:r>
              <a:rPr lang="en-US" sz="2000" dirty="0">
                <a:cs typeface="Calibri"/>
              </a:rPr>
              <a:t>phenotype reported to be </a:t>
            </a:r>
            <a:r>
              <a:rPr lang="en-US" sz="2000" dirty="0" err="1">
                <a:cs typeface="Calibri"/>
              </a:rPr>
              <a:t>Jk</a:t>
            </a:r>
            <a:r>
              <a:rPr lang="en-US" sz="2000" dirty="0">
                <a:cs typeface="Calibri"/>
              </a:rPr>
              <a:t>(</a:t>
            </a:r>
            <a:r>
              <a:rPr lang="en-US" sz="2000" dirty="0" err="1">
                <a:cs typeface="Calibri"/>
              </a:rPr>
              <a:t>a+b</a:t>
            </a:r>
            <a:r>
              <a:rPr lang="en-US" sz="2000" dirty="0">
                <a:cs typeface="Calibri"/>
              </a:rPr>
              <a:t>+</a:t>
            </a:r>
            <a:r>
              <a:rPr lang="en-US" sz="2000" dirty="0" smtClean="0">
                <a:cs typeface="Calibri"/>
              </a:rPr>
              <a:t>)]</a:t>
            </a:r>
            <a:endParaRPr lang="en-US" sz="2000" dirty="0" smtClean="0"/>
          </a:p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Patient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err="1" smtClean="0"/>
              <a:t>Phenotyping</a:t>
            </a:r>
            <a:r>
              <a:rPr lang="en-US" sz="2000" dirty="0" smtClean="0"/>
              <a:t> results invalid due to positive DAT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Genotyping results indicate that patient is positive for </a:t>
            </a:r>
            <a:r>
              <a:rPr lang="en-US" sz="2000" i="1" dirty="0" smtClean="0"/>
              <a:t>JK*A</a:t>
            </a:r>
            <a:r>
              <a:rPr lang="en-US" sz="2000" dirty="0" smtClean="0"/>
              <a:t> and </a:t>
            </a:r>
            <a:r>
              <a:rPr lang="en-US" sz="2000" i="1" dirty="0" smtClean="0"/>
              <a:t>JK*B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i="1" dirty="0" smtClean="0"/>
              <a:t>JK*B</a:t>
            </a:r>
            <a:r>
              <a:rPr lang="en-US" sz="2000" dirty="0" smtClean="0"/>
              <a:t> in this patient is presumed to be the maternal allele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Predicted phenotype is </a:t>
            </a:r>
            <a:r>
              <a:rPr lang="en-US" sz="2000" dirty="0" err="1" smtClean="0"/>
              <a:t>Jk</a:t>
            </a:r>
            <a:r>
              <a:rPr lang="en-US" sz="2000" dirty="0" smtClean="0"/>
              <a:t>(</a:t>
            </a:r>
            <a:r>
              <a:rPr lang="en-US" sz="2000" dirty="0" err="1" smtClean="0"/>
              <a:t>a+b</a:t>
            </a:r>
            <a:r>
              <a:rPr lang="en-US" sz="2000" dirty="0" smtClean="0"/>
              <a:t>-) 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Positive DAT predicts that the mother’s anti-Kidd antibodies would cause HDFN due to expression of the </a:t>
            </a:r>
            <a:r>
              <a:rPr lang="en-US" sz="2000" dirty="0" err="1" smtClean="0"/>
              <a:t>Jka</a:t>
            </a:r>
            <a:r>
              <a:rPr lang="en-US" sz="2000" dirty="0" smtClean="0"/>
              <a:t> antigen in her fetus/newborn</a:t>
            </a:r>
          </a:p>
          <a:p>
            <a:pPr marL="742950" lvl="1" indent="-28575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52047" y="1166745"/>
            <a:ext cx="1660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Interpretation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35972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Case </a:t>
            </a:r>
            <a:r>
              <a:rPr lang="en-US" sz="3600" dirty="0">
                <a:solidFill>
                  <a:srgbClr val="FFFFFF"/>
                </a:solidFill>
                <a:cs typeface="Calibri"/>
              </a:rPr>
              <a:t>#1: </a:t>
            </a:r>
            <a:r>
              <a:rPr lang="en-US" sz="3600" dirty="0" smtClean="0">
                <a:solidFill>
                  <a:srgbClr val="FFFFFF"/>
                </a:solidFill>
                <a:cs typeface="Calibri"/>
              </a:rPr>
              <a:t>Hospital course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047" y="3029351"/>
            <a:ext cx="84877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HDFN concern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IVIG given on DOL1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Phototherapy </a:t>
            </a:r>
            <a:r>
              <a:rPr lang="en-US" sz="2000" dirty="0" smtClean="0"/>
              <a:t>2/3/15-2/8/15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Monitoring labs, no transfusions to date</a:t>
            </a:r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err="1" smtClean="0"/>
              <a:t>Hct</a:t>
            </a:r>
            <a:r>
              <a:rPr lang="en-US" sz="2000" dirty="0" smtClean="0"/>
              <a:t>:  41% (2/3)  	 32% (2/18)      29% (2/23)       [ref: 38-61%]</a:t>
            </a:r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err="1" smtClean="0"/>
              <a:t>Retic</a:t>
            </a:r>
            <a:r>
              <a:rPr lang="en-US" sz="2000" dirty="0" smtClean="0"/>
              <a:t>:  15.2% (2/4)       7.4% (2/8)			      [ref: 0.5-1.8%]</a:t>
            </a:r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err="1" smtClean="0"/>
              <a:t>Tbili</a:t>
            </a:r>
            <a:r>
              <a:rPr lang="en-US" sz="2000" dirty="0" smtClean="0"/>
              <a:t>:  5.2 mg/</a:t>
            </a:r>
            <a:r>
              <a:rPr lang="en-US" sz="2000" dirty="0" err="1" smtClean="0"/>
              <a:t>dL</a:t>
            </a:r>
            <a:r>
              <a:rPr lang="en-US" sz="2000" dirty="0" smtClean="0"/>
              <a:t> (2/3)	      Peak 7.4 (2/8)	        5.1 (2/12)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3658" y="6012211"/>
            <a:ext cx="8920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  <a:buClr>
                <a:schemeClr val="accent3"/>
              </a:buClr>
            </a:pPr>
            <a:r>
              <a:rPr lang="en-US" sz="2000" dirty="0"/>
              <a:t>“</a:t>
            </a:r>
            <a:r>
              <a:rPr lang="en-US" sz="2000" dirty="0" err="1"/>
              <a:t>JkA</a:t>
            </a:r>
            <a:r>
              <a:rPr lang="en-US" sz="2000" dirty="0"/>
              <a:t> and </a:t>
            </a:r>
            <a:r>
              <a:rPr lang="en-US" sz="2000" dirty="0" err="1"/>
              <a:t>JkB</a:t>
            </a:r>
            <a:r>
              <a:rPr lang="en-US" sz="2000" dirty="0"/>
              <a:t> antigens negative” </a:t>
            </a:r>
            <a:r>
              <a:rPr lang="en-US" sz="2000" dirty="0" smtClean="0"/>
              <a:t>(</a:t>
            </a:r>
            <a:r>
              <a:rPr lang="en-US" sz="2000" dirty="0"/>
              <a:t>C</a:t>
            </a:r>
            <a:r>
              <a:rPr lang="en-US" sz="2000" dirty="0" smtClean="0"/>
              <a:t>linical team unaware </a:t>
            </a:r>
            <a:r>
              <a:rPr lang="en-US" sz="2000" dirty="0"/>
              <a:t>of molecular </a:t>
            </a:r>
            <a:r>
              <a:rPr lang="en-US" sz="2000" dirty="0" smtClean="0"/>
              <a:t>results?</a:t>
            </a:r>
            <a:r>
              <a:rPr lang="en-US" sz="2000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047" y="1206897"/>
            <a:ext cx="81983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US" sz="2000" u="sng" dirty="0" smtClean="0"/>
              <a:t>Respiratory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Remains </a:t>
            </a:r>
            <a:r>
              <a:rPr lang="en-US" sz="2000" dirty="0"/>
              <a:t>in NICU (admitted </a:t>
            </a:r>
            <a:r>
              <a:rPr lang="en-US" sz="2000" dirty="0" smtClean="0"/>
              <a:t>2/3/15 </a:t>
            </a:r>
            <a:r>
              <a:rPr lang="en-US" sz="2000" dirty="0"/>
              <a:t>on DOL1)</a:t>
            </a:r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/>
              <a:t>Weaned from CPAP to room air by 2 </a:t>
            </a:r>
            <a:r>
              <a:rPr lang="en-US" sz="2000" dirty="0" err="1"/>
              <a:t>hr</a:t>
            </a:r>
            <a:r>
              <a:rPr lang="en-US" sz="2000" dirty="0"/>
              <a:t> of life; doing well with occasional periods of shallow </a:t>
            </a:r>
            <a:r>
              <a:rPr lang="en-US" sz="2000" dirty="0" smtClean="0"/>
              <a:t>breathing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48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021" y="1577305"/>
            <a:ext cx="81299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>
                <a:cs typeface="Calibri"/>
              </a:rPr>
              <a:t>Kidd </a:t>
            </a:r>
            <a:r>
              <a:rPr lang="en-US" sz="2000" dirty="0">
                <a:cs typeface="Calibri"/>
              </a:rPr>
              <a:t>protein functions as a urea </a:t>
            </a:r>
            <a:r>
              <a:rPr lang="en-US" sz="2000" dirty="0" smtClean="0">
                <a:cs typeface="Calibri"/>
              </a:rPr>
              <a:t>transporter (389 </a:t>
            </a:r>
            <a:r>
              <a:rPr lang="en-US" sz="2000" dirty="0" err="1" smtClean="0">
                <a:cs typeface="Calibri"/>
              </a:rPr>
              <a:t>aa</a:t>
            </a:r>
            <a:r>
              <a:rPr lang="en-US" sz="2000" dirty="0" smtClean="0">
                <a:cs typeface="Calibri"/>
              </a:rPr>
              <a:t>, 10 TM domains)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Kidd antigens on RBC surface and on endothelial cells of vasa recta in medulla of human </a:t>
            </a:r>
            <a:r>
              <a:rPr lang="en-US" sz="2000" dirty="0" smtClean="0">
                <a:cs typeface="Calibri"/>
              </a:rPr>
              <a:t>kidney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Kidd antigens detected on fetal RBCs as early as 7 weeks of gestation and well developed at </a:t>
            </a:r>
            <a:r>
              <a:rPr lang="en-US" sz="2000" dirty="0" smtClean="0">
                <a:cs typeface="Calibri"/>
              </a:rPr>
              <a:t>birth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Two </a:t>
            </a:r>
            <a:r>
              <a:rPr lang="en-US" sz="2000" dirty="0" smtClean="0">
                <a:cs typeface="Calibri"/>
              </a:rPr>
              <a:t>major </a:t>
            </a:r>
            <a:r>
              <a:rPr lang="en-US" sz="2000" dirty="0">
                <a:cs typeface="Calibri"/>
              </a:rPr>
              <a:t>antigens, </a:t>
            </a:r>
            <a:r>
              <a:rPr lang="en-US" sz="2000" dirty="0" err="1">
                <a:cs typeface="Calibri"/>
              </a:rPr>
              <a:t>Jka</a:t>
            </a:r>
            <a:r>
              <a:rPr lang="en-US" sz="2000" dirty="0">
                <a:cs typeface="Calibri"/>
              </a:rPr>
              <a:t> and </a:t>
            </a:r>
            <a:r>
              <a:rPr lang="en-US" sz="2000" dirty="0" err="1" smtClean="0">
                <a:cs typeface="Calibri"/>
              </a:rPr>
              <a:t>Jkb</a:t>
            </a:r>
            <a:endParaRPr lang="en-US" sz="2000" dirty="0" smtClean="0">
              <a:cs typeface="Calibri"/>
            </a:endParaRPr>
          </a:p>
          <a:p>
            <a:pPr>
              <a:buClr>
                <a:schemeClr val="accent3"/>
              </a:buClr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Prevalence in Caucasians: 50% </a:t>
            </a:r>
            <a:r>
              <a:rPr lang="en-US" sz="2000" dirty="0" err="1">
                <a:cs typeface="Calibri"/>
              </a:rPr>
              <a:t>Jk</a:t>
            </a:r>
            <a:r>
              <a:rPr lang="en-US" sz="2000" dirty="0">
                <a:cs typeface="Calibri"/>
              </a:rPr>
              <a:t>(</a:t>
            </a:r>
            <a:r>
              <a:rPr lang="en-US" sz="2000" dirty="0" err="1">
                <a:cs typeface="Calibri"/>
              </a:rPr>
              <a:t>a+b</a:t>
            </a:r>
            <a:r>
              <a:rPr lang="en-US" sz="2000" dirty="0">
                <a:cs typeface="Calibri"/>
              </a:rPr>
              <a:t>+), 26% </a:t>
            </a:r>
            <a:r>
              <a:rPr lang="en-US" sz="2000" dirty="0" err="1">
                <a:cs typeface="Calibri"/>
              </a:rPr>
              <a:t>Jk</a:t>
            </a:r>
            <a:r>
              <a:rPr lang="en-US" sz="2000" dirty="0">
                <a:cs typeface="Calibri"/>
              </a:rPr>
              <a:t>(</a:t>
            </a:r>
            <a:r>
              <a:rPr lang="en-US" sz="2000" dirty="0" err="1">
                <a:cs typeface="Calibri"/>
              </a:rPr>
              <a:t>a+b</a:t>
            </a:r>
            <a:r>
              <a:rPr lang="en-US" sz="2000" dirty="0">
                <a:cs typeface="Calibri"/>
              </a:rPr>
              <a:t>-), 23% </a:t>
            </a:r>
            <a:r>
              <a:rPr lang="en-US" sz="2000" dirty="0" err="1">
                <a:cs typeface="Calibri"/>
              </a:rPr>
              <a:t>Jk</a:t>
            </a:r>
            <a:r>
              <a:rPr lang="en-US" sz="2000" dirty="0">
                <a:cs typeface="Calibri"/>
              </a:rPr>
              <a:t>(a-b+</a:t>
            </a:r>
            <a:r>
              <a:rPr lang="en-US" sz="2000" dirty="0" smtClean="0">
                <a:cs typeface="Calibri"/>
              </a:rPr>
              <a:t>)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 err="1">
                <a:cs typeface="Calibri"/>
              </a:rPr>
              <a:t>Jk</a:t>
            </a:r>
            <a:r>
              <a:rPr lang="en-US" sz="2000" dirty="0">
                <a:cs typeface="Calibri"/>
              </a:rPr>
              <a:t>(a-b-) or null phenotype is rare with increased prevalence in Polynesians (9%) and Finns (1.7%</a:t>
            </a:r>
            <a:r>
              <a:rPr lang="en-US" sz="2000" dirty="0" smtClean="0">
                <a:cs typeface="Calibri"/>
              </a:rPr>
              <a:t>)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The Kidd blood group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261" y="1821525"/>
            <a:ext cx="8379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i="1" dirty="0" err="1" smtClean="0"/>
              <a:t>Jka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Jkb</a:t>
            </a:r>
            <a:r>
              <a:rPr lang="en-US" sz="2000" dirty="0" smtClean="0"/>
              <a:t> are </a:t>
            </a:r>
            <a:r>
              <a:rPr lang="en-US" sz="2000" dirty="0" err="1" smtClean="0"/>
              <a:t>codominant</a:t>
            </a:r>
            <a:r>
              <a:rPr lang="en-US" sz="2000" dirty="0" smtClean="0"/>
              <a:t> alleles</a:t>
            </a:r>
          </a:p>
          <a:p>
            <a:pPr>
              <a:spcAft>
                <a:spcPts val="600"/>
              </a:spcAft>
              <a:buClr>
                <a:schemeClr val="accent3"/>
              </a:buClr>
            </a:pPr>
            <a:endParaRPr lang="en-US" sz="2000" i="1" dirty="0"/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i="1" dirty="0" err="1" smtClean="0"/>
              <a:t>Jk</a:t>
            </a:r>
            <a:r>
              <a:rPr lang="en-US" sz="2000" i="1" baseline="30000" dirty="0" err="1" smtClean="0"/>
              <a:t>a</a:t>
            </a:r>
            <a:r>
              <a:rPr lang="en-US" sz="2000" i="1" dirty="0"/>
              <a:t>/</a:t>
            </a:r>
            <a:r>
              <a:rPr lang="en-US" sz="2000" i="1" dirty="0" err="1"/>
              <a:t>Jk</a:t>
            </a:r>
            <a:r>
              <a:rPr lang="en-US" sz="2000" i="1" baseline="30000" dirty="0" err="1"/>
              <a:t>b</a:t>
            </a:r>
            <a:r>
              <a:rPr lang="en-US" sz="2000" i="1" dirty="0"/>
              <a:t> </a:t>
            </a:r>
            <a:r>
              <a:rPr lang="en-US" sz="2000" dirty="0" smtClean="0"/>
              <a:t>polymorphism: 838G</a:t>
            </a:r>
            <a:r>
              <a:rPr lang="en-US" sz="2000" dirty="0"/>
              <a:t>→A transition, resulting in </a:t>
            </a:r>
            <a:r>
              <a:rPr lang="en-US" sz="2000" dirty="0" smtClean="0"/>
              <a:t>D280N substitution</a:t>
            </a:r>
            <a:endParaRPr lang="en-US" sz="2000" dirty="0"/>
          </a:p>
          <a:p>
            <a:pPr>
              <a:spcAft>
                <a:spcPts val="600"/>
              </a:spcAft>
              <a:buClr>
                <a:schemeClr val="accent3"/>
              </a:buClr>
            </a:pPr>
            <a:endParaRPr lang="en-US" sz="2000" dirty="0"/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i="1" dirty="0" err="1" smtClean="0"/>
              <a:t>Jk</a:t>
            </a:r>
            <a:r>
              <a:rPr lang="en-US" sz="2000" dirty="0" smtClean="0"/>
              <a:t> gene organized </a:t>
            </a:r>
            <a:r>
              <a:rPr lang="en-US" sz="2000" dirty="0"/>
              <a:t>in 11 exons distributed across </a:t>
            </a:r>
            <a:r>
              <a:rPr lang="en-US" sz="2000" dirty="0" smtClean="0"/>
              <a:t>&gt;30 kb </a:t>
            </a:r>
            <a:r>
              <a:rPr lang="en-US" sz="2000" dirty="0"/>
              <a:t>of </a:t>
            </a:r>
            <a:r>
              <a:rPr lang="en-US" sz="2000" dirty="0" smtClean="0"/>
              <a:t>DNA</a:t>
            </a:r>
            <a:endParaRPr lang="en-US" sz="2000" dirty="0"/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Clr>
                <a:schemeClr val="accent3"/>
              </a:buClr>
              <a:buFont typeface="Arial"/>
              <a:buChar char="•"/>
            </a:pPr>
            <a:r>
              <a:rPr lang="en-US" sz="2000" dirty="0" smtClean="0"/>
              <a:t>Polynesian and Finnish </a:t>
            </a:r>
            <a:r>
              <a:rPr lang="en-US" sz="2000" i="1" dirty="0" err="1" smtClean="0"/>
              <a:t>Jk</a:t>
            </a:r>
            <a:r>
              <a:rPr lang="en-US" sz="2000" dirty="0" smtClean="0"/>
              <a:t> null alleles differ</a:t>
            </a:r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/>
              <a:t>Polynesians: Splice</a:t>
            </a:r>
            <a:r>
              <a:rPr lang="en-US" sz="2000" dirty="0"/>
              <a:t>-site mutation (G→A) </a:t>
            </a:r>
            <a:r>
              <a:rPr lang="en-US" sz="2000" dirty="0" smtClean="0"/>
              <a:t>causes skipping </a:t>
            </a:r>
            <a:r>
              <a:rPr lang="en-US" sz="2000" dirty="0"/>
              <a:t>of exon </a:t>
            </a:r>
            <a:r>
              <a:rPr lang="en-US" sz="2000" dirty="0" smtClean="0"/>
              <a:t>6</a:t>
            </a:r>
            <a:endParaRPr lang="en-US" sz="2000" dirty="0"/>
          </a:p>
          <a:p>
            <a:pPr marL="800100" lvl="1" indent="-342900">
              <a:spcAft>
                <a:spcPts val="600"/>
              </a:spcAft>
              <a:buClr>
                <a:schemeClr val="accent3"/>
              </a:buClr>
              <a:buFont typeface="Courier New"/>
              <a:buChar char="o"/>
            </a:pPr>
            <a:r>
              <a:rPr lang="en-US" sz="2000" dirty="0" smtClean="0"/>
              <a:t>Finnish: T871C </a:t>
            </a:r>
            <a:r>
              <a:rPr lang="en-US" sz="2000" dirty="0"/>
              <a:t>substitution predicted to disrupt </a:t>
            </a:r>
            <a:r>
              <a:rPr lang="en-US" sz="2000" dirty="0" smtClean="0"/>
              <a:t>potential </a:t>
            </a:r>
            <a:r>
              <a:rPr lang="en-US" sz="2000" dirty="0"/>
              <a:t>N-</a:t>
            </a:r>
            <a:r>
              <a:rPr lang="en-US" sz="2000" dirty="0" smtClean="0"/>
              <a:t>glycosylation </a:t>
            </a:r>
            <a:r>
              <a:rPr lang="en-US" sz="2000" dirty="0"/>
              <a:t>motif (NSS→NSP</a:t>
            </a:r>
            <a:r>
              <a:rPr lang="en-US" sz="2000" dirty="0" smtClean="0"/>
              <a:t>)</a:t>
            </a:r>
            <a:r>
              <a:rPr lang="en-US" sz="2000" dirty="0"/>
              <a:t> </a:t>
            </a:r>
            <a:endParaRPr lang="en-US" sz="2000" dirty="0" smtClean="0">
              <a:cs typeface="Calibri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Kidd genetics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16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46" y="1814618"/>
            <a:ext cx="85608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Uncommon; usually found in sera with other alloantibodies or </a:t>
            </a:r>
            <a:r>
              <a:rPr lang="en-US" sz="2000" dirty="0" smtClean="0">
                <a:cs typeface="Calibri"/>
              </a:rPr>
              <a:t>autoantibodies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Mainly </a:t>
            </a:r>
            <a:r>
              <a:rPr lang="en-US" sz="2000" dirty="0" err="1">
                <a:cs typeface="Calibri"/>
              </a:rPr>
              <a:t>IgG</a:t>
            </a:r>
            <a:r>
              <a:rPr lang="en-US" sz="2000" dirty="0">
                <a:cs typeface="Calibri"/>
              </a:rPr>
              <a:t> (usually capable of crossing placenta); can be partially </a:t>
            </a:r>
            <a:r>
              <a:rPr lang="en-US" sz="2000" dirty="0" err="1" smtClean="0">
                <a:cs typeface="Calibri"/>
              </a:rPr>
              <a:t>IgM</a:t>
            </a:r>
            <a:endParaRPr lang="en-US" sz="2000" dirty="0" smtClean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Can bind complement and cause intravascular and/or extravascular </a:t>
            </a:r>
            <a:r>
              <a:rPr lang="en-US" sz="2000" dirty="0" smtClean="0">
                <a:cs typeface="Calibri"/>
              </a:rPr>
              <a:t>hemolysis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Exhibit evanescence and dosage </a:t>
            </a:r>
            <a:r>
              <a:rPr lang="en-US" sz="2000" dirty="0" smtClean="0">
                <a:cs typeface="Calibri"/>
              </a:rPr>
              <a:t>sensitivity</a:t>
            </a: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Clr>
                <a:schemeClr val="accent3"/>
              </a:buClr>
              <a:buFont typeface="Arial"/>
              <a:buChar char="•"/>
            </a:pPr>
            <a:r>
              <a:rPr lang="en-US" sz="2000" dirty="0">
                <a:cs typeface="Calibri"/>
              </a:rPr>
              <a:t>Responsible for ~1/3 of all delayed hemolytic transfusion reactions, which may be severe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20651" y="-20648"/>
            <a:ext cx="9164652" cy="87782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cs typeface="Calibri"/>
              </a:rPr>
              <a:t>Anti-Kidd group antibodies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1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1499</Words>
  <Application>Microsoft Office PowerPoint</Application>
  <PresentationFormat>On-screen Show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   Interesting Case Conference</vt:lpstr>
      <vt:lpstr>Case #1: History</vt:lpstr>
      <vt:lpstr>Case #1: Labs</vt:lpstr>
      <vt:lpstr>Case #1: Molecular testing</vt:lpstr>
      <vt:lpstr>Case #1: Molecular testing</vt:lpstr>
      <vt:lpstr>Case #1: Hospital course</vt:lpstr>
      <vt:lpstr>The Kidd blood group</vt:lpstr>
      <vt:lpstr>Kidd genetics</vt:lpstr>
      <vt:lpstr>Anti-Kidd group antibodies</vt:lpstr>
      <vt:lpstr>Anti-Kidd antibodies and HDFN</vt:lpstr>
      <vt:lpstr>Case #1: Significance</vt:lpstr>
      <vt:lpstr>Case #1: References</vt:lpstr>
      <vt:lpstr>   Case #2: History</vt:lpstr>
      <vt:lpstr>Case #2: Labs</vt:lpstr>
      <vt:lpstr>Case #2: Interpretation</vt:lpstr>
      <vt:lpstr>Case #2: Background</vt:lpstr>
      <vt:lpstr>Case #2: Background</vt:lpstr>
      <vt:lpstr>Case #2: References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Case Conference</dc:title>
  <dc:creator>Laurie Lee</dc:creator>
  <cp:lastModifiedBy>Lee, Laura A</cp:lastModifiedBy>
  <cp:revision>78</cp:revision>
  <dcterms:created xsi:type="dcterms:W3CDTF">2015-02-23T04:32:35Z</dcterms:created>
  <dcterms:modified xsi:type="dcterms:W3CDTF">2015-02-24T15:33:52Z</dcterms:modified>
</cp:coreProperties>
</file>