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6" r:id="rId9"/>
    <p:sldId id="267" r:id="rId10"/>
    <p:sldId id="268" r:id="rId11"/>
    <p:sldId id="264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4DF1-9C77-4085-8087-CC082FE85082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5DC5-FE4E-4FF4-801E-1C704BE10A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4DF1-9C77-4085-8087-CC082FE85082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5DC5-FE4E-4FF4-801E-1C704BE10A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4DF1-9C77-4085-8087-CC082FE85082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5DC5-FE4E-4FF4-801E-1C704BE10A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4DF1-9C77-4085-8087-CC082FE85082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5DC5-FE4E-4FF4-801E-1C704BE10A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4DF1-9C77-4085-8087-CC082FE85082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D545DC5-FE4E-4FF4-801E-1C704BE10A5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4DF1-9C77-4085-8087-CC082FE85082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5DC5-FE4E-4FF4-801E-1C704BE10A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4DF1-9C77-4085-8087-CC082FE85082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5DC5-FE4E-4FF4-801E-1C704BE10A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4DF1-9C77-4085-8087-CC082FE85082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5DC5-FE4E-4FF4-801E-1C704BE10A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4DF1-9C77-4085-8087-CC082FE85082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5DC5-FE4E-4FF4-801E-1C704BE10A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4DF1-9C77-4085-8087-CC082FE85082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5DC5-FE4E-4FF4-801E-1C704BE10A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B4DF1-9C77-4085-8087-CC082FE85082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5DC5-FE4E-4FF4-801E-1C704BE10A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6B4DF1-9C77-4085-8087-CC082FE85082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545DC5-FE4E-4FF4-801E-1C704BE10A5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Interesting case conference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6-16-15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4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Expired k negative antisera showed that the patient is k negative (positive and negative controls worked)</a:t>
            </a:r>
          </a:p>
          <a:p>
            <a:r>
              <a:rPr lang="en-US" dirty="0" smtClean="0"/>
              <a:t>Sample sent to reference lab: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39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Plasma shows </a:t>
            </a:r>
            <a:r>
              <a:rPr lang="en-US" dirty="0" err="1" smtClean="0"/>
              <a:t>rouleaux</a:t>
            </a:r>
            <a:r>
              <a:rPr lang="en-US" dirty="0" smtClean="0"/>
              <a:t> at saline IS, resolves with saline </a:t>
            </a:r>
            <a:r>
              <a:rPr lang="en-US" dirty="0" err="1" smtClean="0"/>
              <a:t>replacment</a:t>
            </a:r>
            <a:endParaRPr lang="en-US" dirty="0"/>
          </a:p>
          <a:p>
            <a:r>
              <a:rPr lang="en-US" dirty="0" smtClean="0"/>
              <a:t>Anti-E and anti-k present in plasma</a:t>
            </a:r>
          </a:p>
          <a:p>
            <a:r>
              <a:rPr lang="en-US" dirty="0" smtClean="0"/>
              <a:t>Plasma reacts with 2 of 7 E-, k- cells, possible additional alloantibodies to low frequency antigens</a:t>
            </a:r>
          </a:p>
          <a:p>
            <a:r>
              <a:rPr lang="en-US" dirty="0" smtClean="0"/>
              <a:t>6/10,000 donors will be E and k negative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40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Educated clinicians, patient and family</a:t>
            </a:r>
          </a:p>
          <a:p>
            <a:r>
              <a:rPr lang="en-US" dirty="0" smtClean="0"/>
              <a:t>Advance notice is required for transfusion in order to acquire rare donor units</a:t>
            </a:r>
          </a:p>
          <a:p>
            <a:r>
              <a:rPr lang="en-US" dirty="0" smtClean="0"/>
              <a:t>Recommended siblings be tested by ARC as potential rare donors</a:t>
            </a:r>
          </a:p>
          <a:p>
            <a:r>
              <a:rPr lang="en-US" dirty="0" smtClean="0"/>
              <a:t>Recommended patient wear a medical alert bracelet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69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day old F infant born via CS at 27 2/7 </a:t>
            </a:r>
            <a:r>
              <a:rPr lang="en-US" dirty="0" err="1" smtClean="0"/>
              <a:t>wga</a:t>
            </a:r>
            <a:r>
              <a:rPr lang="en-US" dirty="0" smtClean="0"/>
              <a:t> to a G1P1 28 </a:t>
            </a:r>
            <a:r>
              <a:rPr lang="en-US" dirty="0" err="1" smtClean="0"/>
              <a:t>yo</a:t>
            </a:r>
            <a:r>
              <a:rPr lang="en-US" dirty="0" smtClean="0"/>
              <a:t> mother</a:t>
            </a:r>
          </a:p>
          <a:p>
            <a:r>
              <a:rPr lang="en-US" dirty="0" smtClean="0"/>
              <a:t>Maternal history- SLE, thrombocytopenia (49,000/µL), anemia, HELLP, pre-eclampsia</a:t>
            </a:r>
          </a:p>
          <a:p>
            <a:r>
              <a:rPr lang="en-US" dirty="0" smtClean="0"/>
              <a:t>Infant required intubation and was admitted to NICU, with leukopenia (4,500/µL), anemia (</a:t>
            </a:r>
            <a:r>
              <a:rPr lang="en-US" dirty="0" err="1" smtClean="0"/>
              <a:t>Hgb</a:t>
            </a:r>
            <a:r>
              <a:rPr lang="en-US" dirty="0" smtClean="0"/>
              <a:t> 12.8 g/</a:t>
            </a:r>
            <a:r>
              <a:rPr lang="en-US" dirty="0" err="1" smtClean="0"/>
              <a:t>dL</a:t>
            </a:r>
            <a:r>
              <a:rPr lang="en-US" dirty="0" smtClean="0"/>
              <a:t>, HCT 39%), and thrombocytopenia (26,000/µL)</a:t>
            </a:r>
          </a:p>
          <a:p>
            <a:r>
              <a:rPr lang="en-US" dirty="0" smtClean="0"/>
              <a:t>Maternal platelet </a:t>
            </a:r>
            <a:r>
              <a:rPr lang="en-US" dirty="0"/>
              <a:t>count </a:t>
            </a:r>
            <a:r>
              <a:rPr lang="en-US" dirty="0" smtClean="0"/>
              <a:t>55,000/µL  after transfusion of apheresis platelets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41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#3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531635"/>
              </p:ext>
            </p:extLst>
          </p:nvPr>
        </p:nvGraphicFramePr>
        <p:xfrm>
          <a:off x="457200" y="1600200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r>
                        <a:rPr lang="en-US" baseline="0" dirty="0" smtClean="0"/>
                        <a:t> and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Platelet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Platelet Transfusion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5/29/15 @ 1140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26,000/µL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5/29/15 @ 1502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apheresis</a:t>
                      </a:r>
                      <a:r>
                        <a:rPr lang="en-US" baseline="0" dirty="0" smtClean="0"/>
                        <a:t> platelets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5/30/15 @ 0030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36,000/µL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5/30/15</a:t>
                      </a:r>
                      <a:r>
                        <a:rPr lang="en-US" baseline="0" dirty="0" smtClean="0"/>
                        <a:t> @ 0355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apheresis platelets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5/30/15 @ 0925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93,000/µL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5/31/15 @ 0520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38,000/µL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5/31/15 @ 0743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apheresis platelets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6/01/15 @ 1430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29,000/µL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6/01/15</a:t>
                      </a:r>
                      <a:r>
                        <a:rPr lang="en-US" baseline="0" dirty="0" smtClean="0"/>
                        <a:t> @ 1830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apheresis platelets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6/02/15 @ 0530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80,000/µL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6/03/15 @ 0420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55,000/µL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203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Received </a:t>
            </a:r>
            <a:r>
              <a:rPr lang="en-US" dirty="0" err="1" smtClean="0"/>
              <a:t>pRBC</a:t>
            </a:r>
            <a:r>
              <a:rPr lang="en-US" dirty="0" smtClean="0"/>
              <a:t> transfusion on 5/31/15 and 6/4/15</a:t>
            </a:r>
          </a:p>
          <a:p>
            <a:r>
              <a:rPr lang="en-US" dirty="0" err="1" smtClean="0"/>
              <a:t>DDx</a:t>
            </a:r>
            <a:r>
              <a:rPr lang="en-US" dirty="0" smtClean="0"/>
              <a:t> of pancytopenia</a:t>
            </a:r>
          </a:p>
          <a:p>
            <a:pPr lvl="1"/>
            <a:r>
              <a:rPr lang="en-US" dirty="0" smtClean="0"/>
              <a:t>Chronic in utero hypoxia vs preeclampsia vs. immune-mediated thrombocytopenia</a:t>
            </a:r>
          </a:p>
        </p:txBody>
      </p:sp>
    </p:spTree>
    <p:extLst>
      <p:ext uri="{BB962C8B-B14F-4D97-AF65-F5344CB8AC3E}">
        <p14:creationId xmlns:p14="http://schemas.microsoft.com/office/powerpoint/2010/main" val="761964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NAIT unlikely as mother also thrombocytopenic</a:t>
            </a:r>
          </a:p>
          <a:p>
            <a:r>
              <a:rPr lang="en-US" dirty="0" smtClean="0"/>
              <a:t>Maternal platelet transfusion not indicated as unlikely NAIT, and would require approval from Red Cross Medical Director- unlikely given maternal thrombocytopenia</a:t>
            </a:r>
          </a:p>
          <a:p>
            <a:r>
              <a:rPr lang="en-US" dirty="0" smtClean="0"/>
              <a:t>HPA-1a(-),5b(1) platelets also not indicated as unlikely NAIT</a:t>
            </a:r>
          </a:p>
          <a:p>
            <a:r>
              <a:rPr lang="en-US" dirty="0"/>
              <a:t>Received IVIG 6/3/15, platelet count since then 82-221,000/µL, goal &gt;50,000/µL</a:t>
            </a:r>
          </a:p>
          <a:p>
            <a:pPr marL="13716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0576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23 </a:t>
            </a:r>
            <a:r>
              <a:rPr lang="en-US" dirty="0" err="1" smtClean="0"/>
              <a:t>yo</a:t>
            </a:r>
            <a:r>
              <a:rPr lang="en-US" dirty="0" smtClean="0"/>
              <a:t> M with h/o ALL s/p BMT in 2003 and kidney transplant in 2008 (?</a:t>
            </a:r>
            <a:r>
              <a:rPr lang="en-US" dirty="0" err="1" smtClean="0"/>
              <a:t>aHUS</a:t>
            </a:r>
            <a:r>
              <a:rPr lang="en-US" dirty="0" smtClean="0"/>
              <a:t>), and cirrhosis due to </a:t>
            </a:r>
            <a:r>
              <a:rPr lang="en-US" dirty="0" err="1" smtClean="0"/>
              <a:t>hep</a:t>
            </a:r>
            <a:r>
              <a:rPr lang="en-US" dirty="0" smtClean="0"/>
              <a:t> C resulting from prior transfusion, undergoing </a:t>
            </a:r>
            <a:r>
              <a:rPr lang="en-US" dirty="0" err="1" smtClean="0"/>
              <a:t>eval</a:t>
            </a:r>
            <a:r>
              <a:rPr lang="en-US" dirty="0" smtClean="0"/>
              <a:t> for liver and kidney transplant</a:t>
            </a:r>
          </a:p>
          <a:p>
            <a:r>
              <a:rPr lang="en-US" dirty="0" smtClean="0"/>
              <a:t>Forward type O, reverse type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36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845621" cy="4648200"/>
          </a:xfrm>
        </p:spPr>
      </p:pic>
    </p:spTree>
    <p:extLst>
      <p:ext uri="{BB962C8B-B14F-4D97-AF65-F5344CB8AC3E}">
        <p14:creationId xmlns:p14="http://schemas.microsoft.com/office/powerpoint/2010/main" val="177935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40 y/o female with APL and secondary AML, s/p PBSCT on 4/23/15</a:t>
            </a:r>
          </a:p>
          <a:p>
            <a:r>
              <a:rPr lang="en-US" dirty="0" smtClean="0"/>
              <a:t>Day +5, WBC &lt; 0.1 x 10^3/</a:t>
            </a:r>
            <a:r>
              <a:rPr lang="en-US" dirty="0" err="1" smtClean="0"/>
              <a:t>mcL</a:t>
            </a:r>
            <a:r>
              <a:rPr lang="en-US" dirty="0" smtClean="0"/>
              <a:t>, hemoglobin 9.1 g/</a:t>
            </a:r>
            <a:r>
              <a:rPr lang="en-US" dirty="0" err="1" smtClean="0"/>
              <a:t>dL</a:t>
            </a:r>
            <a:r>
              <a:rPr lang="en-US" dirty="0" smtClean="0"/>
              <a:t>, platelet count 7 x 10^3/</a:t>
            </a:r>
            <a:r>
              <a:rPr lang="en-US" dirty="0" err="1" smtClean="0"/>
              <a:t>mcL</a:t>
            </a:r>
            <a:endParaRPr lang="en-US" dirty="0" smtClean="0"/>
          </a:p>
          <a:p>
            <a:r>
              <a:rPr lang="en-US" dirty="0" smtClean="0"/>
              <a:t>Platelet transfusion ordered, pretreated with </a:t>
            </a:r>
            <a:r>
              <a:rPr lang="en-US" dirty="0" err="1" smtClean="0"/>
              <a:t>Tyelenol</a:t>
            </a:r>
            <a:r>
              <a:rPr lang="en-US" dirty="0" smtClean="0"/>
              <a:t> 650mg oral and 12.5mg IV Benadryl</a:t>
            </a:r>
          </a:p>
          <a:p>
            <a:r>
              <a:rPr lang="en-US" dirty="0" smtClean="0"/>
              <a:t>Developed chills, rigors, and hypertension after 226 mL of platelets over 1 hour and 18 minutes.</a:t>
            </a:r>
          </a:p>
          <a:p>
            <a:r>
              <a:rPr lang="en-US" dirty="0" smtClean="0"/>
              <a:t>Treated with </a:t>
            </a:r>
            <a:r>
              <a:rPr lang="en-US" dirty="0" err="1" smtClean="0"/>
              <a:t>dilaudid</a:t>
            </a:r>
            <a:r>
              <a:rPr lang="en-US" dirty="0" smtClean="0"/>
              <a:t> and hydrocortisone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025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3" t="66521" r="57909" b="14566"/>
          <a:stretch/>
        </p:blipFill>
        <p:spPr bwMode="auto">
          <a:xfrm>
            <a:off x="1801238" y="1905000"/>
            <a:ext cx="5894962" cy="281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511387"/>
              </p:ext>
            </p:extLst>
          </p:nvPr>
        </p:nvGraphicFramePr>
        <p:xfrm>
          <a:off x="574960" y="5115930"/>
          <a:ext cx="8229599" cy="365760"/>
        </p:xfrm>
        <a:graphic>
          <a:graphicData uri="http://schemas.openxmlformats.org/drawingml/2006/table">
            <a:tbl>
              <a:tblPr/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dirty="0" smtClean="0">
                          <a:solidFill>
                            <a:schemeClr val="bg1"/>
                          </a:solidFill>
                          <a:effectLst/>
                        </a:rPr>
                        <a:t>11:41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122</a:t>
                      </a:r>
                    </a:p>
                  </a:txBody>
                  <a:tcPr marL="9525" marR="9525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</a:p>
                  </a:txBody>
                  <a:tcPr marL="9525" marR="9525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100/58</a:t>
                      </a:r>
                    </a:p>
                  </a:txBody>
                  <a:tcPr marL="9525" marR="9525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37.1</a:t>
                      </a:r>
                    </a:p>
                  </a:txBody>
                  <a:tcPr marL="9525" marR="9525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98.8</a:t>
                      </a:r>
                    </a:p>
                  </a:txBody>
                  <a:tcPr marL="9525" marR="9525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11809"/>
              </p:ext>
            </p:extLst>
          </p:nvPr>
        </p:nvGraphicFramePr>
        <p:xfrm>
          <a:off x="574960" y="5496930"/>
          <a:ext cx="8229599" cy="365760"/>
        </p:xfrm>
        <a:graphic>
          <a:graphicData uri="http://schemas.openxmlformats.org/drawingml/2006/table">
            <a:tbl>
              <a:tblPr/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dirty="0" smtClean="0">
                          <a:solidFill>
                            <a:schemeClr val="bg1"/>
                          </a:solidFill>
                          <a:effectLst/>
                        </a:rPr>
                        <a:t>23:42</a:t>
                      </a:r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105</a:t>
                      </a:r>
                    </a:p>
                  </a:txBody>
                  <a:tcPr marL="9525" marR="9525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</a:p>
                  </a:txBody>
                  <a:tcPr marL="9525" marR="9525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105/65</a:t>
                      </a:r>
                    </a:p>
                  </a:txBody>
                  <a:tcPr marL="9525" marR="9525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38.1</a:t>
                      </a:r>
                    </a:p>
                  </a:txBody>
                  <a:tcPr marL="9525" marR="9525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</a:rPr>
                        <a:t>100.5</a:t>
                      </a:r>
                    </a:p>
                  </a:txBody>
                  <a:tcPr marL="9525" marR="9525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25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 stain of platelet bag</a:t>
            </a:r>
            <a:endParaRPr lang="en-US" dirty="0"/>
          </a:p>
        </p:txBody>
      </p:sp>
      <p:pic>
        <p:nvPicPr>
          <p:cNvPr id="2050" name="Picture 2" descr="C:\Users\coberlea\Downloads\Platelet gram stai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" t="6883" r="10213"/>
          <a:stretch/>
        </p:blipFill>
        <p:spPr bwMode="auto">
          <a:xfrm>
            <a:off x="1905000" y="1219199"/>
            <a:ext cx="5334000" cy="439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564898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Cultures of bag and line grew pan sensitive S. aureus</a:t>
            </a:r>
          </a:p>
        </p:txBody>
      </p:sp>
    </p:spTree>
    <p:extLst>
      <p:ext uri="{BB962C8B-B14F-4D97-AF65-F5344CB8AC3E}">
        <p14:creationId xmlns:p14="http://schemas.microsoft.com/office/powerpoint/2010/main" val="40845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t="37437" r="20482" b="28901"/>
          <a:stretch/>
        </p:blipFill>
        <p:spPr bwMode="auto">
          <a:xfrm>
            <a:off x="228600" y="2511322"/>
            <a:ext cx="8651596" cy="388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7" t="50121" r="22010" b="41277"/>
          <a:stretch/>
        </p:blipFill>
        <p:spPr bwMode="auto">
          <a:xfrm>
            <a:off x="152400" y="608815"/>
            <a:ext cx="8888553" cy="106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2800" y="171959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Transfusion 2007;47.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7086600" y="64770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Transfusion 2011;51.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6841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61 year old male with rectal carcinoma admitted for ileostomy takedown </a:t>
            </a:r>
          </a:p>
          <a:p>
            <a:r>
              <a:rPr lang="en-US" dirty="0" smtClean="0"/>
              <a:t>Previous antibody screens at an outside hospital were negative in 2006 and subsequently identified a cold autoantibody (anti-IH) in 2009; transfused in 2009</a:t>
            </a:r>
          </a:p>
          <a:p>
            <a:r>
              <a:rPr lang="en-US" dirty="0" smtClean="0"/>
              <a:t>Antibody screen 2/5/15:  blood type A positive, DAT negative for IgG and complement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7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0" t="19773" r="65232" b="7354"/>
          <a:stretch/>
        </p:blipFill>
        <p:spPr bwMode="auto">
          <a:xfrm rot="5400000">
            <a:off x="3734698" y="-3318508"/>
            <a:ext cx="1371601" cy="861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6" t="16970" r="33995" b="10349"/>
          <a:stretch/>
        </p:blipFill>
        <p:spPr bwMode="auto">
          <a:xfrm rot="5400000">
            <a:off x="2454578" y="-183847"/>
            <a:ext cx="3993717" cy="855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210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Panagglutinin</a:t>
            </a:r>
            <a:r>
              <a:rPr lang="en-US" dirty="0" smtClean="0"/>
              <a:t> in plasma, present in LISS, recommend least incompatible units if transfusion is required</a:t>
            </a:r>
          </a:p>
          <a:p>
            <a:r>
              <a:rPr lang="en-US" dirty="0" smtClean="0"/>
              <a:t>No transfusion ordered</a:t>
            </a:r>
          </a:p>
          <a:p>
            <a:r>
              <a:rPr lang="en-US" dirty="0" smtClean="0"/>
              <a:t>Repeat antibody screen 4/28/15; DAT negative for IgG, positive for C3, </a:t>
            </a:r>
            <a:r>
              <a:rPr lang="en-US" dirty="0" err="1" smtClean="0"/>
              <a:t>eluate</a:t>
            </a:r>
            <a:r>
              <a:rPr lang="en-US" dirty="0" smtClean="0"/>
              <a:t> negative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35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3" t="20973" r="41521" b="6058"/>
          <a:stretch/>
        </p:blipFill>
        <p:spPr bwMode="auto">
          <a:xfrm rot="5400000">
            <a:off x="3912907" y="-3303307"/>
            <a:ext cx="1295401" cy="835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1" t="19620" r="33749" b="7120"/>
          <a:stretch/>
        </p:blipFill>
        <p:spPr bwMode="auto">
          <a:xfrm rot="5400000">
            <a:off x="2360110" y="2088"/>
            <a:ext cx="4495801" cy="830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769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4625</TotalTime>
  <Words>576</Words>
  <Application>Microsoft Office PowerPoint</Application>
  <PresentationFormat>On-screen Show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Interesting case conference</vt:lpstr>
      <vt:lpstr>Case #1</vt:lpstr>
      <vt:lpstr>Vitals</vt:lpstr>
      <vt:lpstr>Gram stain of platelet bag</vt:lpstr>
      <vt:lpstr>PowerPoint Presentation</vt:lpstr>
      <vt:lpstr>Case #2</vt:lpstr>
      <vt:lpstr>PowerPoint Presentation</vt:lpstr>
      <vt:lpstr>Case #2</vt:lpstr>
      <vt:lpstr>PowerPoint Presentation</vt:lpstr>
      <vt:lpstr>Case #2</vt:lpstr>
      <vt:lpstr>Case #2</vt:lpstr>
      <vt:lpstr>Case #2</vt:lpstr>
      <vt:lpstr>Case #3</vt:lpstr>
      <vt:lpstr>Case #3</vt:lpstr>
      <vt:lpstr>Case #3</vt:lpstr>
      <vt:lpstr>Case #3</vt:lpstr>
      <vt:lpstr>Case #4</vt:lpstr>
      <vt:lpstr>Case #4</vt:lpstr>
    </vt:vector>
  </TitlesOfParts>
  <Company>VUMC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Coberly, Emily Alicia</dc:creator>
  <cp:lastModifiedBy>Coberly, Emily Alicia</cp:lastModifiedBy>
  <cp:revision>15</cp:revision>
  <dcterms:created xsi:type="dcterms:W3CDTF">2015-06-12T14:22:06Z</dcterms:created>
  <dcterms:modified xsi:type="dcterms:W3CDTF">2015-06-16T14:50:33Z</dcterms:modified>
</cp:coreProperties>
</file>