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5" r:id="rId6"/>
    <p:sldId id="259" r:id="rId7"/>
    <p:sldId id="261" r:id="rId8"/>
    <p:sldId id="262" r:id="rId9"/>
    <p:sldId id="275" r:id="rId10"/>
    <p:sldId id="264" r:id="rId11"/>
    <p:sldId id="263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9" autoAdjust="0"/>
    <p:restoredTop sz="94660"/>
  </p:normalViewPr>
  <p:slideViewPr>
    <p:cSldViewPr>
      <p:cViewPr varScale="1">
        <p:scale>
          <a:sx n="82" d="100"/>
          <a:sy n="82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D90BB-7533-4B85-A719-D0E68036E32B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EFC57-A801-4F6C-8D60-6DE1D2BF5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ACOG risk factors antepartum fetal death, antepartum bleeding, intrauterine manipulation, placenta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abruptio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placenta, cesarean section, and manual removal of the placenta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797A0-895D-44C7-B144-23DAF0AD06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2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9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5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8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6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4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4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F912-AEC8-4F66-A650-1AEC43D4DC7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8C149-044F-49EF-A024-DD0C2A224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optn.transplant.hrs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Interesting Case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4/21/15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Cold agglutinin titer (anti-I) at 4C was 1:512</a:t>
            </a:r>
          </a:p>
          <a:p>
            <a:r>
              <a:rPr lang="en-US" dirty="0"/>
              <a:t>The titer at 37C (high thermal amplitude) was 1:16 </a:t>
            </a:r>
          </a:p>
          <a:p>
            <a:r>
              <a:rPr lang="en-US" b="1" dirty="0"/>
              <a:t>INTERPRETATION:</a:t>
            </a:r>
            <a:r>
              <a:rPr lang="en-US" dirty="0"/>
              <a:t> The results are consistent with cold agglutinin syndrome (CAS)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2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agglutinin disease</a:t>
            </a:r>
          </a:p>
          <a:p>
            <a:pPr lvl="1"/>
            <a:r>
              <a:rPr lang="en-US" dirty="0" smtClean="0"/>
              <a:t>15% of AIHA cases</a:t>
            </a:r>
          </a:p>
          <a:p>
            <a:pPr lvl="1"/>
            <a:r>
              <a:rPr lang="en-US" dirty="0" smtClean="0"/>
              <a:t>Incidence 1 per million people</a:t>
            </a:r>
          </a:p>
          <a:p>
            <a:pPr lvl="1"/>
            <a:r>
              <a:rPr lang="en-US" dirty="0" smtClean="0"/>
              <a:t>More common in women in 7</a:t>
            </a:r>
            <a:r>
              <a:rPr lang="en-US" baseline="30000" dirty="0" smtClean="0"/>
              <a:t>th</a:t>
            </a:r>
            <a:r>
              <a:rPr lang="en-US" dirty="0" smtClean="0"/>
              <a:t> decade</a:t>
            </a:r>
          </a:p>
          <a:p>
            <a:pPr lvl="1"/>
            <a:r>
              <a:rPr lang="en-US" dirty="0" smtClean="0"/>
              <a:t>Acute/polyclonal form is usually associated with Mycoplasma, EBV, or Legionella, also reported with Varicella, </a:t>
            </a:r>
            <a:r>
              <a:rPr lang="en-US" dirty="0" err="1" smtClean="0"/>
              <a:t>Citrobacter</a:t>
            </a:r>
            <a:r>
              <a:rPr lang="en-US" dirty="0" smtClean="0"/>
              <a:t>, and influenza</a:t>
            </a:r>
          </a:p>
          <a:p>
            <a:pPr lvl="1"/>
            <a:r>
              <a:rPr lang="en-US" dirty="0" smtClean="0"/>
              <a:t>Acute/polyclonal form is generally self-resolving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6324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Blood.  2013;122(7).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632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we did:</a:t>
            </a:r>
          </a:p>
          <a:p>
            <a:pPr lvl="1"/>
            <a:r>
              <a:rPr lang="en-US" dirty="0" smtClean="0"/>
              <a:t>Talked to primary team, recommended that they keep patient warm, use blood warmer (obtain from clinical engineering) if transfusion was required</a:t>
            </a:r>
          </a:p>
          <a:p>
            <a:pPr lvl="1"/>
            <a:r>
              <a:rPr lang="en-US" dirty="0" smtClean="0"/>
              <a:t>Antibiotics were switched to Levaquin to cover Mycoplasma</a:t>
            </a:r>
          </a:p>
          <a:p>
            <a:pPr lvl="1"/>
            <a:r>
              <a:rPr lang="en-US" dirty="0" smtClean="0"/>
              <a:t>Patient improved, hemoglobin remained stable without transfusion, and patient was discharged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7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30 y/o G3P2002 admitted at 32w6d for planned Cesarean section at 34 weeks in the setting of placenta </a:t>
            </a:r>
            <a:r>
              <a:rPr lang="en-US" dirty="0" err="1" smtClean="0"/>
              <a:t>previa</a:t>
            </a:r>
            <a:r>
              <a:rPr lang="en-US" dirty="0" smtClean="0"/>
              <a:t>, suspected placenta </a:t>
            </a:r>
            <a:r>
              <a:rPr lang="en-US" dirty="0" err="1" smtClean="0"/>
              <a:t>increta</a:t>
            </a:r>
            <a:r>
              <a:rPr lang="en-US" dirty="0" smtClean="0"/>
              <a:t>, and pre-eclampsia</a:t>
            </a:r>
          </a:p>
          <a:p>
            <a:r>
              <a:rPr lang="en-US" dirty="0" smtClean="0"/>
              <a:t>Severe pre-eclampsia necessitated delivery at 33 5/7 weeks</a:t>
            </a:r>
          </a:p>
          <a:p>
            <a:r>
              <a:rPr lang="en-US" dirty="0" smtClean="0"/>
              <a:t>Underwent </a:t>
            </a:r>
            <a:r>
              <a:rPr lang="en-US" dirty="0" err="1" smtClean="0"/>
              <a:t>supracervical</a:t>
            </a:r>
            <a:r>
              <a:rPr lang="en-US" dirty="0" smtClean="0"/>
              <a:t> hysterectomy for placenta </a:t>
            </a:r>
            <a:r>
              <a:rPr lang="en-US" dirty="0" err="1" smtClean="0"/>
              <a:t>percreta</a:t>
            </a:r>
            <a:endParaRPr lang="en-US" dirty="0" smtClean="0"/>
          </a:p>
          <a:p>
            <a:pPr lvl="1"/>
            <a:r>
              <a:rPr lang="en-US" dirty="0" err="1" smtClean="0"/>
              <a:t>Intraoperatively</a:t>
            </a:r>
            <a:r>
              <a:rPr lang="en-US" dirty="0" smtClean="0"/>
              <a:t>, received 3 units PRBCs (B negative), 3 units FFP, and 1 unit platelets (A negative), </a:t>
            </a:r>
            <a:r>
              <a:rPr lang="en-US" dirty="0" err="1" smtClean="0"/>
              <a:t>Hct</a:t>
            </a:r>
            <a:r>
              <a:rPr lang="en-US" dirty="0" smtClean="0"/>
              <a:t> 31% →28%</a:t>
            </a:r>
          </a:p>
          <a:p>
            <a:r>
              <a:rPr lang="en-US" dirty="0" smtClean="0"/>
              <a:t>Maternal blood type B-, Infant blood type O+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9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KT: Clinical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Should patient receive </a:t>
            </a:r>
            <a:r>
              <a:rPr lang="en-US" dirty="0" err="1" smtClean="0"/>
              <a:t>RhIG</a:t>
            </a:r>
            <a:r>
              <a:rPr lang="en-US" dirty="0" smtClean="0"/>
              <a:t>, given the fact that she has had a hysterectomy (and therefore completed childbearing)?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5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KT: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How likely is it that this patient will develop an anti-D antibody?</a:t>
            </a:r>
          </a:p>
          <a:p>
            <a:pPr lvl="1"/>
            <a:r>
              <a:rPr lang="en-US" dirty="0" smtClean="0"/>
              <a:t>Amount of </a:t>
            </a:r>
            <a:r>
              <a:rPr lang="en-US" dirty="0" err="1" smtClean="0"/>
              <a:t>fetomaternal</a:t>
            </a:r>
            <a:r>
              <a:rPr lang="en-US" dirty="0" smtClean="0"/>
              <a:t> hemorrhage</a:t>
            </a:r>
          </a:p>
          <a:p>
            <a:pPr lvl="2"/>
            <a:r>
              <a:rPr lang="en-US" dirty="0" smtClean="0"/>
              <a:t>FMH &gt;30 mL occurs in 3/1,000 women, often no antecedent risk factors, conflicting data about C-section vs. vaginal delivery (1)</a:t>
            </a:r>
          </a:p>
          <a:p>
            <a:pPr lvl="2"/>
            <a:r>
              <a:rPr lang="en-US" dirty="0" smtClean="0"/>
              <a:t>Newer study found only significant risk factor to be twin pregnancy, mode of delivery was not significant (2)</a:t>
            </a:r>
          </a:p>
          <a:p>
            <a:pPr lvl="2"/>
            <a:r>
              <a:rPr lang="en-US" dirty="0" smtClean="0"/>
              <a:t>No data regarding amount in post C-section hysterectomy or in cases of placenta </a:t>
            </a:r>
            <a:r>
              <a:rPr lang="en-US" dirty="0" err="1" smtClean="0"/>
              <a:t>increta</a:t>
            </a:r>
            <a:r>
              <a:rPr lang="en-US" dirty="0" smtClean="0"/>
              <a:t>/</a:t>
            </a:r>
            <a:r>
              <a:rPr lang="en-US" dirty="0" err="1" smtClean="0"/>
              <a:t>percreta</a:t>
            </a:r>
            <a:endParaRPr lang="en-US" dirty="0" smtClean="0"/>
          </a:p>
          <a:p>
            <a:pPr lvl="2"/>
            <a:r>
              <a:rPr lang="en-US" dirty="0" smtClean="0"/>
              <a:t>This patient had a large degree of intraoperative hemorrhage</a:t>
            </a:r>
          </a:p>
          <a:p>
            <a:pPr lvl="2"/>
            <a:r>
              <a:rPr lang="en-US" dirty="0" smtClean="0"/>
              <a:t>Baby, however, was not anemic at birth (PCV: 69%)</a:t>
            </a:r>
          </a:p>
          <a:p>
            <a:pPr lvl="1"/>
            <a:r>
              <a:rPr lang="en-US" dirty="0" err="1" smtClean="0"/>
              <a:t>Seroconversion</a:t>
            </a:r>
            <a:r>
              <a:rPr lang="en-US" dirty="0" smtClean="0"/>
              <a:t> with Rh incompatible platelet transfusion</a:t>
            </a:r>
          </a:p>
          <a:p>
            <a:pPr lvl="2"/>
            <a:r>
              <a:rPr lang="en-US" dirty="0" smtClean="0"/>
              <a:t>Up to 2 mL of RBCs allowed in a unit of apheresis platelets </a:t>
            </a:r>
          </a:p>
          <a:p>
            <a:pPr lvl="2"/>
            <a:r>
              <a:rPr lang="en-US" dirty="0" smtClean="0"/>
              <a:t> ADAPT study: 485 patients, rate </a:t>
            </a:r>
            <a:r>
              <a:rPr lang="en-US" dirty="0"/>
              <a:t>of anti-D formation: </a:t>
            </a:r>
            <a:r>
              <a:rPr lang="en-US" dirty="0" smtClean="0"/>
              <a:t>1.44% (95</a:t>
            </a:r>
            <a:r>
              <a:rPr lang="en-US" dirty="0"/>
              <a:t>% CI: 0.58–2.97</a:t>
            </a:r>
            <a:r>
              <a:rPr lang="en-US" dirty="0" smtClean="0"/>
              <a:t>%) </a:t>
            </a:r>
            <a:r>
              <a:rPr lang="en-US" dirty="0"/>
              <a:t>(</a:t>
            </a:r>
            <a:r>
              <a:rPr lang="en-US" dirty="0" smtClean="0"/>
              <a:t>3)</a:t>
            </a:r>
          </a:p>
          <a:p>
            <a:pPr lvl="3"/>
            <a:r>
              <a:rPr lang="en-US" dirty="0" smtClean="0"/>
              <a:t>Very little red </a:t>
            </a:r>
            <a:r>
              <a:rPr lang="en-US" dirty="0"/>
              <a:t>cell exposure: </a:t>
            </a:r>
            <a:r>
              <a:rPr lang="en-US" dirty="0" smtClean="0"/>
              <a:t>0.036 </a:t>
            </a:r>
            <a:r>
              <a:rPr lang="en-US" dirty="0"/>
              <a:t>mL (whole blood) and </a:t>
            </a:r>
            <a:r>
              <a:rPr lang="en-US" dirty="0" smtClean="0"/>
              <a:t>0.00043 </a:t>
            </a:r>
            <a:r>
              <a:rPr lang="en-US" dirty="0"/>
              <a:t>mL (apheresis)</a:t>
            </a:r>
            <a:endParaRPr lang="en-US" dirty="0" smtClean="0"/>
          </a:p>
          <a:p>
            <a:pPr lvl="2"/>
            <a:r>
              <a:rPr lang="en-US" dirty="0" smtClean="0"/>
              <a:t>Additional study: 1.3</a:t>
            </a:r>
            <a:r>
              <a:rPr lang="en-US" dirty="0"/>
              <a:t>% for </a:t>
            </a:r>
            <a:r>
              <a:rPr lang="en-US" dirty="0" smtClean="0"/>
              <a:t>all </a:t>
            </a:r>
            <a:r>
              <a:rPr lang="en-US" dirty="0" err="1" smtClean="0"/>
              <a:t>allo</a:t>
            </a:r>
            <a:r>
              <a:rPr lang="en-US" dirty="0" smtClean="0"/>
              <a:t>-antibody formation </a:t>
            </a:r>
            <a:r>
              <a:rPr lang="en-US" dirty="0"/>
              <a:t>(not just D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likely is it that the patient will need a transfusion is the future? </a:t>
            </a:r>
          </a:p>
          <a:p>
            <a:pPr lvl="1"/>
            <a:r>
              <a:rPr lang="en-US" dirty="0" smtClean="0"/>
              <a:t>In any year, the chance of needing a transfusion was 0.89 percent (0.83% for men and 0.94% for women) (4)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369127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 Sebring </a:t>
            </a:r>
            <a:r>
              <a:rPr lang="en-US" dirty="0"/>
              <a:t>ES, </a:t>
            </a:r>
            <a:r>
              <a:rPr lang="en-US" i="1" dirty="0"/>
              <a:t>Transfusion</a:t>
            </a:r>
            <a:r>
              <a:rPr lang="en-US" dirty="0"/>
              <a:t>, </a:t>
            </a:r>
            <a:r>
              <a:rPr lang="en-US" dirty="0" smtClean="0"/>
              <a:t>1990</a:t>
            </a:r>
          </a:p>
          <a:p>
            <a:r>
              <a:rPr lang="sv-SE" dirty="0" smtClean="0"/>
              <a:t>(2) David</a:t>
            </a:r>
            <a:r>
              <a:rPr lang="sv-SE" dirty="0"/>
              <a:t> </a:t>
            </a:r>
            <a:r>
              <a:rPr lang="sv-SE" dirty="0" smtClean="0"/>
              <a:t>J,  </a:t>
            </a:r>
            <a:r>
              <a:rPr lang="sv-SE" i="1" dirty="0"/>
              <a:t>Perinat </a:t>
            </a:r>
            <a:r>
              <a:rPr lang="sv-SE" i="1" dirty="0" smtClean="0"/>
              <a:t>Med</a:t>
            </a:r>
            <a:r>
              <a:rPr lang="sv-SE" dirty="0"/>
              <a:t>,</a:t>
            </a:r>
            <a:r>
              <a:rPr lang="sv-SE" dirty="0" smtClean="0"/>
              <a:t> 2004</a:t>
            </a:r>
          </a:p>
          <a:p>
            <a:r>
              <a:rPr lang="en-US" dirty="0" smtClean="0"/>
              <a:t>(3) Cid J, Br</a:t>
            </a:r>
            <a:r>
              <a:rPr lang="en-US" dirty="0"/>
              <a:t>. J </a:t>
            </a:r>
            <a:r>
              <a:rPr lang="en-US" dirty="0" err="1"/>
              <a:t>Haemotol</a:t>
            </a:r>
            <a:r>
              <a:rPr lang="en-US" dirty="0"/>
              <a:t>,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(4) </a:t>
            </a:r>
            <a:r>
              <a:rPr lang="en-US" dirty="0" err="1"/>
              <a:t>Moncharmont</a:t>
            </a:r>
            <a:r>
              <a:rPr lang="en-US" dirty="0"/>
              <a:t>, Blood </a:t>
            </a:r>
            <a:r>
              <a:rPr lang="en-US" dirty="0" err="1"/>
              <a:t>Transfus</a:t>
            </a:r>
            <a:r>
              <a:rPr lang="en-US" dirty="0"/>
              <a:t>.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(5) </a:t>
            </a:r>
            <a:r>
              <a:rPr lang="en-US" dirty="0" err="1" smtClean="0"/>
              <a:t>Vamvakas</a:t>
            </a:r>
            <a:r>
              <a:rPr lang="en-US" dirty="0"/>
              <a:t>, Transfusion </a:t>
            </a:r>
            <a:r>
              <a:rPr lang="en-US" dirty="0" smtClean="0"/>
              <a:t>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01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KT: What Was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team decides to administer </a:t>
            </a:r>
            <a:r>
              <a:rPr lang="en-US" dirty="0" err="1" smtClean="0"/>
              <a:t>RhIG</a:t>
            </a:r>
            <a:endParaRPr lang="en-US" dirty="0" smtClean="0"/>
          </a:p>
          <a:p>
            <a:r>
              <a:rPr lang="en-US" dirty="0" smtClean="0"/>
              <a:t>Baby doing well, discharged on DOL #11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74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44 year old male with cirrhosis presents to VUMC for liver transplant evaluation.</a:t>
            </a:r>
          </a:p>
          <a:p>
            <a:r>
              <a:rPr lang="en-US" dirty="0" smtClean="0"/>
              <a:t>The patient’s DAT was positive. A </a:t>
            </a:r>
            <a:r>
              <a:rPr lang="en-US" dirty="0" err="1" smtClean="0"/>
              <a:t>panagglutinin</a:t>
            </a:r>
            <a:r>
              <a:rPr lang="en-US" dirty="0" smtClean="0"/>
              <a:t> was present in both the plasma and the </a:t>
            </a:r>
            <a:r>
              <a:rPr lang="en-US" dirty="0" err="1" smtClean="0"/>
              <a:t>eluate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Phenotypically positive </a:t>
            </a:r>
            <a:r>
              <a:rPr lang="en-US" dirty="0"/>
              <a:t>for (little) c, E, e, </a:t>
            </a:r>
            <a:r>
              <a:rPr lang="en-US" dirty="0" err="1"/>
              <a:t>Jka</a:t>
            </a:r>
            <a:r>
              <a:rPr lang="en-US" dirty="0"/>
              <a:t>, and </a:t>
            </a:r>
            <a:r>
              <a:rPr lang="en-US" dirty="0" err="1"/>
              <a:t>Jkb</a:t>
            </a:r>
            <a:r>
              <a:rPr lang="en-US" dirty="0"/>
              <a:t> antigens and </a:t>
            </a:r>
            <a:r>
              <a:rPr lang="en-US" dirty="0" smtClean="0"/>
              <a:t>negative </a:t>
            </a:r>
            <a:r>
              <a:rPr lang="en-US" dirty="0"/>
              <a:t>for C, K1, and S antigens</a:t>
            </a:r>
            <a:endParaRPr lang="en-US" dirty="0" smtClean="0"/>
          </a:p>
          <a:p>
            <a:r>
              <a:rPr lang="en-US" dirty="0" err="1" smtClean="0"/>
              <a:t>Autoadsorption</a:t>
            </a:r>
            <a:r>
              <a:rPr lang="en-US" dirty="0" smtClean="0"/>
              <a:t>: anti-</a:t>
            </a:r>
            <a:r>
              <a:rPr lang="en-US" dirty="0" err="1" smtClean="0"/>
              <a:t>Fya</a:t>
            </a:r>
            <a:r>
              <a:rPr lang="en-US" dirty="0" smtClean="0"/>
              <a:t> antibody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0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TH: Clinical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the presence of pan-agglutinin (as well as the anti-</a:t>
            </a:r>
            <a:r>
              <a:rPr lang="en-US" dirty="0" err="1" smtClean="0"/>
              <a:t>Fya</a:t>
            </a:r>
            <a:r>
              <a:rPr lang="en-US" dirty="0" smtClean="0"/>
              <a:t>) what should we recommend if the patient requires transfusion?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9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TH: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Allo</a:t>
            </a:r>
            <a:r>
              <a:rPr lang="en-US" dirty="0" smtClean="0"/>
              <a:t>-antibody formation in liver transplant patients</a:t>
            </a:r>
          </a:p>
          <a:p>
            <a:pPr lvl="1"/>
            <a:r>
              <a:rPr lang="en-US" dirty="0"/>
              <a:t>One series: 6.8% of patients had clinically significant RBC </a:t>
            </a:r>
            <a:r>
              <a:rPr lang="en-US" dirty="0" err="1" smtClean="0"/>
              <a:t>allo</a:t>
            </a:r>
            <a:r>
              <a:rPr lang="en-US" dirty="0" smtClean="0"/>
              <a:t>-antibodies </a:t>
            </a:r>
            <a:r>
              <a:rPr lang="en-US" dirty="0"/>
              <a:t>(1)</a:t>
            </a:r>
          </a:p>
          <a:p>
            <a:pPr lvl="2"/>
            <a:r>
              <a:rPr lang="en-US" dirty="0"/>
              <a:t>31 patients at time of listing, 10 patients at time of transplant, 9 patients post-op </a:t>
            </a:r>
          </a:p>
          <a:p>
            <a:pPr lvl="2"/>
            <a:r>
              <a:rPr lang="en-US" dirty="0"/>
              <a:t>Anti-Rh and K antibodies most common</a:t>
            </a:r>
          </a:p>
          <a:p>
            <a:pPr lvl="1"/>
            <a:r>
              <a:rPr lang="en-US" dirty="0" smtClean="0"/>
              <a:t>Patients with </a:t>
            </a:r>
            <a:r>
              <a:rPr lang="en-US" dirty="0" err="1" smtClean="0"/>
              <a:t>allo</a:t>
            </a:r>
            <a:r>
              <a:rPr lang="en-US" dirty="0" smtClean="0"/>
              <a:t>-antibodies tend to have worse outcomes (2)</a:t>
            </a:r>
          </a:p>
          <a:p>
            <a:pPr lvl="1"/>
            <a:r>
              <a:rPr lang="en-US" dirty="0" smtClean="0"/>
              <a:t>Despite immunosuppression, patients may form </a:t>
            </a:r>
            <a:r>
              <a:rPr lang="en-US" dirty="0" err="1" smtClean="0"/>
              <a:t>allo</a:t>
            </a:r>
            <a:r>
              <a:rPr lang="en-US" dirty="0" smtClean="0"/>
              <a:t>-antibodies following transplant (3, 4)</a:t>
            </a:r>
          </a:p>
          <a:p>
            <a:r>
              <a:rPr lang="en-US" dirty="0" smtClean="0"/>
              <a:t>Number of patients on the waiting list who receive a liver</a:t>
            </a:r>
          </a:p>
          <a:p>
            <a:pPr lvl="1"/>
            <a:r>
              <a:rPr lang="en-US" dirty="0" smtClean="0"/>
              <a:t>Waiting period is second longest of all organs: </a:t>
            </a:r>
            <a:r>
              <a:rPr lang="en-US" dirty="0"/>
              <a:t>11 </a:t>
            </a:r>
            <a:r>
              <a:rPr lang="en-US" dirty="0" smtClean="0"/>
              <a:t>months (5)</a:t>
            </a:r>
          </a:p>
          <a:p>
            <a:pPr lvl="2"/>
            <a:r>
              <a:rPr lang="en-US" dirty="0" smtClean="0"/>
              <a:t>As of Sunday (4/19/15), 15,264 patients waiting </a:t>
            </a:r>
            <a:r>
              <a:rPr lang="en-US" dirty="0"/>
              <a:t>for </a:t>
            </a:r>
            <a:r>
              <a:rPr lang="en-US" dirty="0" smtClean="0"/>
              <a:t>liver</a:t>
            </a:r>
          </a:p>
          <a:p>
            <a:pPr lvl="2"/>
            <a:r>
              <a:rPr lang="en-US" dirty="0" smtClean="0"/>
              <a:t>Depending on age group, between </a:t>
            </a:r>
            <a:r>
              <a:rPr lang="en-US" dirty="0"/>
              <a:t>44-66</a:t>
            </a:r>
            <a:r>
              <a:rPr lang="en-US" dirty="0" smtClean="0"/>
              <a:t>% of patients listed at Vanderbilt received a liver transplant</a:t>
            </a:r>
          </a:p>
          <a:p>
            <a:r>
              <a:rPr lang="en-US" dirty="0" smtClean="0"/>
              <a:t>Blood transfusion while on the wait list</a:t>
            </a:r>
          </a:p>
          <a:p>
            <a:pPr lvl="1"/>
            <a:r>
              <a:rPr lang="en-US" dirty="0" smtClean="0"/>
              <a:t>No information regarding amount of transfusions while on wait list, highly dependent on a number of factors</a:t>
            </a:r>
            <a:r>
              <a:rPr lang="en-US" dirty="0"/>
              <a:t>: </a:t>
            </a:r>
            <a:r>
              <a:rPr lang="en-US" dirty="0" smtClean="0"/>
              <a:t> bleeding related to varices or ruptured HCC, folate </a:t>
            </a:r>
            <a:r>
              <a:rPr lang="en-US" dirty="0"/>
              <a:t>deficiency, </a:t>
            </a:r>
            <a:r>
              <a:rPr lang="en-US" dirty="0" err="1" smtClean="0"/>
              <a:t>hypersplenism</a:t>
            </a:r>
            <a:r>
              <a:rPr lang="en-US" dirty="0" smtClean="0"/>
              <a:t>, </a:t>
            </a:r>
            <a:r>
              <a:rPr lang="en-US" dirty="0"/>
              <a:t>bone marrow suppression due to viruses or ethanol, renal </a:t>
            </a:r>
            <a:r>
              <a:rPr lang="en-US" dirty="0" smtClean="0"/>
              <a:t>insufficiency, etc. (6)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41097" y="5669340"/>
            <a:ext cx="2802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200" dirty="0" err="1" smtClean="0"/>
              <a:t>Mushkbar</a:t>
            </a:r>
            <a:r>
              <a:rPr lang="en-US" sz="1200" dirty="0"/>
              <a:t>, </a:t>
            </a:r>
            <a:r>
              <a:rPr lang="en-US" sz="1200" i="1" dirty="0" err="1" smtClean="0"/>
              <a:t>Vox</a:t>
            </a:r>
            <a:r>
              <a:rPr lang="en-US" sz="1200" i="1" dirty="0" smtClean="0"/>
              <a:t> Sang, </a:t>
            </a:r>
            <a:r>
              <a:rPr lang="en-US" sz="1200" dirty="0" smtClean="0"/>
              <a:t>2013</a:t>
            </a:r>
          </a:p>
          <a:p>
            <a:pPr marL="342900" indent="-342900">
              <a:buAutoNum type="arabicParenR"/>
            </a:pPr>
            <a:r>
              <a:rPr lang="en-US" sz="1200" dirty="0"/>
              <a:t>Boyd, </a:t>
            </a:r>
            <a:r>
              <a:rPr lang="en-US" sz="1200" i="1" dirty="0" smtClean="0"/>
              <a:t>Liver </a:t>
            </a:r>
            <a:r>
              <a:rPr lang="en-US" sz="1200" i="1" dirty="0" err="1" smtClean="0"/>
              <a:t>Transpl</a:t>
            </a:r>
            <a:r>
              <a:rPr lang="en-US" sz="1200" dirty="0" smtClean="0"/>
              <a:t>, 2007</a:t>
            </a:r>
          </a:p>
          <a:p>
            <a:pPr marL="342900" indent="-342900">
              <a:buAutoNum type="arabicParenR"/>
            </a:pPr>
            <a:r>
              <a:rPr lang="sv-SE" sz="1200" dirty="0"/>
              <a:t>Shariatmadar, </a:t>
            </a:r>
            <a:r>
              <a:rPr lang="sv-SE" sz="1200" i="1" dirty="0"/>
              <a:t>Transplantation</a:t>
            </a:r>
            <a:r>
              <a:rPr lang="sv-SE" sz="1200" dirty="0"/>
              <a:t>, </a:t>
            </a:r>
            <a:r>
              <a:rPr lang="sv-SE" sz="1200" dirty="0" smtClean="0"/>
              <a:t>2007</a:t>
            </a:r>
          </a:p>
          <a:p>
            <a:pPr marL="342900" indent="-342900">
              <a:buAutoNum type="arabicParenR"/>
            </a:pPr>
            <a:r>
              <a:rPr lang="sv-SE" sz="1200" dirty="0" smtClean="0"/>
              <a:t>Blomquist</a:t>
            </a:r>
            <a:r>
              <a:rPr lang="sv-SE" sz="1200" dirty="0"/>
              <a:t>, </a:t>
            </a:r>
            <a:r>
              <a:rPr lang="sv-SE" sz="1200" i="1" dirty="0"/>
              <a:t>Transplant </a:t>
            </a:r>
            <a:r>
              <a:rPr lang="sv-SE" sz="1200" i="1" dirty="0" smtClean="0"/>
              <a:t>Proc, </a:t>
            </a:r>
            <a:r>
              <a:rPr lang="sv-SE" sz="1200" dirty="0"/>
              <a:t>1991</a:t>
            </a:r>
            <a:endParaRPr lang="en-US" sz="1200" dirty="0" smtClean="0"/>
          </a:p>
          <a:p>
            <a:pPr marL="342900" indent="-342900">
              <a:buAutoNum type="arabicParenR"/>
            </a:pPr>
            <a:r>
              <a:rPr lang="en-US" sz="1200" dirty="0"/>
              <a:t>(</a:t>
            </a:r>
            <a:r>
              <a:rPr lang="en-US" sz="1200" dirty="0">
                <a:hlinkClick r:id="rId2"/>
              </a:rPr>
              <a:t>http://optn.transplant.hrsa.gov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)</a:t>
            </a:r>
          </a:p>
          <a:p>
            <a:pPr marL="342900" indent="-342900">
              <a:buAutoNum type="arabicParenR"/>
            </a:pPr>
            <a:r>
              <a:rPr lang="en-US" sz="1200" dirty="0" err="1" smtClean="0"/>
              <a:t>Thachil</a:t>
            </a:r>
            <a:r>
              <a:rPr lang="en-US" sz="1200" dirty="0" smtClean="0"/>
              <a:t> J, </a:t>
            </a:r>
            <a:r>
              <a:rPr lang="en-US" sz="1200" i="1" dirty="0" err="1" smtClean="0"/>
              <a:t>Hepato</a:t>
            </a:r>
            <a:r>
              <a:rPr lang="en-US" sz="1200" i="1" dirty="0" err="1"/>
              <a:t>l</a:t>
            </a:r>
            <a:r>
              <a:rPr lang="en-US" sz="1200" dirty="0" smtClean="0"/>
              <a:t>, 2005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796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31 month old male</a:t>
            </a:r>
          </a:p>
          <a:p>
            <a:r>
              <a:rPr lang="en-US" dirty="0" smtClean="0"/>
              <a:t>Laminectomy for tethered cord, type and screen ordered 4/6/15:  O negative</a:t>
            </a:r>
          </a:p>
          <a:p>
            <a:r>
              <a:rPr lang="en-US" dirty="0" smtClean="0"/>
              <a:t>No blood products given</a:t>
            </a:r>
          </a:p>
          <a:p>
            <a:r>
              <a:rPr lang="en-US" dirty="0" smtClean="0"/>
              <a:t>Continued CSF leak, scheduled for external ventricular drain placement</a:t>
            </a:r>
          </a:p>
          <a:p>
            <a:r>
              <a:rPr lang="en-US" dirty="0"/>
              <a:t>T</a:t>
            </a:r>
            <a:r>
              <a:rPr lang="en-US" dirty="0" smtClean="0"/>
              <a:t>ype and screen 4/13/15:  A negative</a:t>
            </a:r>
          </a:p>
          <a:p>
            <a:r>
              <a:rPr lang="en-US" dirty="0" smtClean="0"/>
              <a:t>Repeat sample requested, confirmed A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65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TH: What Was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least </a:t>
            </a:r>
            <a:r>
              <a:rPr lang="en-US" dirty="0"/>
              <a:t>incompatible units that are negative for the </a:t>
            </a:r>
            <a:r>
              <a:rPr lang="en-US" dirty="0" err="1"/>
              <a:t>Fya</a:t>
            </a:r>
            <a:r>
              <a:rPr lang="en-US" dirty="0"/>
              <a:t> antigen and, if possible, phenotypically matched for the C, K1, and S antigens</a:t>
            </a:r>
          </a:p>
        </p:txBody>
      </p:sp>
    </p:spTree>
    <p:extLst>
      <p:ext uri="{BB962C8B-B14F-4D97-AF65-F5344CB8AC3E}">
        <p14:creationId xmlns:p14="http://schemas.microsoft.com/office/powerpoint/2010/main" val="172470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Reviewed all types and screens received from Children’s Hospital on 4/6/15 that had no prior historical blood type</a:t>
            </a:r>
          </a:p>
          <a:p>
            <a:r>
              <a:rPr lang="en-US" dirty="0" smtClean="0"/>
              <a:t>One patient identified:  4 month old female scheduled for cranial reconstruction for cranial </a:t>
            </a:r>
            <a:r>
              <a:rPr lang="en-US" dirty="0" err="1" smtClean="0"/>
              <a:t>synostosis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Type and screen 4/6/15:  A negative</a:t>
            </a:r>
          </a:p>
          <a:p>
            <a:pPr lvl="1"/>
            <a:r>
              <a:rPr lang="en-US" dirty="0" smtClean="0"/>
              <a:t>Received 1 unit A negative PRBCs on 4/7/15, discharged home 4/11/15</a:t>
            </a:r>
          </a:p>
          <a:p>
            <a:pPr lvl="1"/>
            <a:r>
              <a:rPr lang="en-US" dirty="0" smtClean="0"/>
              <a:t>Scheduled for f/u clinic appointment with plastic surgery in a couple weeks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6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this baby had sample switched with original WBIT patient, this baby could actually be O </a:t>
            </a:r>
            <a:r>
              <a:rPr lang="en-US" dirty="0" smtClean="0"/>
              <a:t>negative</a:t>
            </a:r>
            <a:endParaRPr lang="en-US" dirty="0" smtClean="0"/>
          </a:p>
          <a:p>
            <a:r>
              <a:rPr lang="en-US" dirty="0" smtClean="0"/>
              <a:t>Nobody noticed/documented signs or symptoms of a hemolytic transfusion reaction prior to discharge, but could it have been missed?</a:t>
            </a:r>
          </a:p>
          <a:p>
            <a:pPr lvl="1"/>
            <a:r>
              <a:rPr lang="en-US" dirty="0" smtClean="0"/>
              <a:t>Post surgical pain, hematuria due to catheter</a:t>
            </a:r>
          </a:p>
          <a:p>
            <a:r>
              <a:rPr lang="en-US" dirty="0"/>
              <a:t>What should we do?!?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8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33913" r="16152" b="8888"/>
          <a:stretch/>
        </p:blipFill>
        <p:spPr bwMode="auto">
          <a:xfrm>
            <a:off x="1548740" y="228599"/>
            <a:ext cx="5995060" cy="343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6324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Transfusion. 2010;51(5).</a:t>
            </a:r>
          </a:p>
          <a:p>
            <a:r>
              <a:rPr lang="en-US" sz="1400" dirty="0" smtClean="0"/>
              <a:t>Transfusion. 1993;33(11).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t="22073" r="51299" b="49784"/>
          <a:stretch/>
        </p:blipFill>
        <p:spPr bwMode="auto">
          <a:xfrm>
            <a:off x="228600" y="3657600"/>
            <a:ext cx="5105400" cy="30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t="72547" r="51190" b="10335"/>
          <a:stretch/>
        </p:blipFill>
        <p:spPr bwMode="auto">
          <a:xfrm>
            <a:off x="4860967" y="4419600"/>
            <a:ext cx="4263241" cy="14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6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did:</a:t>
            </a:r>
          </a:p>
          <a:p>
            <a:pPr lvl="1"/>
            <a:r>
              <a:rPr lang="en-US" dirty="0" smtClean="0"/>
              <a:t>Initially placed a stop in Soft requiring a second sample prior to transfusion on baby #2</a:t>
            </a:r>
          </a:p>
          <a:p>
            <a:pPr lvl="1"/>
            <a:r>
              <a:rPr lang="en-US" dirty="0" smtClean="0"/>
              <a:t>Mary contacted area hospitals; Summit Medical Center had type and screen from birth:  A </a:t>
            </a:r>
            <a:r>
              <a:rPr lang="en-US" dirty="0" smtClean="0"/>
              <a:t>negative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645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56 y/o previously healthy female with 2 week history of malaise, nausea, vomiting, diarrhea, rhinorrhea, cough  </a:t>
            </a:r>
          </a:p>
          <a:p>
            <a:r>
              <a:rPr lang="en-US" dirty="0" smtClean="0"/>
              <a:t>PCP had started doxycycline and </a:t>
            </a:r>
            <a:r>
              <a:rPr lang="en-US" dirty="0" err="1" smtClean="0"/>
              <a:t>keflex</a:t>
            </a:r>
            <a:r>
              <a:rPr lang="en-US" dirty="0" smtClean="0"/>
              <a:t> with no improvement</a:t>
            </a:r>
          </a:p>
          <a:p>
            <a:r>
              <a:rPr lang="en-US" dirty="0" smtClean="0"/>
              <a:t>Admitted with hypotension</a:t>
            </a:r>
          </a:p>
          <a:p>
            <a:r>
              <a:rPr lang="en-US" dirty="0" smtClean="0"/>
              <a:t>Admission labs showed elevated total bilirubin (3.0 mg/</a:t>
            </a:r>
            <a:r>
              <a:rPr lang="en-US" dirty="0" err="1" smtClean="0"/>
              <a:t>dL</a:t>
            </a:r>
            <a:r>
              <a:rPr lang="en-US" dirty="0" smtClean="0"/>
              <a:t>); remote history of cholecystectomy</a:t>
            </a:r>
          </a:p>
          <a:p>
            <a:r>
              <a:rPr lang="en-US" dirty="0" smtClean="0"/>
              <a:t>Multifocal pneumonia on CXR/CT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6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labs:  </a:t>
            </a:r>
            <a:r>
              <a:rPr lang="en-US" dirty="0" err="1" smtClean="0"/>
              <a:t>Haptoglobin</a:t>
            </a:r>
            <a:r>
              <a:rPr lang="en-US" dirty="0" smtClean="0"/>
              <a:t> &lt;8 mg/</a:t>
            </a:r>
            <a:r>
              <a:rPr lang="en-US" dirty="0" err="1" smtClean="0"/>
              <a:t>dL</a:t>
            </a:r>
            <a:r>
              <a:rPr lang="en-US" dirty="0" smtClean="0"/>
              <a:t>, LDH 547 units/L, PCV 24%</a:t>
            </a:r>
          </a:p>
          <a:p>
            <a:r>
              <a:rPr lang="en-US" dirty="0" smtClean="0"/>
              <a:t>DAT negative for IgG, 3+ positive for complement</a:t>
            </a:r>
          </a:p>
          <a:p>
            <a:r>
              <a:rPr lang="en-US" dirty="0" smtClean="0"/>
              <a:t>Peripheral smear: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250"/>
            <a:ext cx="4343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"/>
          <a:stretch/>
        </p:blipFill>
        <p:spPr bwMode="auto">
          <a:xfrm>
            <a:off x="2371363" y="3429000"/>
            <a:ext cx="4553673" cy="33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 r="15102" b="720"/>
          <a:stretch/>
        </p:blipFill>
        <p:spPr bwMode="auto">
          <a:xfrm>
            <a:off x="4572000" y="95251"/>
            <a:ext cx="4412673" cy="325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88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1156</Words>
  <Application>Microsoft Office PowerPoint</Application>
  <PresentationFormat>On-screen Show (4:3)</PresentationFormat>
  <Paragraphs>114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Interesting Case Conference</vt:lpstr>
      <vt:lpstr>Case #1</vt:lpstr>
      <vt:lpstr>Case #1</vt:lpstr>
      <vt:lpstr>Case #1</vt:lpstr>
      <vt:lpstr>PowerPoint Presentation</vt:lpstr>
      <vt:lpstr>Case #1</vt:lpstr>
      <vt:lpstr>Case #2</vt:lpstr>
      <vt:lpstr>Case #2</vt:lpstr>
      <vt:lpstr>PowerPoint Presentation</vt:lpstr>
      <vt:lpstr>Case #2</vt:lpstr>
      <vt:lpstr>Case #2</vt:lpstr>
      <vt:lpstr>Case #2</vt:lpstr>
      <vt:lpstr>Patient KT</vt:lpstr>
      <vt:lpstr>Patient KT: Clinical Question</vt:lpstr>
      <vt:lpstr>Patient KT: Discussion</vt:lpstr>
      <vt:lpstr>Patient KT: What Was Done</vt:lpstr>
      <vt:lpstr>Patient TH</vt:lpstr>
      <vt:lpstr>Patient TH: Clinical Question</vt:lpstr>
      <vt:lpstr>Patient TH: Discussion</vt:lpstr>
      <vt:lpstr>Patient TH: What Was Done</vt:lpstr>
    </vt:vector>
  </TitlesOfParts>
  <Company>VUMC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Case Conference</dc:title>
  <dc:creator>Coberly, Emily Alicia</dc:creator>
  <cp:lastModifiedBy>Coberly, Emily Alicia</cp:lastModifiedBy>
  <cp:revision>14</cp:revision>
  <dcterms:created xsi:type="dcterms:W3CDTF">2015-04-14T19:37:15Z</dcterms:created>
  <dcterms:modified xsi:type="dcterms:W3CDTF">2015-04-21T21:44:16Z</dcterms:modified>
</cp:coreProperties>
</file>