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59" r:id="rId4"/>
    <p:sldId id="261" r:id="rId5"/>
    <p:sldId id="263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738" autoAdjust="0"/>
  </p:normalViewPr>
  <p:slideViewPr>
    <p:cSldViewPr snapToGrid="0" snapToObjects="1">
      <p:cViewPr varScale="1">
        <p:scale>
          <a:sx n="94" d="100"/>
          <a:sy n="94" d="100"/>
        </p:scale>
        <p:origin x="-21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1D4B9-A2EF-3D44-8EB1-9DD9ACE43652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0CD9F-586E-5F41-A27E-70D2FD095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66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IgE mediated hypersensitivity reaction against foreign proteins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IgE mediated reaction against protein-hapten conjugates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IgG mediated activation of complement activation </a:t>
            </a:r>
            <a:r>
              <a:rPr lang="en-US" dirty="0" smtClean="0">
                <a:sym typeface="Wingdings" pitchFamily="2" charset="2"/>
              </a:rPr>
              <a:t> generation of anaphylotoxins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Direct activation of mast cells or complement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Exogenous anaphylatoxins in blood products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0CD9F-586E-5F41-A27E-70D2FD0957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98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Blue: </a:t>
            </a:r>
            <a:r>
              <a:rPr lang="en-US" dirty="0" err="1" smtClean="0"/>
              <a:t>allotypic</a:t>
            </a:r>
            <a:r>
              <a:rPr lang="en-US" dirty="0" smtClean="0"/>
              <a:t> serum proteins</a:t>
            </a:r>
          </a:p>
          <a:p>
            <a:r>
              <a:rPr lang="en-US" dirty="0" smtClean="0"/>
              <a:t>Purple:</a:t>
            </a:r>
            <a:r>
              <a:rPr lang="en-US" baseline="0" dirty="0" smtClean="0"/>
              <a:t> allergens or proteins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0CD9F-586E-5F41-A27E-70D2FD0957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8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5D09-B2E4-3E4D-932F-6F7FBAF0E221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1FA-B764-ED45-AD1D-9511A5691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0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5D09-B2E4-3E4D-932F-6F7FBAF0E221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1FA-B764-ED45-AD1D-9511A5691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59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5D09-B2E4-3E4D-932F-6F7FBAF0E221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1FA-B764-ED45-AD1D-9511A5691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8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5D09-B2E4-3E4D-932F-6F7FBAF0E221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1FA-B764-ED45-AD1D-9511A5691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4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5D09-B2E4-3E4D-932F-6F7FBAF0E221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1FA-B764-ED45-AD1D-9511A5691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99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5D09-B2E4-3E4D-932F-6F7FBAF0E221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1FA-B764-ED45-AD1D-9511A5691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10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5D09-B2E4-3E4D-932F-6F7FBAF0E221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1FA-B764-ED45-AD1D-9511A5691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9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5D09-B2E4-3E4D-932F-6F7FBAF0E221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1FA-B764-ED45-AD1D-9511A5691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4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5D09-B2E4-3E4D-932F-6F7FBAF0E221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1FA-B764-ED45-AD1D-9511A5691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74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5D09-B2E4-3E4D-932F-6F7FBAF0E221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1FA-B764-ED45-AD1D-9511A5691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1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5D09-B2E4-3E4D-932F-6F7FBAF0E221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1FA-B764-ED45-AD1D-9511A5691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78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A5D09-B2E4-3E4D-932F-6F7FBAF0E221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2D1FA-B764-ED45-AD1D-9511A5691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</a:t>
            </a:r>
            <a:br>
              <a:rPr lang="en-US" dirty="0" smtClean="0"/>
            </a:br>
            <a:r>
              <a:rPr lang="en-US" sz="3600" dirty="0" smtClean="0"/>
              <a:t>Allergic Reaction to FFP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Allison Paroskie, MD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228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11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57 year old male (blood type: O –) referred to Vanderbilt for orthotopic liver transplant</a:t>
            </a:r>
          </a:p>
          <a:p>
            <a:endParaRPr lang="en-US" dirty="0" smtClean="0"/>
          </a:p>
          <a:p>
            <a:r>
              <a:rPr lang="en-US" dirty="0" smtClean="0"/>
              <a:t>07/12/2013 – intra-operative reaction</a:t>
            </a:r>
          </a:p>
          <a:p>
            <a:pPr lvl="1"/>
            <a:r>
              <a:rPr lang="en-US" dirty="0" smtClean="0"/>
              <a:t>5 units </a:t>
            </a:r>
            <a:r>
              <a:rPr lang="en-US" dirty="0" err="1" smtClean="0"/>
              <a:t>pRBCs</a:t>
            </a:r>
            <a:r>
              <a:rPr lang="en-US" dirty="0" smtClean="0"/>
              <a:t> and 4 units of FFP</a:t>
            </a:r>
          </a:p>
          <a:p>
            <a:pPr lvl="1"/>
            <a:r>
              <a:rPr lang="en-US" dirty="0" smtClean="0"/>
              <a:t>Profound hypotension requiring epinephrine, additional pressors &amp; ventilator support</a:t>
            </a:r>
          </a:p>
          <a:p>
            <a:r>
              <a:rPr lang="en-US" dirty="0" smtClean="0"/>
              <a:t>07/17/2013 – challenge </a:t>
            </a:r>
          </a:p>
          <a:p>
            <a:pPr lvl="1"/>
            <a:r>
              <a:rPr lang="en-US" dirty="0" smtClean="0"/>
              <a:t>Premedication: prednisone, diphenhydramine, famotidine</a:t>
            </a:r>
          </a:p>
          <a:p>
            <a:pPr lvl="1"/>
            <a:r>
              <a:rPr lang="en-US" dirty="0" smtClean="0"/>
              <a:t>1 unit of FFP</a:t>
            </a:r>
          </a:p>
          <a:p>
            <a:pPr lvl="1"/>
            <a:r>
              <a:rPr lang="en-US" dirty="0" smtClean="0"/>
              <a:t>Chills, urticaria</a:t>
            </a:r>
            <a:r>
              <a:rPr lang="en-US" dirty="0"/>
              <a:t> </a:t>
            </a:r>
            <a:r>
              <a:rPr lang="en-US" dirty="0" smtClean="0"/>
              <a:t>requiring </a:t>
            </a:r>
            <a:r>
              <a:rPr lang="en-US" dirty="0"/>
              <a:t>d</a:t>
            </a:r>
            <a:r>
              <a:rPr lang="en-US" dirty="0" smtClean="0"/>
              <a:t>iphenhydramine, epinephrine, norepinephrine and hydrocortisone</a:t>
            </a:r>
          </a:p>
          <a:p>
            <a:r>
              <a:rPr lang="en-US" dirty="0" smtClean="0"/>
              <a:t>07/19/2013 – challenge </a:t>
            </a:r>
          </a:p>
          <a:p>
            <a:pPr lvl="1"/>
            <a:r>
              <a:rPr lang="en-US" dirty="0" smtClean="0"/>
              <a:t>Premedication: prednisone, diphenhydramine, famotidine</a:t>
            </a:r>
          </a:p>
          <a:p>
            <a:pPr lvl="1"/>
            <a:r>
              <a:rPr lang="en-US" dirty="0" smtClean="0"/>
              <a:t>1 unit cryoprecipitate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213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Allergic Transfusion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Most common adverse event associated with platelet and plasma transfusion</a:t>
            </a:r>
          </a:p>
          <a:p>
            <a:pPr lvl="1"/>
            <a:r>
              <a:rPr lang="en-US" dirty="0" smtClean="0"/>
              <a:t>~ 2% of platelet transfusions</a:t>
            </a:r>
          </a:p>
          <a:p>
            <a:r>
              <a:rPr lang="en-US" dirty="0" smtClean="0"/>
              <a:t>Range of severity</a:t>
            </a:r>
          </a:p>
          <a:p>
            <a:pPr lvl="1"/>
            <a:r>
              <a:rPr lang="en-US" dirty="0" smtClean="0"/>
              <a:t>Mild: localized pruritus and/or urticaria</a:t>
            </a:r>
          </a:p>
          <a:p>
            <a:pPr lvl="1"/>
            <a:r>
              <a:rPr lang="en-US" dirty="0" smtClean="0"/>
              <a:t>Severe (&lt;10%): angioedema, bronchospasm, hypotension</a:t>
            </a:r>
          </a:p>
          <a:p>
            <a:pPr lvl="2"/>
            <a:r>
              <a:rPr lang="en-US" dirty="0" smtClean="0"/>
              <a:t>1:9,630 platelet transfusions</a:t>
            </a:r>
          </a:p>
          <a:p>
            <a:pPr lvl="2"/>
            <a:r>
              <a:rPr lang="en-US" dirty="0" smtClean="0"/>
              <a:t>1:28,831 </a:t>
            </a:r>
            <a:r>
              <a:rPr lang="en-US" smtClean="0"/>
              <a:t>FFP transfusions</a:t>
            </a:r>
            <a:endParaRPr lang="en-US" dirty="0" smtClean="0"/>
          </a:p>
          <a:p>
            <a:pPr lvl="2"/>
            <a:r>
              <a:rPr lang="en-US" dirty="0" smtClean="0"/>
              <a:t>1:57,896 RBC transfusions</a:t>
            </a:r>
          </a:p>
          <a:p>
            <a:r>
              <a:rPr lang="en-US" dirty="0" smtClean="0"/>
              <a:t>IgE- and non-IgE mediated mechanisms of mast cell / basophil activation and mediator release</a:t>
            </a:r>
          </a:p>
        </p:txBody>
      </p:sp>
    </p:spTree>
    <p:extLst>
      <p:ext uri="{BB962C8B-B14F-4D97-AF65-F5344CB8AC3E}">
        <p14:creationId xmlns:p14="http://schemas.microsoft.com/office/powerpoint/2010/main" val="368300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107"/>
            <a:ext cx="8229600" cy="1143000"/>
          </a:xfrm>
        </p:spPr>
        <p:txBody>
          <a:bodyPr/>
          <a:lstStyle/>
          <a:p>
            <a:r>
              <a:rPr lang="en-US" dirty="0" smtClean="0"/>
              <a:t>DDX of Severe Allergic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9272"/>
            <a:ext cx="8229600" cy="517312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Exposure to foreign protein / molecule – IgE &gt; IgG </a:t>
            </a:r>
          </a:p>
          <a:p>
            <a:pPr lvl="1"/>
            <a:r>
              <a:rPr lang="en-US" dirty="0" smtClean="0"/>
              <a:t>IgA (deficiency)</a:t>
            </a:r>
          </a:p>
          <a:p>
            <a:pPr lvl="1"/>
            <a:r>
              <a:rPr lang="en-US" dirty="0" smtClean="0"/>
              <a:t>Haptoglobin (deficiency)</a:t>
            </a:r>
          </a:p>
          <a:p>
            <a:pPr lvl="1"/>
            <a:r>
              <a:rPr lang="en-US" dirty="0" smtClean="0"/>
              <a:t>Albumin</a:t>
            </a:r>
          </a:p>
          <a:p>
            <a:pPr lvl="1"/>
            <a:r>
              <a:rPr lang="en-US" dirty="0" smtClean="0"/>
              <a:t>Complement component</a:t>
            </a:r>
          </a:p>
          <a:p>
            <a:pPr lvl="1"/>
            <a:r>
              <a:rPr lang="en-US" dirty="0" smtClean="0"/>
              <a:t>Methylene blue</a:t>
            </a:r>
          </a:p>
          <a:p>
            <a:pPr lvl="1"/>
            <a:r>
              <a:rPr lang="en-US" dirty="0" smtClean="0"/>
              <a:t>Ethylene oxide</a:t>
            </a:r>
          </a:p>
          <a:p>
            <a:pPr lvl="1"/>
            <a:r>
              <a:rPr lang="en-US" dirty="0" smtClean="0"/>
              <a:t>Drugs</a:t>
            </a:r>
          </a:p>
          <a:p>
            <a:r>
              <a:rPr lang="en-US" dirty="0" smtClean="0"/>
              <a:t>Passive transfer of IgE from allergic donor</a:t>
            </a:r>
          </a:p>
          <a:p>
            <a:r>
              <a:rPr lang="en-US" dirty="0" smtClean="0"/>
              <a:t>Direct effect on allergic effector cells / mediators [produced during blood storage]</a:t>
            </a:r>
          </a:p>
          <a:p>
            <a:pPr lvl="1"/>
            <a:r>
              <a:rPr lang="en-US" dirty="0" smtClean="0"/>
              <a:t>Histamine</a:t>
            </a:r>
          </a:p>
          <a:p>
            <a:pPr lvl="1"/>
            <a:r>
              <a:rPr lang="en-US" dirty="0" smtClean="0"/>
              <a:t>Cytokines</a:t>
            </a:r>
          </a:p>
          <a:p>
            <a:pPr lvl="1"/>
            <a:r>
              <a:rPr lang="en-US" dirty="0" smtClean="0"/>
              <a:t>Bradykinin</a:t>
            </a:r>
          </a:p>
          <a:p>
            <a:pPr lvl="1"/>
            <a:r>
              <a:rPr lang="en-US" dirty="0" smtClean="0"/>
              <a:t>Chemokine ligand 5 [released from platelet granules]</a:t>
            </a:r>
          </a:p>
          <a:p>
            <a:pPr lvl="1"/>
            <a:r>
              <a:rPr lang="en-US" dirty="0" smtClean="0"/>
              <a:t>Anaphylatoxins (C3a and C5a) </a:t>
            </a:r>
          </a:p>
          <a:p>
            <a:r>
              <a:rPr lang="en-US" dirty="0" smtClean="0"/>
              <a:t>Mast </a:t>
            </a:r>
            <a:r>
              <a:rPr lang="en-US" dirty="0"/>
              <a:t>cell activation secondary to M</a:t>
            </a:r>
            <a:r>
              <a:rPr lang="en-US" dirty="0" smtClean="0"/>
              <a:t>astocytosis</a:t>
            </a:r>
          </a:p>
          <a:p>
            <a:r>
              <a:rPr lang="en-US" dirty="0" smtClean="0"/>
              <a:t>Leukoreduction filter </a:t>
            </a:r>
            <a:r>
              <a:rPr lang="en-US" dirty="0" smtClean="0">
                <a:sym typeface="Wingdings"/>
              </a:rPr>
              <a:t> complement activation &amp; platelet granule release</a:t>
            </a: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1151469" y="1604341"/>
            <a:ext cx="2624664" cy="1134523"/>
          </a:xfrm>
          <a:prstGeom prst="roundRect">
            <a:avLst/>
          </a:prstGeom>
          <a:noFill/>
          <a:ln w="508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134536" y="2677433"/>
            <a:ext cx="2641597" cy="880536"/>
          </a:xfrm>
          <a:prstGeom prst="roundRect">
            <a:avLst/>
          </a:prstGeom>
          <a:noFill/>
          <a:ln w="5080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58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2" y="0"/>
            <a:ext cx="7159672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10269" y="16933"/>
            <a:ext cx="304800" cy="3725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85336" y="4013200"/>
            <a:ext cx="304800" cy="3725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50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&amp;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785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Allergen induced IgE development – desensitization</a:t>
            </a:r>
          </a:p>
          <a:p>
            <a:r>
              <a:rPr lang="en-US" dirty="0" smtClean="0"/>
              <a:t>Free histamine </a:t>
            </a:r>
            <a:r>
              <a:rPr lang="en-US" dirty="0"/>
              <a:t>in plasma </a:t>
            </a:r>
            <a:r>
              <a:rPr lang="en-US" dirty="0" smtClean="0"/>
              <a:t>– </a:t>
            </a:r>
            <a:r>
              <a:rPr lang="en-US" dirty="0" err="1" smtClean="0"/>
              <a:t>Octaplas</a:t>
            </a:r>
            <a:r>
              <a:rPr lang="en-US" dirty="0" smtClean="0"/>
              <a:t> </a:t>
            </a:r>
          </a:p>
          <a:p>
            <a:r>
              <a:rPr lang="en-US" dirty="0" smtClean="0"/>
              <a:t>Additional substance in plasma</a:t>
            </a:r>
          </a:p>
          <a:p>
            <a:pPr lvl="1"/>
            <a:r>
              <a:rPr lang="en-US" dirty="0" err="1" smtClean="0"/>
              <a:t>Kcentra</a:t>
            </a:r>
            <a:r>
              <a:rPr lang="en-US" dirty="0" smtClean="0"/>
              <a:t> (factors </a:t>
            </a:r>
            <a:r>
              <a:rPr lang="en-US" dirty="0"/>
              <a:t>II, VII, IX and X) </a:t>
            </a:r>
          </a:p>
          <a:p>
            <a:pPr lvl="1"/>
            <a:r>
              <a:rPr lang="en-US" dirty="0" smtClean="0"/>
              <a:t>Cryoprecipitate (fibrinogen</a:t>
            </a:r>
            <a:r>
              <a:rPr lang="en-US" dirty="0"/>
              <a:t>, VIII, vWF, XIII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Fibrinogen concentrate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Liver Transplant</a:t>
            </a:r>
          </a:p>
          <a:p>
            <a:pPr lvl="1"/>
            <a:r>
              <a:rPr lang="en-US" dirty="0" smtClean="0"/>
              <a:t>PT 20.4 sec, aPTT 36.5 sec, Fibrinogen 224 mg/</a:t>
            </a:r>
            <a:r>
              <a:rPr lang="en-US" dirty="0" err="1" smtClean="0"/>
              <a:t>dL</a:t>
            </a:r>
            <a:endParaRPr lang="en-US" dirty="0" smtClean="0"/>
          </a:p>
          <a:p>
            <a:pPr lvl="1"/>
            <a:r>
              <a:rPr lang="en-US" dirty="0" smtClean="0"/>
              <a:t>Fibrinogen concentrate (4400 mg) </a:t>
            </a:r>
          </a:p>
          <a:p>
            <a:pPr lvl="1"/>
            <a:r>
              <a:rPr lang="en-US" dirty="0" smtClean="0"/>
              <a:t>Washed </a:t>
            </a:r>
            <a:r>
              <a:rPr lang="en-US" dirty="0" err="1" smtClean="0"/>
              <a:t>pRBCs</a:t>
            </a:r>
            <a:r>
              <a:rPr lang="en-US" dirty="0" smtClean="0"/>
              <a:t> x 3 units &amp; platelets x 1 unit</a:t>
            </a:r>
          </a:p>
        </p:txBody>
      </p:sp>
    </p:spTree>
    <p:extLst>
      <p:ext uri="{BB962C8B-B14F-4D97-AF65-F5344CB8AC3E}">
        <p14:creationId xmlns:p14="http://schemas.microsoft.com/office/powerpoint/2010/main" val="2547295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347</Words>
  <Application>Microsoft Office PowerPoint</Application>
  <PresentationFormat>On-screen Show (4:3)</PresentationFormat>
  <Paragraphs>64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AF Allergic Reaction to FFP</vt:lpstr>
      <vt:lpstr>Clinical History</vt:lpstr>
      <vt:lpstr>Allergic Transfusion Reactions</vt:lpstr>
      <vt:lpstr>DDX of Severe Allergic Reactions</vt:lpstr>
      <vt:lpstr>PowerPoint Presentation</vt:lpstr>
      <vt:lpstr>Considerations &amp; Outcome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 Allergic Reaction to FFP</dc:title>
  <dc:creator>paroska</dc:creator>
  <cp:lastModifiedBy>Booth, Garrett S</cp:lastModifiedBy>
  <cp:revision>22</cp:revision>
  <dcterms:created xsi:type="dcterms:W3CDTF">2013-08-11T20:52:55Z</dcterms:created>
  <dcterms:modified xsi:type="dcterms:W3CDTF">2013-08-15T13:27:43Z</dcterms:modified>
</cp:coreProperties>
</file>