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4"/>
  </p:notesMasterIdLst>
  <p:sldIdLst>
    <p:sldId id="256" r:id="rId2"/>
    <p:sldId id="331" r:id="rId3"/>
    <p:sldId id="307" r:id="rId4"/>
    <p:sldId id="276" r:id="rId5"/>
    <p:sldId id="334" r:id="rId6"/>
    <p:sldId id="335" r:id="rId7"/>
    <p:sldId id="280" r:id="rId8"/>
    <p:sldId id="337" r:id="rId9"/>
    <p:sldId id="339" r:id="rId10"/>
    <p:sldId id="278" r:id="rId11"/>
    <p:sldId id="341" r:id="rId12"/>
    <p:sldId id="333" r:id="rId13"/>
    <p:sldId id="342" r:id="rId14"/>
    <p:sldId id="261" r:id="rId15"/>
    <p:sldId id="302" r:id="rId16"/>
    <p:sldId id="303" r:id="rId17"/>
    <p:sldId id="301" r:id="rId18"/>
    <p:sldId id="343" r:id="rId19"/>
    <p:sldId id="263" r:id="rId20"/>
    <p:sldId id="262" r:id="rId21"/>
    <p:sldId id="282" r:id="rId22"/>
    <p:sldId id="304" r:id="rId23"/>
    <p:sldId id="306" r:id="rId24"/>
    <p:sldId id="345" r:id="rId25"/>
    <p:sldId id="344" r:id="rId26"/>
    <p:sldId id="352" r:id="rId27"/>
    <p:sldId id="323" r:id="rId28"/>
    <p:sldId id="269" r:id="rId29"/>
    <p:sldId id="298" r:id="rId30"/>
    <p:sldId id="324" r:id="rId31"/>
    <p:sldId id="326" r:id="rId32"/>
    <p:sldId id="325" r:id="rId33"/>
    <p:sldId id="327" r:id="rId34"/>
    <p:sldId id="328" r:id="rId35"/>
    <p:sldId id="329" r:id="rId36"/>
    <p:sldId id="330" r:id="rId37"/>
    <p:sldId id="347" r:id="rId38"/>
    <p:sldId id="348" r:id="rId39"/>
    <p:sldId id="349" r:id="rId40"/>
    <p:sldId id="350" r:id="rId41"/>
    <p:sldId id="351" r:id="rId42"/>
    <p:sldId id="295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0" autoAdjust="0"/>
    <p:restoredTop sz="94820" autoAdjust="0"/>
  </p:normalViewPr>
  <p:slideViewPr>
    <p:cSldViewPr>
      <p:cViewPr>
        <p:scale>
          <a:sx n="75" d="100"/>
          <a:sy n="75" d="100"/>
        </p:scale>
        <p:origin x="-136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21C951-C2ED-4E7E-AD72-42B578897ED3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41A445-D841-4EDC-9ADE-46D0ABB21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1A445-D841-4EDC-9ADE-46D0ABB213E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8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3BEC-8203-4F45-9E25-93A61181D345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ACBF10-FCA8-46C9-9141-87A0CBC6D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3BEC-8203-4F45-9E25-93A61181D345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BF10-FCA8-46C9-9141-87A0CBC6D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3BEC-8203-4F45-9E25-93A61181D345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BF10-FCA8-46C9-9141-87A0CBC6D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3BEC-8203-4F45-9E25-93A61181D345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BF10-FCA8-46C9-9141-87A0CBC6D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3BEC-8203-4F45-9E25-93A61181D345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ACBF10-FCA8-46C9-9141-87A0CBC6DE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3BEC-8203-4F45-9E25-93A61181D345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BF10-FCA8-46C9-9141-87A0CBC6D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3BEC-8203-4F45-9E25-93A61181D345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BF10-FCA8-46C9-9141-87A0CBC6D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3BEC-8203-4F45-9E25-93A61181D345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BF10-FCA8-46C9-9141-87A0CBC6D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3BEC-8203-4F45-9E25-93A61181D345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BF10-FCA8-46C9-9141-87A0CBC6D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3BEC-8203-4F45-9E25-93A61181D345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BF10-FCA8-46C9-9141-87A0CBC6DE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3BEC-8203-4F45-9E25-93A61181D345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ACBF10-FCA8-46C9-9141-87A0CBC6DE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7FA3BEC-8203-4F45-9E25-93A61181D345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EACBF10-FCA8-46C9-9141-87A0CBC6DE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twebsite.org/" TargetMode="External"/><Relationship Id="rId2" Type="http://schemas.openxmlformats.org/officeDocument/2006/relationships/hyperlink" Target="http://www.marrow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4495800" cy="2514600"/>
          </a:xfrm>
          <a:solidFill>
            <a:schemeClr val="bg1">
              <a:alpha val="24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+mn-lt"/>
              </a:rPr>
              <a:t>Hematopoietic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>Stem Cell </a:t>
            </a:r>
            <a:r>
              <a:rPr lang="en-US" sz="3200" dirty="0">
                <a:solidFill>
                  <a:prstClr val="black"/>
                </a:solidFill>
                <a:latin typeface="+mn-lt"/>
              </a:rPr>
              <a:t>Transplantation </a:t>
            </a:r>
            <a:r>
              <a:rPr lang="en-US" sz="3200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+mn-lt"/>
              </a:rPr>
            </a:br>
            <a:r>
              <a:rPr lang="en-US" sz="2800" i="1" cap="none" dirty="0" smtClean="0">
                <a:solidFill>
                  <a:prstClr val="black"/>
                </a:solidFill>
                <a:latin typeface="+mn-lt"/>
              </a:rPr>
              <a:t>Apheresis and Mobilization </a:t>
            </a:r>
            <a:endParaRPr lang="en-US" sz="2800" i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6858000" cy="914400"/>
          </a:xfrm>
        </p:spPr>
        <p:txBody>
          <a:bodyPr>
            <a:normAutofit/>
          </a:bodyPr>
          <a:lstStyle/>
          <a:p>
            <a:r>
              <a:rPr lang="en-US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Donna </a:t>
            </a:r>
            <a:r>
              <a:rPr lang="en-US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</a:t>
            </a:r>
            <a:r>
              <a:rPr lang="en-US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erguson, M.D.</a:t>
            </a:r>
          </a:p>
          <a:p>
            <a:r>
              <a:rPr lang="en-US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July 16, 2015</a:t>
            </a:r>
            <a:endParaRPr lang="en-US" cap="none" spc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182" y="1676400"/>
            <a:ext cx="3063418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4" y="1600200"/>
            <a:ext cx="895946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28918"/>
            <a:ext cx="6096000" cy="13712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Stem Cell Transplantation – </a:t>
            </a:r>
          </a:p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history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400800"/>
            <a:ext cx="5715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Little, MT, et al. “History of </a:t>
            </a:r>
            <a:r>
              <a:rPr lang="en-US" sz="700" dirty="0" err="1" smtClean="0"/>
              <a:t>haematopoietic</a:t>
            </a:r>
            <a:r>
              <a:rPr lang="en-US" sz="700" dirty="0" smtClean="0"/>
              <a:t> stem-cell transplantation.” Nature </a:t>
            </a:r>
            <a:r>
              <a:rPr lang="en-US" sz="700" dirty="0" err="1" smtClean="0"/>
              <a:t>Reveiws</a:t>
            </a:r>
            <a:r>
              <a:rPr lang="en-US" sz="700" dirty="0" smtClean="0"/>
              <a:t>. Cancer. </a:t>
            </a:r>
            <a:r>
              <a:rPr lang="en-US" sz="700" dirty="0" err="1" smtClean="0"/>
              <a:t>Vol</a:t>
            </a:r>
            <a:r>
              <a:rPr lang="en-US" sz="700" dirty="0" smtClean="0"/>
              <a:t> 2, March 2002.  </a:t>
            </a:r>
            <a:endParaRPr lang="en-US" sz="700" dirty="0"/>
          </a:p>
        </p:txBody>
      </p:sp>
      <p:sp>
        <p:nvSpPr>
          <p:cNvPr id="20" name="Rectangle 19"/>
          <p:cNvSpPr/>
          <p:nvPr/>
        </p:nvSpPr>
        <p:spPr>
          <a:xfrm>
            <a:off x="1581150" y="2209800"/>
            <a:ext cx="914400" cy="91440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5800" y="1905000"/>
            <a:ext cx="914400" cy="129540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38350" y="3239363"/>
            <a:ext cx="3861041" cy="2170837"/>
            <a:chOff x="2590800" y="1066800"/>
            <a:chExt cx="3962400" cy="2514600"/>
          </a:xfrm>
        </p:grpSpPr>
        <p:sp>
          <p:nvSpPr>
            <p:cNvPr id="23" name="Rectangle 22"/>
            <p:cNvSpPr/>
            <p:nvPr/>
          </p:nvSpPr>
          <p:spPr>
            <a:xfrm>
              <a:off x="2590800" y="1066800"/>
              <a:ext cx="3962400" cy="2514600"/>
            </a:xfrm>
            <a:prstGeom prst="rect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67000" y="1143000"/>
              <a:ext cx="3810000" cy="236220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133600" y="3352800"/>
            <a:ext cx="35837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Late 1960’s </a:t>
            </a:r>
          </a:p>
          <a:p>
            <a:pPr marL="171450" indent="-171450">
              <a:buFontTx/>
              <a:buChar char="-"/>
            </a:pPr>
            <a:endParaRPr lang="en-US" sz="1000" dirty="0"/>
          </a:p>
          <a:p>
            <a:pPr marL="171450" indent="-171450">
              <a:buFontTx/>
              <a:buChar char="-"/>
            </a:pPr>
            <a:r>
              <a:rPr lang="en-US" sz="1000" dirty="0" smtClean="0"/>
              <a:t>In dog models, DLA typing was recognized as important to reduce rejection and GVHD.</a:t>
            </a:r>
          </a:p>
          <a:p>
            <a:pPr marL="171450" indent="-171450">
              <a:buFontTx/>
              <a:buChar char="-"/>
            </a:pPr>
            <a:endParaRPr lang="en-US" sz="1000" dirty="0" smtClean="0"/>
          </a:p>
          <a:p>
            <a:pPr marL="171450" indent="-171450">
              <a:buFontTx/>
              <a:buChar char="-"/>
            </a:pPr>
            <a:r>
              <a:rPr lang="en-US" sz="1000" b="1" dirty="0" smtClean="0"/>
              <a:t>HLA antigens </a:t>
            </a:r>
            <a:r>
              <a:rPr lang="en-US" sz="1000" dirty="0" smtClean="0"/>
              <a:t>were starting to be understood. </a:t>
            </a:r>
          </a:p>
          <a:p>
            <a:pPr marL="171450" indent="-171450">
              <a:buFontTx/>
              <a:buChar char="-"/>
            </a:pPr>
            <a:endParaRPr lang="en-US" sz="1000" dirty="0" smtClean="0"/>
          </a:p>
          <a:p>
            <a:pPr marL="171450" indent="-171450">
              <a:buFontTx/>
              <a:buChar char="-"/>
            </a:pPr>
            <a:r>
              <a:rPr lang="en-US" sz="1000" dirty="0" smtClean="0"/>
              <a:t>Even when the donor and recipient were HLA matched, GVHD was still a concern unless </a:t>
            </a:r>
            <a:r>
              <a:rPr lang="en-US" sz="1000" dirty="0" err="1" smtClean="0"/>
              <a:t>postgrafting</a:t>
            </a:r>
            <a:r>
              <a:rPr lang="en-US" sz="1000" dirty="0" smtClean="0"/>
              <a:t> immunosuppression was administered with </a:t>
            </a:r>
            <a:r>
              <a:rPr lang="en-US" sz="1000" b="1" dirty="0" smtClean="0"/>
              <a:t>methotrexate</a:t>
            </a:r>
            <a:r>
              <a:rPr lang="en-US" sz="1000" dirty="0" smtClean="0"/>
              <a:t>; it could </a:t>
            </a:r>
            <a:r>
              <a:rPr lang="en-US" sz="1000" b="1" dirty="0" smtClean="0"/>
              <a:t>reduce and even prevent GVHD</a:t>
            </a:r>
            <a:r>
              <a:rPr lang="en-US" sz="1000" dirty="0" smtClean="0"/>
              <a:t>.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1219200" y="3657600"/>
            <a:ext cx="893401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9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4" y="1600200"/>
            <a:ext cx="895946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28918"/>
            <a:ext cx="6096000" cy="13712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Stem Cell Transplantation – </a:t>
            </a:r>
          </a:p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history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400800"/>
            <a:ext cx="5715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Little, MT, et al. “History of </a:t>
            </a:r>
            <a:r>
              <a:rPr lang="en-US" sz="700" dirty="0" err="1" smtClean="0"/>
              <a:t>haematopoietic</a:t>
            </a:r>
            <a:r>
              <a:rPr lang="en-US" sz="700" dirty="0" smtClean="0"/>
              <a:t> stem-cell transplantation.” Nature Reviews. Cancer. </a:t>
            </a:r>
            <a:r>
              <a:rPr lang="en-US" sz="700" dirty="0" err="1" smtClean="0"/>
              <a:t>Vol</a:t>
            </a:r>
            <a:r>
              <a:rPr lang="en-US" sz="700" dirty="0" smtClean="0"/>
              <a:t> 2, March 2002.  </a:t>
            </a:r>
            <a:endParaRPr lang="en-US" sz="7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953000" y="1676400"/>
            <a:ext cx="3861041" cy="2325588"/>
            <a:chOff x="2590800" y="1066800"/>
            <a:chExt cx="3962400" cy="2514600"/>
          </a:xfrm>
        </p:grpSpPr>
        <p:sp>
          <p:nvSpPr>
            <p:cNvPr id="23" name="Rectangle 22"/>
            <p:cNvSpPr/>
            <p:nvPr/>
          </p:nvSpPr>
          <p:spPr>
            <a:xfrm>
              <a:off x="2590800" y="1066800"/>
              <a:ext cx="3962400" cy="2514600"/>
            </a:xfrm>
            <a:prstGeom prst="rect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67000" y="1143000"/>
              <a:ext cx="3810000" cy="236220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091640" y="1642408"/>
            <a:ext cx="35837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Patients in good clinical condition before transplantation had better long term survival.</a:t>
            </a:r>
          </a:p>
          <a:p>
            <a:endParaRPr lang="en-US" sz="1200" dirty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Disease recurrence was about 75% in advanced disease. 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Transplantation should be performed </a:t>
            </a:r>
            <a:r>
              <a:rPr lang="en-US" sz="1200" b="1" dirty="0" smtClean="0"/>
              <a:t>earlier</a:t>
            </a:r>
            <a:r>
              <a:rPr lang="en-US" sz="1200" dirty="0" smtClean="0"/>
              <a:t> in the course of disease while </a:t>
            </a:r>
            <a:r>
              <a:rPr lang="en-US" sz="1200" b="1" dirty="0" smtClean="0"/>
              <a:t>tumor burden was low</a:t>
            </a:r>
            <a:r>
              <a:rPr lang="en-US" sz="1200" dirty="0" smtClean="0"/>
              <a:t> and the </a:t>
            </a:r>
            <a:r>
              <a:rPr lang="en-US" sz="1200" b="1" dirty="0" smtClean="0"/>
              <a:t>patient’s health was more optimal</a:t>
            </a:r>
            <a:r>
              <a:rPr lang="en-US" sz="1200" dirty="0" smtClean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19300" y="4114800"/>
            <a:ext cx="647700" cy="167640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2800" y="1676400"/>
            <a:ext cx="685800" cy="144780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95674" y="4124324"/>
            <a:ext cx="923925" cy="1743075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01165" y="3694211"/>
            <a:ext cx="3583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Thomas, ED. Et al. Bone-Marrow transplantation. N. Engl. J. Med. 292, 1975. </a:t>
            </a:r>
            <a:endParaRPr lang="en-US" sz="700" dirty="0"/>
          </a:p>
          <a:p>
            <a:endParaRPr lang="en-US" sz="700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576266" y="3124200"/>
            <a:ext cx="1376734" cy="6191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74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 animBg="1"/>
      <p:bldP spid="13" grpId="0" animBg="1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446" y="1524000"/>
            <a:ext cx="8968154" cy="4114800"/>
            <a:chOff x="2590800" y="1066800"/>
            <a:chExt cx="3962400" cy="2514600"/>
          </a:xfrm>
        </p:grpSpPr>
        <p:sp>
          <p:nvSpPr>
            <p:cNvPr id="10" name="Rectangle 9"/>
            <p:cNvSpPr/>
            <p:nvPr/>
          </p:nvSpPr>
          <p:spPr>
            <a:xfrm>
              <a:off x="2590800" y="1066800"/>
              <a:ext cx="3962400" cy="2514600"/>
            </a:xfrm>
            <a:prstGeom prst="rect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67000" y="1143000"/>
              <a:ext cx="3810000" cy="236220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" y="1702472"/>
            <a:ext cx="3444697" cy="370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46" y="1702472"/>
            <a:ext cx="4924426" cy="370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9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7848600" cy="914400"/>
          </a:xfrm>
        </p:spPr>
        <p:txBody>
          <a:bodyPr/>
          <a:lstStyle/>
          <a:p>
            <a:r>
              <a:rPr lang="en-US" dirty="0" smtClean="0"/>
              <a:t>Bone marrow versus apheresis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86600" cy="1371282"/>
          </a:xfrm>
        </p:spPr>
        <p:txBody>
          <a:bodyPr>
            <a:normAutofit/>
          </a:bodyPr>
          <a:lstStyle/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Three main methods 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/>
              <a:t>Peripheral blood progenitor cell (PBPC) transplantation: HPC, apheresis or HPC-A</a:t>
            </a:r>
          </a:p>
          <a:p>
            <a:pPr marL="800100" lvl="1" indent="-342900"/>
            <a:r>
              <a:rPr lang="en-US" dirty="0"/>
              <a:t>No general anesthesia, faster recovery and engraftment of neutrophils and platelets, less acute GVHD, can potentially be done with patients with marrow involvement of their malignancy, apheresis is in widespread </a:t>
            </a:r>
            <a:r>
              <a:rPr lang="en-US" dirty="0" smtClean="0"/>
              <a:t>use</a:t>
            </a:r>
          </a:p>
          <a:p>
            <a:r>
              <a:rPr lang="en-US" dirty="0" smtClean="0"/>
              <a:t>Bone marrow transplantation: HPC, marrow or HPC-M</a:t>
            </a:r>
          </a:p>
          <a:p>
            <a:pPr marL="800100" lvl="1" indent="-342900"/>
            <a:r>
              <a:rPr lang="en-US" dirty="0" smtClean="0"/>
              <a:t>1 liter harvested from multiple posterior iliac aspirations </a:t>
            </a:r>
          </a:p>
          <a:p>
            <a:pPr marL="800100" lvl="1" indent="-342900"/>
            <a:r>
              <a:rPr lang="en-US" dirty="0" smtClean="0"/>
              <a:t>Requires general anesthesia </a:t>
            </a:r>
          </a:p>
          <a:p>
            <a:pPr marL="342900" indent="-342900"/>
            <a:r>
              <a:rPr lang="en-US" dirty="0" smtClean="0"/>
              <a:t>Umbilical cord blood transplantation: HPC, cord blood or HPC-C</a:t>
            </a:r>
          </a:p>
          <a:p>
            <a:pPr marL="800100" lvl="1" indent="-342900"/>
            <a:r>
              <a:rPr lang="en-US" dirty="0" smtClean="0"/>
              <a:t>Cord blood is rich in stem cells and progenitor cells </a:t>
            </a:r>
          </a:p>
          <a:p>
            <a:pPr marL="800100" lvl="1" indent="-342900"/>
            <a:r>
              <a:rPr lang="en-US" dirty="0" smtClean="0"/>
              <a:t>Harvested at delivery and stored </a:t>
            </a:r>
          </a:p>
          <a:p>
            <a:pPr marL="800100" lvl="1" indent="-342900"/>
            <a:r>
              <a:rPr lang="en-US" dirty="0" smtClean="0"/>
              <a:t>No risk to door, less susceptible to HLA mismatch problems, lower risk of GVHD</a:t>
            </a:r>
          </a:p>
          <a:p>
            <a:endParaRPr lang="en-US" dirty="0" smtClean="0"/>
          </a:p>
          <a:p>
            <a:pPr marL="800100" lvl="1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0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765618"/>
            <a:ext cx="5715000" cy="2425382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0" dirty="0" smtClean="0"/>
              <a:t>9 patients with refractory leukemia or lymphoma receiving </a:t>
            </a:r>
            <a:r>
              <a:rPr lang="en-US" b="0" dirty="0" err="1" smtClean="0"/>
              <a:t>myeloablative</a:t>
            </a:r>
            <a:r>
              <a:rPr lang="en-US" b="0" dirty="0" smtClean="0"/>
              <a:t> therapy followed by </a:t>
            </a:r>
            <a:r>
              <a:rPr lang="en-US" b="0" dirty="0" err="1" smtClean="0"/>
              <a:t>allo</a:t>
            </a:r>
            <a:r>
              <a:rPr lang="en-US" b="0" dirty="0"/>
              <a:t>-</a:t>
            </a:r>
            <a:r>
              <a:rPr lang="en-US" b="0" dirty="0" smtClean="0"/>
              <a:t>PBSCT from HLA-matched donor.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0" dirty="0" err="1" smtClean="0"/>
              <a:t>Filgrastim</a:t>
            </a:r>
            <a:r>
              <a:rPr lang="en-US" b="0" dirty="0" smtClean="0"/>
              <a:t> used pre- and post-</a:t>
            </a:r>
            <a:r>
              <a:rPr lang="en-US" b="0" dirty="0" err="1" smtClean="0"/>
              <a:t>trasnplant</a:t>
            </a:r>
            <a:r>
              <a:rPr lang="en-US" b="0" dirty="0" smtClean="0"/>
              <a:t>; cyclosporine and methylprednisolone used for GVHD prophylaxis. 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0" dirty="0" smtClean="0"/>
              <a:t>Neutrophil recovery occurred a median of 9 days, similar to BMT. </a:t>
            </a:r>
            <a:endParaRPr lang="en-US" b="0" dirty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0" dirty="0"/>
              <a:t>M</a:t>
            </a:r>
            <a:r>
              <a:rPr lang="en-US" b="0" dirty="0" smtClean="0"/>
              <a:t>ore rapid platelet recovery than BMT.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0" dirty="0" smtClean="0"/>
              <a:t>Acute GVHD was minimal despite the infusion of 1 log more CD3 cells than with BMT.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657945"/>
            <a:ext cx="8610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 smtClean="0"/>
              <a:t>Korbling</a:t>
            </a:r>
            <a:r>
              <a:rPr lang="en-US" sz="700" dirty="0" smtClean="0"/>
              <a:t>, M., et al. “Allogeneic Blood Stem Cell </a:t>
            </a:r>
            <a:r>
              <a:rPr lang="en-US" sz="700" dirty="0" err="1" smtClean="0"/>
              <a:t>Tranpllantation</a:t>
            </a:r>
            <a:r>
              <a:rPr lang="en-US" sz="700" dirty="0" smtClean="0"/>
              <a:t> for Refractory Leukemia and Lymphoma: Potential Advantage of Blood Over Marrow Allografts.” Blood, </a:t>
            </a:r>
            <a:r>
              <a:rPr lang="en-US" sz="700" dirty="0" err="1" smtClean="0"/>
              <a:t>Vol</a:t>
            </a:r>
            <a:r>
              <a:rPr lang="en-US" sz="700" dirty="0" smtClean="0"/>
              <a:t> 85, No6 (March 15), 1995. </a:t>
            </a:r>
            <a:endParaRPr lang="en-US" sz="7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718"/>
            <a:ext cx="7086600" cy="137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86600" cy="1371282"/>
          </a:xfrm>
        </p:spPr>
        <p:txBody>
          <a:bodyPr>
            <a:normAutofit/>
          </a:bodyPr>
          <a:lstStyle/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Bone marrow versus Apheresis – </a:t>
            </a:r>
            <a:r>
              <a:rPr lang="en-US" sz="3200" cap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Korbling</a:t>
            </a:r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1995 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8" y="3928967"/>
            <a:ext cx="6058268" cy="22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81600" y="4267200"/>
            <a:ext cx="1003816" cy="152400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48400" y="4267200"/>
            <a:ext cx="1003816" cy="152400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685735"/>
            <a:ext cx="22475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“In </a:t>
            </a:r>
            <a:r>
              <a:rPr lang="en-US" sz="1400" i="1" dirty="0"/>
              <a:t>conclusion, a number of considerations might favor the circulating blood as a stem cell source for </a:t>
            </a:r>
            <a:r>
              <a:rPr lang="en-US" sz="1400" i="1" dirty="0" err="1"/>
              <a:t>allografting</a:t>
            </a:r>
            <a:r>
              <a:rPr lang="en-US" sz="1400" i="1" dirty="0"/>
              <a:t>: (1) </a:t>
            </a:r>
            <a:r>
              <a:rPr lang="en-US" sz="1400" b="1" i="1" dirty="0"/>
              <a:t>shorter duration of </a:t>
            </a:r>
            <a:r>
              <a:rPr lang="en-US" sz="1400" b="1" i="1" dirty="0" err="1"/>
              <a:t>posttransplant</a:t>
            </a:r>
            <a:r>
              <a:rPr lang="en-US" sz="1400" b="1" i="1" dirty="0"/>
              <a:t> aplasia</a:t>
            </a:r>
            <a:r>
              <a:rPr lang="en-US" sz="1400" i="1" dirty="0"/>
              <a:t>, (2) </a:t>
            </a:r>
            <a:r>
              <a:rPr lang="en-US" sz="1400" b="1" i="1" dirty="0"/>
              <a:t>faster hematopoietic </a:t>
            </a:r>
            <a:r>
              <a:rPr lang="en-US" sz="1400" b="1" i="1" dirty="0" err="1"/>
              <a:t>andor</a:t>
            </a:r>
            <a:r>
              <a:rPr lang="en-US" sz="1400" b="1" i="1" dirty="0"/>
              <a:t> immune-reconstitution</a:t>
            </a:r>
            <a:r>
              <a:rPr lang="en-US" sz="1400" i="1" dirty="0"/>
              <a:t>, and (3) a potentially more pronounced </a:t>
            </a:r>
            <a:r>
              <a:rPr lang="en-US" sz="1400" b="1" i="1" dirty="0"/>
              <a:t>GVL effect</a:t>
            </a:r>
            <a:r>
              <a:rPr lang="en-US" sz="1400" i="1" dirty="0"/>
              <a:t>. In addition</a:t>
            </a:r>
            <a:r>
              <a:rPr lang="en-US" sz="1400" b="1" i="1" dirty="0"/>
              <a:t>, general anesthesia is not necessary </a:t>
            </a:r>
            <a:r>
              <a:rPr lang="en-US" sz="1400" i="1" dirty="0"/>
              <a:t>for collection and the procedure results in less discomfort for the donor. This experience shows that </a:t>
            </a:r>
            <a:r>
              <a:rPr lang="en-US" sz="1400" i="1" dirty="0" err="1">
                <a:solidFill>
                  <a:srgbClr val="FF0000"/>
                </a:solidFill>
              </a:rPr>
              <a:t>allo</a:t>
            </a:r>
            <a:r>
              <a:rPr lang="en-US" sz="1400" i="1" dirty="0">
                <a:solidFill>
                  <a:srgbClr val="FF0000"/>
                </a:solidFill>
              </a:rPr>
              <a:t>-PBSCT is feasible and warrants further clinical </a:t>
            </a:r>
            <a:r>
              <a:rPr lang="en-US" sz="1400" i="1" dirty="0" smtClean="0">
                <a:solidFill>
                  <a:srgbClr val="FF0000"/>
                </a:solidFill>
              </a:rPr>
              <a:t>trials</a:t>
            </a:r>
            <a:r>
              <a:rPr lang="en-US" sz="1400" i="1" dirty="0" smtClean="0"/>
              <a:t>.”</a:t>
            </a:r>
            <a:endParaRPr lang="en-US" sz="1400" i="1" dirty="0"/>
          </a:p>
          <a:p>
            <a:pPr algn="ctr"/>
            <a:endParaRPr lang="en-US" sz="1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476132" y="1685735"/>
            <a:ext cx="0" cy="4486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67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06" y="1807809"/>
            <a:ext cx="3048000" cy="4571999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0" dirty="0" smtClean="0"/>
              <a:t>Compared to BMT, use of PBSCT shortens WBC recovery and platelet following transplant.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0" dirty="0" smtClean="0"/>
              <a:t>No increase GVHD.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0" dirty="0" smtClean="0"/>
              <a:t>Possible more pronounced GVL effect.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0" dirty="0" smtClean="0"/>
              <a:t>PBSCT to eventually replace BMT. </a:t>
            </a:r>
          </a:p>
          <a:p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23751" y="6612730"/>
            <a:ext cx="5715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 smtClean="0"/>
              <a:t>Korbling</a:t>
            </a:r>
            <a:r>
              <a:rPr lang="en-US" sz="700" dirty="0" smtClean="0"/>
              <a:t>, M. “Peripheral Blood Progenitor Cell Transplantation: A replacement for Marrow Auto- or allografts.” Stem Cells 1996; 14: 185-195.    </a:t>
            </a:r>
            <a:endParaRPr lang="en-US" sz="7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4419600" cy="483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86600" cy="1371282"/>
          </a:xfrm>
        </p:spPr>
        <p:txBody>
          <a:bodyPr>
            <a:normAutofit/>
          </a:bodyPr>
          <a:lstStyle/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Bone marrow versus Apheresis – </a:t>
            </a:r>
            <a:r>
              <a:rPr lang="en-US" sz="3200" cap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Korbling</a:t>
            </a:r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1996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52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267200" cy="4724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1200" dirty="0" smtClean="0"/>
              <a:t>Study</a:t>
            </a:r>
          </a:p>
          <a:p>
            <a:pPr marL="342900" indent="-342900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200" b="0" dirty="0" smtClean="0"/>
              <a:t>In </a:t>
            </a:r>
            <a:r>
              <a:rPr lang="en-US" sz="1200" dirty="0" smtClean="0"/>
              <a:t>1995</a:t>
            </a:r>
            <a:r>
              <a:rPr lang="en-US" sz="1200" b="0" dirty="0" smtClean="0"/>
              <a:t>, initiated multicenter </a:t>
            </a:r>
            <a:r>
              <a:rPr lang="en-US" sz="1200" dirty="0" smtClean="0"/>
              <a:t>RCT </a:t>
            </a:r>
            <a:r>
              <a:rPr lang="en-US" sz="1200" b="0" dirty="0" smtClean="0"/>
              <a:t>to compare allogeneic marrow with PBSCT from HLA matched donor.</a:t>
            </a:r>
          </a:p>
          <a:p>
            <a:pPr marL="342900" indent="-342900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Primary endpoint: </a:t>
            </a:r>
            <a:r>
              <a:rPr lang="en-US" sz="1200" b="0" dirty="0" smtClean="0"/>
              <a:t>time to engraftment. </a:t>
            </a:r>
          </a:p>
          <a:p>
            <a:pPr marL="342900" indent="-342900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200" b="0" dirty="0" smtClean="0"/>
              <a:t>Since initiation, four RCT with 37-100 pts have been reported the same  findings; however, size and/or design of those studies raised concerns. </a:t>
            </a:r>
          </a:p>
          <a:p>
            <a:pPr marL="342900" indent="-342900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175 patients</a:t>
            </a:r>
            <a:r>
              <a:rPr lang="en-US" sz="1200" b="0" dirty="0" smtClean="0"/>
              <a:t>: BM collected from 90 donors and PBSC collected from 82 donors with &gt;5 million cells.</a:t>
            </a:r>
            <a:endParaRPr lang="en-US" sz="1200" dirty="0"/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1200" dirty="0" smtClean="0"/>
              <a:t>Conclusions</a:t>
            </a:r>
          </a:p>
          <a:p>
            <a:pPr marL="342900" indent="-342900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200" b="0" i="1" dirty="0"/>
              <a:t>T</a:t>
            </a:r>
            <a:r>
              <a:rPr lang="en-US" sz="1200" b="0" i="1" dirty="0" smtClean="0"/>
              <a:t>ransplantation related death at 2 years: </a:t>
            </a:r>
            <a:r>
              <a:rPr lang="en-US" sz="1200" b="0" i="1" dirty="0"/>
              <a:t> </a:t>
            </a:r>
            <a:r>
              <a:rPr lang="en-US" sz="1200" b="0" dirty="0" smtClean="0"/>
              <a:t>21% PBSCT vs 30% BMT</a:t>
            </a:r>
            <a:endParaRPr lang="en-US" sz="1200" b="0" dirty="0"/>
          </a:p>
          <a:p>
            <a:pPr marL="342900" indent="-342900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200" b="0" i="1" dirty="0" smtClean="0"/>
              <a:t>Survival at 2 years: </a:t>
            </a:r>
            <a:r>
              <a:rPr lang="en-US" sz="1200" b="0" i="1" dirty="0"/>
              <a:t> </a:t>
            </a:r>
            <a:r>
              <a:rPr lang="en-US" sz="1200" b="0" dirty="0" smtClean="0"/>
              <a:t>66% PBSCT vs</a:t>
            </a:r>
            <a:r>
              <a:rPr lang="en-US" sz="1200" b="0" dirty="0"/>
              <a:t> </a:t>
            </a:r>
            <a:r>
              <a:rPr lang="en-US" sz="1200" b="0" dirty="0" smtClean="0"/>
              <a:t>54% BMT</a:t>
            </a:r>
            <a:endParaRPr lang="en-US" sz="1200" dirty="0"/>
          </a:p>
          <a:p>
            <a:pPr marL="342900" indent="-342900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200" b="0" i="1" dirty="0" smtClean="0"/>
              <a:t>Disease free survival at 2 years</a:t>
            </a:r>
            <a:r>
              <a:rPr lang="en-US" sz="1200" b="0" dirty="0" smtClean="0"/>
              <a:t>: 65% </a:t>
            </a:r>
            <a:r>
              <a:rPr lang="en-US" sz="1200" b="0" dirty="0"/>
              <a:t> </a:t>
            </a:r>
            <a:r>
              <a:rPr lang="en-US" sz="1200" b="0" dirty="0" smtClean="0"/>
              <a:t>PBSCT vs 45% BMT</a:t>
            </a:r>
            <a:endParaRPr lang="en-US" sz="1200" b="0" dirty="0"/>
          </a:p>
          <a:p>
            <a:pPr marL="342900" indent="-342900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200" b="0" dirty="0" smtClean="0"/>
              <a:t>Faster recovery of neutrophil and platelets and fewer platelet transfusions. </a:t>
            </a:r>
          </a:p>
          <a:p>
            <a:pPr marL="342900" indent="-342900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200" b="0" dirty="0" smtClean="0"/>
              <a:t>CD3+ cells were12 times higher in PBSCT, rates of acute and chronic GVHD was not significantly higher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657945"/>
            <a:ext cx="8839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 smtClean="0"/>
              <a:t>Bensinger</a:t>
            </a:r>
            <a:r>
              <a:rPr lang="en-US" sz="700" dirty="0" smtClean="0"/>
              <a:t>, WI., et al. “Transplantation of Bone Marrow as Compared with Peripheral-Blood Cells from HLA-Identical Relatives in Patients with Hematologic Cancers.” N </a:t>
            </a:r>
            <a:r>
              <a:rPr lang="en-US" sz="700" dirty="0" err="1" smtClean="0"/>
              <a:t>Engl</a:t>
            </a:r>
            <a:r>
              <a:rPr lang="en-US" sz="700" dirty="0" smtClean="0"/>
              <a:t> J Med, Vol.344, No. 3. January 18, 2001. </a:t>
            </a:r>
            <a:endParaRPr lang="en-US" sz="7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51011"/>
            <a:ext cx="3729629" cy="260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705225" cy="255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86600" cy="1371282"/>
          </a:xfrm>
        </p:spPr>
        <p:txBody>
          <a:bodyPr>
            <a:normAutofit/>
          </a:bodyPr>
          <a:lstStyle/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Bone marrow versus Apheresis – </a:t>
            </a:r>
            <a:r>
              <a:rPr lang="en-US" sz="3200" cap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Besinger</a:t>
            </a:r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2001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60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7848600" cy="914400"/>
          </a:xfrm>
        </p:spPr>
        <p:txBody>
          <a:bodyPr/>
          <a:lstStyle/>
          <a:p>
            <a:r>
              <a:rPr lang="en-US" dirty="0" smtClean="0"/>
              <a:t>Donor and Recipient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86600" cy="1371282"/>
          </a:xfrm>
        </p:spPr>
        <p:txBody>
          <a:bodyPr>
            <a:normAutofit/>
          </a:bodyPr>
          <a:lstStyle/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Types of donors  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Allogeneic: </a:t>
            </a:r>
            <a:r>
              <a:rPr lang="en-US" b="0" dirty="0" smtClean="0"/>
              <a:t>donor and recipient are different people that are genetically dissimilar </a:t>
            </a:r>
          </a:p>
          <a:p>
            <a:pPr marL="800100" lvl="1" indent="-342900"/>
            <a:r>
              <a:rPr lang="en-US" i="1" dirty="0" smtClean="0"/>
              <a:t>Leukemia </a:t>
            </a:r>
          </a:p>
          <a:p>
            <a:pPr marL="800100" lvl="1" indent="-342900"/>
            <a:r>
              <a:rPr lang="en-US" i="1" dirty="0" smtClean="0"/>
              <a:t>Aplastic anemia</a:t>
            </a:r>
          </a:p>
          <a:p>
            <a:pPr marL="800100" lvl="1" indent="-342900"/>
            <a:r>
              <a:rPr lang="en-US" i="1" dirty="0" err="1" smtClean="0"/>
              <a:t>Hemoglobinopathies</a:t>
            </a:r>
            <a:r>
              <a:rPr lang="en-US" i="1" dirty="0" smtClean="0"/>
              <a:t> </a:t>
            </a:r>
          </a:p>
          <a:p>
            <a:pPr marL="800100" lvl="1" indent="-342900"/>
            <a:r>
              <a:rPr lang="en-US" i="1" dirty="0" smtClean="0"/>
              <a:t>Immune deficiencies </a:t>
            </a:r>
          </a:p>
          <a:p>
            <a:r>
              <a:rPr lang="en-US" dirty="0" smtClean="0"/>
              <a:t>Autologous: </a:t>
            </a:r>
            <a:r>
              <a:rPr lang="en-US" b="0" dirty="0" smtClean="0"/>
              <a:t>donor and recipient are the same person </a:t>
            </a:r>
          </a:p>
          <a:p>
            <a:pPr marL="800100" lvl="1" indent="-342900"/>
            <a:r>
              <a:rPr lang="en-US" i="1" dirty="0" smtClean="0"/>
              <a:t>Metastatic or recurrent solid tumors </a:t>
            </a:r>
          </a:p>
          <a:p>
            <a:pPr marL="800100" lvl="1" indent="-342900"/>
            <a:r>
              <a:rPr lang="en-US" i="1" dirty="0" smtClean="0"/>
              <a:t>Marrow malignancies </a:t>
            </a:r>
          </a:p>
          <a:p>
            <a:r>
              <a:rPr lang="en-US" dirty="0" smtClean="0"/>
              <a:t>Syngeneic: </a:t>
            </a:r>
            <a:r>
              <a:rPr lang="en-US" b="0" dirty="0" smtClean="0"/>
              <a:t>donor and recipient are identical twins </a:t>
            </a:r>
          </a:p>
          <a:p>
            <a:endParaRPr lang="en-US" dirty="0" smtClean="0"/>
          </a:p>
          <a:p>
            <a:endParaRPr lang="en-US" dirty="0" smtClean="0"/>
          </a:p>
          <a:p>
            <a:pPr marL="800100" lvl="1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0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962400" cy="565666"/>
          </a:xfrm>
        </p:spPr>
        <p:txBody>
          <a:bodyPr/>
          <a:lstStyle/>
          <a:p>
            <a:r>
              <a:rPr lang="en-US" dirty="0" smtClean="0"/>
              <a:t>History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718"/>
            <a:ext cx="7086600" cy="137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Overview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0" y="213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Stem cell transplantation 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6062" y="324118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HPC, Apheresis 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7475" y="3241181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HPC, Bone marrow 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4419600"/>
            <a:ext cx="169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Autologous 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399" y="4419600"/>
            <a:ext cx="169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Allogeneic 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791200" y="2502932"/>
            <a:ext cx="685800" cy="738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57703" y="2522931"/>
            <a:ext cx="781297" cy="718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953000" y="3733800"/>
            <a:ext cx="685800" cy="738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38800" y="3701350"/>
            <a:ext cx="1171945" cy="718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463138" y="2523840"/>
            <a:ext cx="3956462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Donor and recipient </a:t>
            </a:r>
          </a:p>
          <a:p>
            <a:pPr marL="800100" lvl="1" indent="-342900">
              <a:buClr>
                <a:srgbClr val="FF0000"/>
              </a:buClr>
            </a:pPr>
            <a:r>
              <a:rPr lang="en-US" dirty="0" smtClean="0"/>
              <a:t>Indications</a:t>
            </a:r>
          </a:p>
          <a:p>
            <a:pPr marL="800100" lvl="1" indent="-342900">
              <a:buClr>
                <a:srgbClr val="FF0000"/>
              </a:buClr>
            </a:pPr>
            <a:r>
              <a:rPr lang="en-US" dirty="0" smtClean="0"/>
              <a:t>Adverse events 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57200" y="3657600"/>
            <a:ext cx="3810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Mobilization  </a:t>
            </a:r>
          </a:p>
          <a:p>
            <a:pPr marL="800100" lvl="1" indent="-342900">
              <a:buClr>
                <a:srgbClr val="FF0000"/>
              </a:buClr>
            </a:pPr>
            <a:r>
              <a:rPr lang="en-US" dirty="0" smtClean="0"/>
              <a:t>Commonly used drugs</a:t>
            </a:r>
          </a:p>
          <a:p>
            <a:pPr marL="800100" lvl="1" indent="-342900">
              <a:buClr>
                <a:srgbClr val="FF0000"/>
              </a:buClr>
            </a:pPr>
            <a:r>
              <a:rPr lang="en-US" dirty="0" smtClean="0"/>
              <a:t>Possible targets 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81000" y="2133600"/>
            <a:ext cx="4108862" cy="732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Bone marrow versus apheresis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0" grpId="0"/>
      <p:bldP spid="11" grpId="0"/>
      <p:bldP spid="12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86600" cy="1371282"/>
          </a:xfrm>
        </p:spPr>
        <p:txBody>
          <a:bodyPr>
            <a:normAutofit/>
          </a:bodyPr>
          <a:lstStyle/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Indications  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828800"/>
            <a:ext cx="4495800" cy="437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Malignant diseases (&gt;90%)</a:t>
            </a:r>
          </a:p>
          <a:p>
            <a:pPr marL="800100" lvl="1" indent="-342900"/>
            <a:r>
              <a:rPr lang="en-US" sz="1200" dirty="0" smtClean="0"/>
              <a:t>Acute leukemia: currently the most common diagnosis treated with this therapy </a:t>
            </a:r>
          </a:p>
          <a:p>
            <a:pPr marL="800100" lvl="1" indent="-342900"/>
            <a:r>
              <a:rPr lang="en-US" sz="1200" dirty="0" smtClean="0"/>
              <a:t>Chronic </a:t>
            </a:r>
            <a:r>
              <a:rPr lang="en-US" sz="1200" dirty="0" err="1" smtClean="0"/>
              <a:t>myelogenous</a:t>
            </a:r>
            <a:r>
              <a:rPr lang="en-US" sz="1200" dirty="0" smtClean="0"/>
              <a:t> leukemia</a:t>
            </a:r>
          </a:p>
          <a:p>
            <a:pPr marL="800100" lvl="1" indent="-342900"/>
            <a:r>
              <a:rPr lang="en-US" sz="1200" dirty="0" smtClean="0"/>
              <a:t>Lymphoma: Hodgkin’s and non-Hodgkin’s </a:t>
            </a:r>
          </a:p>
          <a:p>
            <a:pPr marL="800100" lvl="1" indent="-342900"/>
            <a:r>
              <a:rPr lang="en-US" sz="1200" dirty="0" smtClean="0"/>
              <a:t>Breast cancer (historically) and other solid tumors</a:t>
            </a:r>
          </a:p>
          <a:p>
            <a:pPr marL="800100" lvl="1" indent="-342900"/>
            <a:r>
              <a:rPr lang="en-US" sz="1200" dirty="0" smtClean="0"/>
              <a:t>Multiple myeloma </a:t>
            </a:r>
          </a:p>
          <a:p>
            <a:pPr marL="800100" lvl="1" indent="-342900"/>
            <a:r>
              <a:rPr lang="en-US" sz="1200" dirty="0" smtClean="0"/>
              <a:t>Childhood solid tumors (</a:t>
            </a:r>
            <a:r>
              <a:rPr lang="en-US" sz="1200" dirty="0" err="1" smtClean="0"/>
              <a:t>Wilm’s</a:t>
            </a:r>
            <a:r>
              <a:rPr lang="en-US" sz="1200" dirty="0" smtClean="0"/>
              <a:t>, Ewing’s, </a:t>
            </a:r>
            <a:r>
              <a:rPr lang="en-US" sz="1200" dirty="0" err="1" smtClean="0"/>
              <a:t>neuroblastoma</a:t>
            </a:r>
            <a:r>
              <a:rPr lang="en-US" sz="1200" dirty="0" smtClean="0"/>
              <a:t>)</a:t>
            </a:r>
          </a:p>
          <a:p>
            <a:pPr marL="342900" indent="-342900"/>
            <a:r>
              <a:rPr lang="en-US" sz="1200" dirty="0" smtClean="0"/>
              <a:t>Immune deficiency </a:t>
            </a:r>
          </a:p>
          <a:p>
            <a:pPr marL="800100" lvl="1" indent="-342900"/>
            <a:r>
              <a:rPr lang="en-US" sz="1200" dirty="0" smtClean="0"/>
              <a:t>Severe combined immunodeficiency disease</a:t>
            </a:r>
          </a:p>
          <a:p>
            <a:pPr marL="800100" lvl="1" indent="-342900"/>
            <a:r>
              <a:rPr lang="en-US" sz="1200" dirty="0" smtClean="0"/>
              <a:t>Aplastic anemia</a:t>
            </a:r>
          </a:p>
          <a:p>
            <a:pPr marL="800100" lvl="1" indent="-342900"/>
            <a:r>
              <a:rPr lang="en-US" sz="1200" dirty="0" err="1" smtClean="0"/>
              <a:t>Wiskott</a:t>
            </a:r>
            <a:r>
              <a:rPr lang="en-US" sz="1200" dirty="0" smtClean="0"/>
              <a:t>-Aldrich syndrome </a:t>
            </a:r>
          </a:p>
          <a:p>
            <a:pPr marL="342900" indent="-342900"/>
            <a:r>
              <a:rPr lang="en-US" sz="1200" dirty="0" smtClean="0"/>
              <a:t>Inborn metabolic disorders</a:t>
            </a:r>
          </a:p>
          <a:p>
            <a:pPr marL="800100" lvl="1" indent="-342900"/>
            <a:r>
              <a:rPr lang="en-US" sz="1200" dirty="0" err="1" smtClean="0"/>
              <a:t>Mucopolysaccharidoses</a:t>
            </a:r>
            <a:endParaRPr lang="en-US" sz="1200" dirty="0" smtClean="0"/>
          </a:p>
          <a:p>
            <a:pPr marL="800100" lvl="1" indent="-342900"/>
            <a:r>
              <a:rPr lang="en-US" sz="1200" dirty="0" err="1" smtClean="0"/>
              <a:t>Lysosomal</a:t>
            </a:r>
            <a:r>
              <a:rPr lang="en-US" sz="1200" dirty="0" smtClean="0"/>
              <a:t> disorders: </a:t>
            </a:r>
            <a:r>
              <a:rPr lang="en-US" sz="1200" dirty="0" err="1" smtClean="0"/>
              <a:t>Niemann</a:t>
            </a:r>
            <a:r>
              <a:rPr lang="en-US" sz="1200" dirty="0" smtClean="0"/>
              <a:t>-Pick, </a:t>
            </a:r>
            <a:r>
              <a:rPr lang="en-US" sz="1200" dirty="0" err="1" smtClean="0"/>
              <a:t>Gaucher’s</a:t>
            </a:r>
            <a:endParaRPr lang="en-US" sz="1200" dirty="0" smtClean="0"/>
          </a:p>
          <a:p>
            <a:pPr marL="800100" lvl="1" indent="-342900"/>
            <a:r>
              <a:rPr lang="en-US" sz="1200" dirty="0" err="1" smtClean="0"/>
              <a:t>Adrenoleukodystrophy</a:t>
            </a:r>
            <a:r>
              <a:rPr lang="en-US" sz="1200" dirty="0" smtClean="0"/>
              <a:t> </a:t>
            </a:r>
          </a:p>
          <a:p>
            <a:pPr marL="342900" indent="-342900"/>
            <a:r>
              <a:rPr lang="en-US" sz="1200" dirty="0" smtClean="0"/>
              <a:t>Other </a:t>
            </a:r>
          </a:p>
          <a:p>
            <a:pPr marL="800100" lvl="1" indent="-342900"/>
            <a:r>
              <a:rPr lang="en-US" sz="1200" dirty="0" smtClean="0"/>
              <a:t>Multiple sclerosis</a:t>
            </a:r>
          </a:p>
          <a:p>
            <a:pPr marL="800100" lvl="1" indent="-342900"/>
            <a:r>
              <a:rPr lang="en-US" sz="1200" dirty="0" smtClean="0"/>
              <a:t>Paroxysmal nocturnal </a:t>
            </a:r>
            <a:r>
              <a:rPr lang="en-US" sz="1200" dirty="0" err="1" smtClean="0"/>
              <a:t>hemoglobinuria</a:t>
            </a:r>
            <a:r>
              <a:rPr lang="en-US" sz="1200" dirty="0" smtClean="0"/>
              <a:t> 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7" y="1996281"/>
            <a:ext cx="385622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0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6100763" cy="679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705600"/>
            <a:ext cx="6324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A practical guide for nurses and other allied health care professionals.  European Group for Blood and Marrow Transplantation. 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1378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HSC donors provide grafts for &gt;15,000 allogeneic hematopoietic stem cell transplants, annually.</a:t>
            </a:r>
          </a:p>
          <a:p>
            <a:pPr marL="800100" lvl="1" indent="-342900">
              <a:buClr>
                <a:srgbClr val="FF0000"/>
              </a:buClr>
            </a:pPr>
            <a:r>
              <a:rPr lang="en-US" b="0" dirty="0" smtClean="0"/>
              <a:t>70% related and 30% unrelated</a:t>
            </a:r>
          </a:p>
          <a:p>
            <a:r>
              <a:rPr lang="en-US" dirty="0" smtClean="0"/>
              <a:t>PBSC account for 75% related and 50% unrelated donor donations in 2003: </a:t>
            </a:r>
            <a:r>
              <a:rPr lang="en-US" b="0" i="1" dirty="0" smtClean="0"/>
              <a:t>Center for International Blood and Marrow Transplant Research</a:t>
            </a:r>
          </a:p>
          <a:p>
            <a:pPr marL="914400" lvl="1" indent="-457200">
              <a:buAutoNum type="arabicParenR"/>
            </a:pPr>
            <a:r>
              <a:rPr lang="en-US" dirty="0" smtClean="0"/>
              <a:t>Are the cells suitable for transplant into recipient?</a:t>
            </a:r>
          </a:p>
          <a:p>
            <a:pPr marL="914400" lvl="1" indent="-457200">
              <a:buAutoNum type="arabicParenR"/>
            </a:pPr>
            <a:r>
              <a:rPr lang="en-US" dirty="0"/>
              <a:t>Is the donor process safe for </a:t>
            </a:r>
            <a:r>
              <a:rPr lang="en-US" dirty="0" smtClean="0"/>
              <a:t>them?</a:t>
            </a:r>
            <a:endParaRPr lang="en-US" dirty="0"/>
          </a:p>
          <a:p>
            <a:pPr marL="914400" lvl="1" indent="-457200">
              <a:buAutoNum type="arabicParenR"/>
            </a:pPr>
            <a:r>
              <a:rPr lang="en-US" dirty="0"/>
              <a:t>Do they understand what they are being asked to </a:t>
            </a:r>
            <a:r>
              <a:rPr lang="en-US" dirty="0" smtClean="0"/>
              <a:t>do?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57945"/>
            <a:ext cx="5715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Horowitz, Mary, et al. “Evaluation of Hematopoietic Stem Cell Donors.” Hematology with AABB, 2005. </a:t>
            </a:r>
            <a:endParaRPr lang="en-US" sz="7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086600" cy="137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Allogeneic HSC donors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7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100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1080 donors surveyed by NMDP </a:t>
            </a:r>
          </a:p>
          <a:p>
            <a:r>
              <a:rPr lang="en-US" dirty="0" smtClean="0"/>
              <a:t>Mobilization drugs</a:t>
            </a:r>
            <a:r>
              <a:rPr lang="en-US" b="0" dirty="0" smtClean="0"/>
              <a:t>: </a:t>
            </a:r>
          </a:p>
          <a:p>
            <a:pPr marL="800100" lvl="1" indent="-342900">
              <a:buClr>
                <a:srgbClr val="FF0000"/>
              </a:buClr>
            </a:pPr>
            <a:r>
              <a:rPr lang="en-US" dirty="0" smtClean="0"/>
              <a:t>B</a:t>
            </a:r>
            <a:r>
              <a:rPr lang="en-US" b="0" dirty="0" smtClean="0"/>
              <a:t>one pain due to altered bone metabolism , increased bone derived alkaline phosphatase and decreased serum </a:t>
            </a:r>
            <a:r>
              <a:rPr lang="en-US" b="0" dirty="0" err="1" smtClean="0"/>
              <a:t>osteocalcin</a:t>
            </a:r>
            <a:endParaRPr lang="en-US" dirty="0"/>
          </a:p>
          <a:p>
            <a:pPr marL="800100" lvl="1" indent="-342900">
              <a:buClr>
                <a:srgbClr val="FF0000"/>
              </a:buClr>
            </a:pPr>
            <a:r>
              <a:rPr lang="en-US" b="0" dirty="0" smtClean="0"/>
              <a:t>Injection site reaction 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Procedure: </a:t>
            </a:r>
          </a:p>
          <a:p>
            <a:pPr marL="800100" lvl="1" indent="-342900">
              <a:buClr>
                <a:srgbClr val="FF0000"/>
              </a:buClr>
            </a:pPr>
            <a:r>
              <a:rPr lang="en-US" b="0" dirty="0" smtClean="0"/>
              <a:t>Hematoma/bleeding</a:t>
            </a:r>
          </a:p>
          <a:p>
            <a:pPr marL="800100" lvl="1" indent="-342900">
              <a:buClr>
                <a:srgbClr val="FF0000"/>
              </a:buClr>
            </a:pPr>
            <a:r>
              <a:rPr lang="en-US" b="0" dirty="0" smtClean="0"/>
              <a:t>ACD causing hypocalcemia</a:t>
            </a:r>
          </a:p>
          <a:p>
            <a:pPr marL="800100" lvl="1" indent="-342900">
              <a:buClr>
                <a:srgbClr val="FF0000"/>
              </a:buClr>
            </a:pPr>
            <a:r>
              <a:rPr lang="en-US" b="0" dirty="0" smtClean="0"/>
              <a:t>Inadequate venous access requiring CVC in 20% </a:t>
            </a:r>
            <a:endParaRPr lang="en-US" b="0" dirty="0"/>
          </a:p>
          <a:p>
            <a:r>
              <a:rPr lang="en-US" dirty="0" smtClean="0"/>
              <a:t>Post-procedure:</a:t>
            </a:r>
          </a:p>
          <a:p>
            <a:pPr marL="800100" lvl="1" indent="-342900">
              <a:buClr>
                <a:srgbClr val="FF0000"/>
              </a:buClr>
            </a:pPr>
            <a:r>
              <a:rPr lang="en-US" b="0" dirty="0" smtClean="0"/>
              <a:t>Pancytopenia for a few weeks, especially thrombocytopenia</a:t>
            </a:r>
          </a:p>
          <a:p>
            <a:pPr marL="800100" lvl="1" indent="-342900">
              <a:buClr>
                <a:srgbClr val="FF0000"/>
              </a:buClr>
            </a:pPr>
            <a:r>
              <a:rPr lang="en-US" b="0" dirty="0" smtClean="0"/>
              <a:t>Death in 9 donors -  3 PBSC due to sickle crisis </a:t>
            </a:r>
          </a:p>
          <a:p>
            <a:endParaRPr lang="en-US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57945"/>
            <a:ext cx="5715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Horowitz, Mary, et al. “Evaluation of Hematopoietic Stem Cell Donors.” Hematology with AABB, 2005. </a:t>
            </a:r>
            <a:endParaRPr lang="en-US" sz="7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0"/>
          <a:stretch/>
        </p:blipFill>
        <p:spPr bwMode="auto">
          <a:xfrm>
            <a:off x="4800600" y="1905000"/>
            <a:ext cx="4082143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52718"/>
            <a:ext cx="7086600" cy="137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Allo</a:t>
            </a:r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/</a:t>
            </a:r>
            <a:r>
              <a:rPr lang="en-US" sz="3200" cap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autogeneic</a:t>
            </a:r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32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HSC </a:t>
            </a:r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donors – </a:t>
            </a:r>
            <a:endParaRPr lang="en-US" sz="3200" dirty="0">
              <a:latin typeface="+mn-lt"/>
            </a:endParaRPr>
          </a:p>
          <a:p>
            <a:r>
              <a:rPr lang="en-US" sz="32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</a:t>
            </a:r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isk to donor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1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4648199"/>
          </a:xfrm>
        </p:spPr>
        <p:txBody>
          <a:bodyPr>
            <a:normAutofit fontScale="62500" lnSpcReduction="20000"/>
          </a:bodyPr>
          <a:lstStyle/>
          <a:p>
            <a:pPr lvl="1" indent="0">
              <a:buNone/>
            </a:pPr>
            <a:r>
              <a:rPr lang="en-US" b="1" dirty="0" smtClean="0"/>
              <a:t>Donors are screened for risky sexual behaviors, drug use, skin breeching procedures and BSE exposure, amount others. 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National Marrow Donor Program has a </a:t>
            </a:r>
            <a:r>
              <a:rPr lang="en-US" dirty="0" smtClean="0"/>
              <a:t>57 question questionnaire found </a:t>
            </a:r>
            <a:r>
              <a:rPr lang="en-US" dirty="0"/>
              <a:t>at </a:t>
            </a:r>
            <a:r>
              <a:rPr lang="en-US" dirty="0">
                <a:hlinkClick r:id="rId2"/>
              </a:rPr>
              <a:t>www.marrow.org</a:t>
            </a:r>
            <a:r>
              <a:rPr lang="en-US" dirty="0"/>
              <a:t> </a:t>
            </a:r>
            <a:endParaRPr lang="en-US" dirty="0" smtClean="0"/>
          </a:p>
          <a:p>
            <a:pPr marL="800100" lvl="1" indent="-342900">
              <a:buFontTx/>
              <a:buChar char="-"/>
            </a:pPr>
            <a:r>
              <a:rPr lang="en-US" dirty="0" smtClean="0"/>
              <a:t>Uniform Donor History Questionnaire </a:t>
            </a:r>
            <a:r>
              <a:rPr lang="en-US" dirty="0"/>
              <a:t>for Hematopoietic P</a:t>
            </a:r>
            <a:r>
              <a:rPr lang="en-US" dirty="0" smtClean="0"/>
              <a:t>rogenitor Cells</a:t>
            </a:r>
            <a:r>
              <a:rPr lang="en-US" dirty="0"/>
              <a:t>, </a:t>
            </a:r>
            <a:r>
              <a:rPr lang="en-US" dirty="0" smtClean="0"/>
              <a:t>Apheresis </a:t>
            </a:r>
            <a:r>
              <a:rPr lang="en-US" dirty="0"/>
              <a:t>or </a:t>
            </a:r>
            <a:r>
              <a:rPr lang="en-US" dirty="0" smtClean="0"/>
              <a:t>Marrow </a:t>
            </a:r>
            <a:r>
              <a:rPr lang="en-US" dirty="0"/>
              <a:t>was recently drafted by FDA, Foundation for the Accreditation of Cellular Therapy (FACT) and the American </a:t>
            </a:r>
            <a:r>
              <a:rPr lang="en-US" dirty="0" smtClean="0"/>
              <a:t>Association </a:t>
            </a:r>
            <a:r>
              <a:rPr lang="en-US" dirty="0"/>
              <a:t>of Blood Banks (AABB) on </a:t>
            </a:r>
            <a:r>
              <a:rPr lang="en-US" dirty="0">
                <a:hlinkClick r:id="rId3"/>
              </a:rPr>
              <a:t>www.factwebsite.org</a:t>
            </a:r>
            <a:r>
              <a:rPr lang="en-US" dirty="0"/>
              <a:t>  </a:t>
            </a:r>
          </a:p>
          <a:p>
            <a:pPr marL="800100" lvl="1" indent="-342900">
              <a:buFontTx/>
              <a:buChar char="-"/>
            </a:pPr>
            <a:endParaRPr lang="en-US" dirty="0" smtClean="0"/>
          </a:p>
          <a:p>
            <a:pPr lvl="1" indent="0">
              <a:buNone/>
            </a:pPr>
            <a:r>
              <a:rPr lang="en-US" b="1" dirty="0" smtClean="0"/>
              <a:t>History and Laboratory tests for communicable diseases: </a:t>
            </a:r>
            <a:endParaRPr lang="en-US" b="1" dirty="0"/>
          </a:p>
          <a:p>
            <a:pPr marL="800100" lvl="1" indent="-342900">
              <a:buFontTx/>
              <a:buChar char="-"/>
            </a:pPr>
            <a:r>
              <a:rPr lang="en-US" dirty="0" smtClean="0"/>
              <a:t>HBV 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HCV 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HIV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Syphilis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HTLV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CMV 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VZV and EBV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SARS </a:t>
            </a:r>
            <a:r>
              <a:rPr lang="en-US" dirty="0"/>
              <a:t>and </a:t>
            </a:r>
            <a:r>
              <a:rPr lang="en-US" dirty="0" smtClean="0"/>
              <a:t>WNV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Congenital </a:t>
            </a:r>
            <a:r>
              <a:rPr lang="en-US" dirty="0"/>
              <a:t>or acquired conditions such as immune </a:t>
            </a:r>
            <a:r>
              <a:rPr lang="en-US" dirty="0" smtClean="0"/>
              <a:t>deficiencies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ABO and Rh incompatibility </a:t>
            </a:r>
            <a:endParaRPr lang="en-US" dirty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r>
              <a:rPr lang="en-US" b="1" i="1" dirty="0" smtClean="0"/>
              <a:t>May </a:t>
            </a:r>
            <a:r>
              <a:rPr lang="en-US" b="1" i="1" dirty="0"/>
              <a:t>25,2005 FDA new </a:t>
            </a:r>
            <a:r>
              <a:rPr lang="en-US" b="1" i="1" dirty="0" smtClean="0"/>
              <a:t>regulation </a:t>
            </a:r>
            <a:r>
              <a:rPr lang="en-US" b="1" i="1" dirty="0"/>
              <a:t>– all companies involved in the “manufacture” of regulated products must file with FDA with </a:t>
            </a:r>
            <a:r>
              <a:rPr lang="en-US" b="1" i="1" dirty="0" smtClean="0"/>
              <a:t>for donor </a:t>
            </a:r>
            <a:r>
              <a:rPr lang="en-US" b="1" i="1" dirty="0"/>
              <a:t>eligibility and documentation (Good Tissue Practices</a:t>
            </a:r>
            <a:r>
              <a:rPr lang="en-US" b="1" i="1" dirty="0" smtClean="0"/>
              <a:t>)</a:t>
            </a:r>
          </a:p>
          <a:p>
            <a:pPr marL="800100" lvl="1" indent="-342900"/>
            <a:r>
              <a:rPr lang="en-US" i="1" dirty="0"/>
              <a:t>D</a:t>
            </a:r>
            <a:r>
              <a:rPr lang="en-US" i="1" dirty="0" smtClean="0"/>
              <a:t>ifficult </a:t>
            </a:r>
            <a:r>
              <a:rPr lang="en-US" i="1" dirty="0"/>
              <a:t>to get HLA donors from other </a:t>
            </a:r>
            <a:r>
              <a:rPr lang="en-US" i="1" dirty="0" smtClean="0"/>
              <a:t>countries</a:t>
            </a:r>
          </a:p>
          <a:p>
            <a:pPr marL="800100" lvl="1" indent="-342900"/>
            <a:r>
              <a:rPr lang="en-US" i="1" dirty="0" smtClean="0"/>
              <a:t>World Marrow Donor </a:t>
            </a:r>
            <a:r>
              <a:rPr lang="en-US" i="1" dirty="0"/>
              <a:t>A</a:t>
            </a:r>
            <a:r>
              <a:rPr lang="en-US" i="1" dirty="0" smtClean="0"/>
              <a:t>ssociation, 1994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718"/>
            <a:ext cx="7086600" cy="137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Allogeneic HSC recipients –</a:t>
            </a:r>
            <a:endParaRPr lang="en-US" sz="3200" dirty="0"/>
          </a:p>
          <a:p>
            <a:r>
              <a:rPr lang="en-US" sz="32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</a:t>
            </a:r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onor related risks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657945"/>
            <a:ext cx="5715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Horowitz, Mary, et al. “Evaluation of Hematopoietic Stem Cell Donors.” Hematology with AABB, 2005. 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5280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7848600" cy="914400"/>
          </a:xfrm>
        </p:spPr>
        <p:txBody>
          <a:bodyPr/>
          <a:lstStyle/>
          <a:p>
            <a:r>
              <a:rPr lang="en-US" dirty="0" smtClean="0"/>
              <a:t>Mobilization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352800" cy="45720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0" dirty="0" smtClean="0"/>
              <a:t>Blood </a:t>
            </a:r>
            <a:r>
              <a:rPr lang="en-US" b="0" dirty="0"/>
              <a:t>cells are derived from </a:t>
            </a:r>
            <a:r>
              <a:rPr lang="en-US" dirty="0"/>
              <a:t>progenitor stem cells </a:t>
            </a:r>
            <a:r>
              <a:rPr lang="en-US" b="0" dirty="0" smtClean="0"/>
              <a:t>with the </a:t>
            </a:r>
            <a:r>
              <a:rPr lang="en-US" b="0" dirty="0"/>
              <a:t>capacity for unlimited self </a:t>
            </a:r>
            <a:r>
              <a:rPr lang="en-US" b="0" dirty="0" smtClean="0"/>
              <a:t>renewal and differentiation into myeloid or lymphoid cells. 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Cytokines </a:t>
            </a:r>
            <a:r>
              <a:rPr lang="en-US" b="0" dirty="0" smtClean="0"/>
              <a:t>initiate </a:t>
            </a:r>
            <a:r>
              <a:rPr lang="en-US" b="0" dirty="0"/>
              <a:t>the maturation cascade to produce committed mature blood cell </a:t>
            </a:r>
            <a:r>
              <a:rPr lang="en-US" b="0" dirty="0" smtClean="0"/>
              <a:t>components. 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0" dirty="0"/>
              <a:t>C</a:t>
            </a:r>
            <a:r>
              <a:rPr lang="en-US" b="0" dirty="0" smtClean="0"/>
              <a:t>ytokines can </a:t>
            </a:r>
            <a:r>
              <a:rPr lang="en-US" b="0" dirty="0"/>
              <a:t>be injected </a:t>
            </a:r>
            <a:r>
              <a:rPr lang="en-US" dirty="0"/>
              <a:t>exogenously</a:t>
            </a:r>
            <a:r>
              <a:rPr lang="en-US" b="0" dirty="0"/>
              <a:t> to yield stem cells in a short period of time.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21" y="1828800"/>
            <a:ext cx="4123824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582743"/>
            <a:ext cx="632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 practical guide for nurses and other allied health care professionals.  European Group for Blood and Marrow Transplantation. </a:t>
            </a:r>
            <a:endParaRPr lang="en-US" sz="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086600" cy="137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Mobilization –</a:t>
            </a:r>
          </a:p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Hematopoietic stem cells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267200" cy="4572000"/>
          </a:xfrm>
        </p:spPr>
        <p:txBody>
          <a:bodyPr>
            <a:noAutofit/>
          </a:bodyPr>
          <a:lstStyle/>
          <a:p>
            <a:r>
              <a:rPr lang="en-US" sz="1200" dirty="0" smtClean="0"/>
              <a:t>BM niche is an organized microenvironment which anchors HSC and regulates their self renewal, proliferation, trafficking.</a:t>
            </a:r>
          </a:p>
          <a:p>
            <a:endParaRPr lang="en-US" sz="1200" dirty="0" smtClean="0"/>
          </a:p>
          <a:p>
            <a:r>
              <a:rPr lang="en-US" sz="1200" dirty="0" smtClean="0"/>
              <a:t>Vascular: </a:t>
            </a:r>
            <a:r>
              <a:rPr lang="en-US" sz="1200" b="0" dirty="0" smtClean="0"/>
              <a:t>sinusoidal endothelial cells and </a:t>
            </a:r>
            <a:r>
              <a:rPr lang="en-US" sz="1200" b="0" dirty="0" err="1" smtClean="0"/>
              <a:t>nestin</a:t>
            </a:r>
            <a:r>
              <a:rPr lang="en-US" sz="1200" b="0" dirty="0" smtClean="0"/>
              <a:t>+ mesenchymal stem cells  (MSC) express adhesion molecules such as VCAM-1 (binds to a4B1) and SCF (binds to c-kit) that bind to HSC. </a:t>
            </a:r>
          </a:p>
          <a:p>
            <a:pPr marL="800100" lvl="1" indent="-342900">
              <a:buClr>
                <a:srgbClr val="FF0000"/>
              </a:buClr>
            </a:pPr>
            <a:r>
              <a:rPr lang="en-US" sz="900" b="0" dirty="0" smtClean="0"/>
              <a:t>Depletion of </a:t>
            </a:r>
            <a:r>
              <a:rPr lang="en-US" sz="900" b="0" dirty="0" err="1" smtClean="0"/>
              <a:t>nestin</a:t>
            </a:r>
            <a:r>
              <a:rPr lang="en-US" sz="900" b="0" dirty="0" smtClean="0"/>
              <a:t>+ MSCs increases mobilization and decreases homing of the PBSC to the BM. </a:t>
            </a:r>
          </a:p>
          <a:p>
            <a:pPr marL="800100" lvl="1" indent="-342900">
              <a:buClr>
                <a:srgbClr val="FF0000"/>
              </a:buClr>
            </a:pPr>
            <a:endParaRPr lang="en-US" sz="900" b="0" dirty="0" smtClean="0"/>
          </a:p>
          <a:p>
            <a:pPr marL="800100" lvl="1" indent="-342900">
              <a:buClr>
                <a:srgbClr val="FF0000"/>
              </a:buClr>
            </a:pPr>
            <a:r>
              <a:rPr lang="en-US" sz="900" b="0" dirty="0" err="1" smtClean="0"/>
              <a:t>Nestin</a:t>
            </a:r>
            <a:r>
              <a:rPr lang="en-US" sz="900" b="0" dirty="0" smtClean="0"/>
              <a:t>+ MSC associates with SNS -  release of  NT leads to MT1-MMP expression and MMP-2 activity which causes cleavage of tethers (CXCR4, VLA4, VCAM-1, SCF) holding the HSC in the BM niche.</a:t>
            </a:r>
          </a:p>
          <a:p>
            <a:pPr marL="800100" lvl="1" indent="-342900">
              <a:buClr>
                <a:srgbClr val="FF0000"/>
              </a:buClr>
            </a:pPr>
            <a:endParaRPr lang="en-US" sz="1200" b="0" dirty="0" smtClean="0"/>
          </a:p>
          <a:p>
            <a:r>
              <a:rPr lang="en-US" sz="1200" dirty="0" smtClean="0"/>
              <a:t>Reticular: </a:t>
            </a:r>
            <a:r>
              <a:rPr lang="en-US" sz="1200" b="0" dirty="0" smtClean="0"/>
              <a:t>SDF-1 </a:t>
            </a:r>
            <a:r>
              <a:rPr lang="en-US" sz="1200" b="0" dirty="0"/>
              <a:t>is produced by </a:t>
            </a:r>
            <a:r>
              <a:rPr lang="en-US" sz="1200" b="0" dirty="0" smtClean="0"/>
              <a:t>CAR cells (CXCL-12 abundant reticular cells),  MSC </a:t>
            </a:r>
            <a:r>
              <a:rPr lang="en-US" sz="1200" b="0" dirty="0"/>
              <a:t>and osteoblasts  </a:t>
            </a:r>
            <a:r>
              <a:rPr lang="en-US" sz="1200" b="0" dirty="0" smtClean="0"/>
              <a:t>and interaction with CXCR4 plays role in retention. </a:t>
            </a:r>
            <a:endParaRPr lang="en-US" sz="1200" b="0" dirty="0"/>
          </a:p>
          <a:p>
            <a:r>
              <a:rPr lang="en-US" sz="1200" dirty="0" err="1"/>
              <a:t>E</a:t>
            </a:r>
            <a:r>
              <a:rPr lang="en-US" sz="1200" dirty="0" err="1" smtClean="0"/>
              <a:t>ndosteal</a:t>
            </a:r>
            <a:r>
              <a:rPr lang="en-US" sz="1200" dirty="0" smtClean="0"/>
              <a:t>: </a:t>
            </a:r>
            <a:r>
              <a:rPr lang="en-US" sz="1200" b="0" dirty="0" err="1" smtClean="0"/>
              <a:t>ostoblasts</a:t>
            </a:r>
            <a:r>
              <a:rPr lang="en-US" sz="1200" b="0" dirty="0" smtClean="0"/>
              <a:t> produce Ang-1 (promotes adhesion) and TPO (quiescence).</a:t>
            </a:r>
            <a:endParaRPr lang="en-US" sz="12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120732" y="6642556"/>
            <a:ext cx="632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Hopman</a:t>
            </a:r>
            <a:r>
              <a:rPr lang="en-US" sz="800" dirty="0" smtClean="0"/>
              <a:t>, RK., et al. “Advances in Stem Cell Mobilization.” Blood Rev. 2014 January; 28 (1): 31-40. </a:t>
            </a:r>
            <a:endParaRPr lang="en-US" sz="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52718"/>
            <a:ext cx="7086600" cy="137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Mobilization –</a:t>
            </a:r>
          </a:p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Hematopoietic stem cells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www.nature.com/nrrheum/journal/v8/n11/images/nrrheum.2012.167-f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5"/>
          <a:stretch/>
        </p:blipFill>
        <p:spPr bwMode="auto">
          <a:xfrm>
            <a:off x="4858413" y="2057400"/>
            <a:ext cx="37996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86600" cy="1371282"/>
          </a:xfrm>
        </p:spPr>
        <p:txBody>
          <a:bodyPr>
            <a:normAutofit/>
          </a:bodyPr>
          <a:lstStyle/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Mobilization – </a:t>
            </a:r>
            <a:b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CD34+ stem cell retrieval 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Blood samples are assayed to determine the CD34+ cells present. </a:t>
            </a:r>
          </a:p>
          <a:p>
            <a:pPr lvl="2">
              <a:buFont typeface="Arial"/>
              <a:buChar char="•"/>
            </a:pPr>
            <a:r>
              <a:rPr lang="en-US" b="0" dirty="0" smtClean="0"/>
              <a:t>Optimal: </a:t>
            </a:r>
            <a:r>
              <a:rPr lang="en-US" b="1" dirty="0" smtClean="0"/>
              <a:t>&gt;</a:t>
            </a:r>
            <a:r>
              <a:rPr lang="en-US" b="1" dirty="0"/>
              <a:t>5 x 10</a:t>
            </a:r>
            <a:r>
              <a:rPr lang="en-US" b="1" baseline="30000" dirty="0"/>
              <a:t>6</a:t>
            </a:r>
            <a:r>
              <a:rPr lang="en-US" b="1" dirty="0"/>
              <a:t>/kg </a:t>
            </a:r>
            <a:r>
              <a:rPr lang="en-US" b="1" dirty="0" smtClean="0"/>
              <a:t>cells</a:t>
            </a:r>
          </a:p>
          <a:p>
            <a:pPr lvl="2">
              <a:buFont typeface="Arial"/>
              <a:buChar char="•"/>
            </a:pPr>
            <a:r>
              <a:rPr lang="en-US" b="0" dirty="0" smtClean="0"/>
              <a:t>Tandem: </a:t>
            </a:r>
            <a:r>
              <a:rPr lang="en-US" b="1" dirty="0" smtClean="0"/>
              <a:t>&gt;6 </a:t>
            </a:r>
            <a:r>
              <a:rPr lang="en-US" b="1" dirty="0"/>
              <a:t>x 10</a:t>
            </a:r>
            <a:r>
              <a:rPr lang="en-US" b="1" baseline="30000" dirty="0"/>
              <a:t>6</a:t>
            </a:r>
            <a:r>
              <a:rPr lang="en-US" b="1" dirty="0"/>
              <a:t>/kg </a:t>
            </a:r>
            <a:r>
              <a:rPr lang="en-US" b="1" dirty="0" smtClean="0"/>
              <a:t>cells</a:t>
            </a:r>
          </a:p>
          <a:p>
            <a:pPr lvl="2">
              <a:buFont typeface="Arial"/>
              <a:buChar char="•"/>
            </a:pPr>
            <a:r>
              <a:rPr lang="en-US" b="0" dirty="0" smtClean="0"/>
              <a:t>Minimum: </a:t>
            </a:r>
            <a:r>
              <a:rPr lang="en-US" b="1" dirty="0" smtClean="0"/>
              <a:t>2 </a:t>
            </a:r>
            <a:r>
              <a:rPr lang="en-US" b="1" dirty="0"/>
              <a:t>x 10</a:t>
            </a:r>
            <a:r>
              <a:rPr lang="en-US" b="1" baseline="30000" dirty="0"/>
              <a:t>6</a:t>
            </a:r>
            <a:r>
              <a:rPr lang="en-US" b="1" dirty="0"/>
              <a:t>/kg cells</a:t>
            </a:r>
          </a:p>
          <a:p>
            <a:r>
              <a:rPr lang="en-US" dirty="0" smtClean="0"/>
              <a:t>&gt;4.3 </a:t>
            </a:r>
            <a:r>
              <a:rPr lang="en-US" dirty="0"/>
              <a:t>x 10</a:t>
            </a:r>
            <a:r>
              <a:rPr lang="en-US" baseline="30000" dirty="0"/>
              <a:t>6</a:t>
            </a:r>
            <a:r>
              <a:rPr lang="en-US" dirty="0"/>
              <a:t>/kg </a:t>
            </a:r>
            <a:r>
              <a:rPr lang="en-US" dirty="0" smtClean="0"/>
              <a:t>cells </a:t>
            </a:r>
            <a:r>
              <a:rPr lang="en-US" b="0" dirty="0"/>
              <a:t>is associated with improved overall survival in matched unrelated donor </a:t>
            </a:r>
            <a:r>
              <a:rPr lang="en-US" b="0" dirty="0" smtClean="0"/>
              <a:t>without </a:t>
            </a:r>
            <a:r>
              <a:rPr lang="en-US" b="0" dirty="0"/>
              <a:t>increase in GVHD</a:t>
            </a:r>
          </a:p>
          <a:p>
            <a:r>
              <a:rPr lang="en-US" dirty="0" smtClean="0"/>
              <a:t>8-14 </a:t>
            </a:r>
            <a:r>
              <a:rPr lang="en-US" dirty="0"/>
              <a:t>x 10</a:t>
            </a:r>
            <a:r>
              <a:rPr lang="en-US" baseline="30000" dirty="0"/>
              <a:t>6</a:t>
            </a:r>
            <a:r>
              <a:rPr lang="en-US" dirty="0"/>
              <a:t>/kg </a:t>
            </a:r>
            <a:r>
              <a:rPr lang="en-US" dirty="0" smtClean="0"/>
              <a:t>cells </a:t>
            </a:r>
            <a:r>
              <a:rPr lang="en-US" b="0" dirty="0" smtClean="0"/>
              <a:t>is </a:t>
            </a:r>
            <a:r>
              <a:rPr lang="en-US" b="0" dirty="0"/>
              <a:t>associated with increased risk of GVHD</a:t>
            </a:r>
          </a:p>
          <a:p>
            <a:endParaRPr lang="en-US" b="0" dirty="0"/>
          </a:p>
          <a:p>
            <a:endParaRPr lang="en-US" b="0" dirty="0" smtClean="0"/>
          </a:p>
          <a:p>
            <a:pPr marL="800100" lvl="1" indent="-342900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2400" y="6523512"/>
            <a:ext cx="632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 practical guide for nurses and other allied health care professionals.  European Group for Blood and Marrow Transplantation. 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6668141"/>
            <a:ext cx="632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Hopman</a:t>
            </a:r>
            <a:r>
              <a:rPr lang="en-US" sz="800" dirty="0" smtClean="0"/>
              <a:t>, RK., et al. “Advances in Stem Cell Mobilization.” Blood Rev. 2014 January; 28 (1): 31-40.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780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2" y="1600200"/>
            <a:ext cx="8338457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Remobilization</a:t>
            </a:r>
          </a:p>
          <a:p>
            <a:pPr marL="800100" lvl="1" indent="-342900">
              <a:buClr>
                <a:srgbClr val="FF0000"/>
              </a:buClr>
            </a:pPr>
            <a:r>
              <a:rPr lang="en-US" sz="1700" b="1" dirty="0" smtClean="0"/>
              <a:t>Increasing doses </a:t>
            </a:r>
            <a:r>
              <a:rPr lang="en-US" sz="1700" b="0" dirty="0" smtClean="0"/>
              <a:t>of chemotherapy agents and/or cytokines</a:t>
            </a:r>
          </a:p>
          <a:p>
            <a:pPr marL="800100" lvl="1" indent="-342900">
              <a:buClr>
                <a:srgbClr val="FF0000"/>
              </a:buClr>
            </a:pPr>
            <a:r>
              <a:rPr lang="en-US" sz="1700" b="0" dirty="0" smtClean="0"/>
              <a:t>Using a </a:t>
            </a:r>
            <a:r>
              <a:rPr lang="en-US" sz="1700" b="1" dirty="0" smtClean="0"/>
              <a:t>combinatio</a:t>
            </a:r>
            <a:r>
              <a:rPr lang="en-US" sz="1700" b="0" dirty="0" smtClean="0"/>
              <a:t>n of cytokines</a:t>
            </a:r>
          </a:p>
          <a:p>
            <a:pPr marL="800100" lvl="1" indent="-342900">
              <a:buClr>
                <a:srgbClr val="FF0000"/>
              </a:buClr>
            </a:pPr>
            <a:r>
              <a:rPr lang="en-US" sz="1700" b="1" dirty="0" smtClean="0"/>
              <a:t>Extending time </a:t>
            </a:r>
            <a:r>
              <a:rPr lang="en-US" sz="1700" b="0" dirty="0" smtClean="0"/>
              <a:t>between chemo for disease treatment and apheresis </a:t>
            </a:r>
          </a:p>
          <a:p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6019800" cy="235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582743"/>
            <a:ext cx="632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 practical guide for nurses and other allied health care professionals.  European Group for Blood and Marrow Transplantation. </a:t>
            </a:r>
            <a:endParaRPr lang="en-US" sz="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086600" cy="137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Mobilization –</a:t>
            </a:r>
          </a:p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Poor mobilizers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56388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Plasma cell myeloma and non-Hodgkin lymphoma tend to be heavily pre-treated and mobilization with G-CSF alone has resulted in a 23% failure rate.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7848600" cy="914400"/>
          </a:xfrm>
        </p:spPr>
        <p:txBody>
          <a:bodyPr/>
          <a:lstStyle/>
          <a:p>
            <a:r>
              <a:rPr lang="en-US" dirty="0" smtClean="0"/>
              <a:t>History of Stem cell transplantation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038600" cy="4876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Most commonly used agent </a:t>
            </a:r>
            <a:r>
              <a:rPr lang="en-US" b="0" dirty="0"/>
              <a:t>(</a:t>
            </a:r>
            <a:r>
              <a:rPr lang="en-US" b="0" dirty="0" err="1" smtClean="0"/>
              <a:t>Filgrastim</a:t>
            </a:r>
            <a:r>
              <a:rPr lang="en-US" b="0" dirty="0" smtClean="0"/>
              <a:t>, </a:t>
            </a:r>
            <a:r>
              <a:rPr lang="en-US" b="0" dirty="0" err="1" smtClean="0"/>
              <a:t>Lenograstim</a:t>
            </a:r>
            <a:r>
              <a:rPr lang="en-US" b="0" dirty="0" smtClean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b="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dirty="0" smtClean="0"/>
              <a:t>Mechanism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b="0" dirty="0" smtClean="0"/>
              <a:t>Release of proteolytic enzymes, neutrophil </a:t>
            </a:r>
            <a:r>
              <a:rPr lang="en-US" b="0" dirty="0" err="1" smtClean="0"/>
              <a:t>elastase</a:t>
            </a:r>
            <a:r>
              <a:rPr lang="en-US" b="0" dirty="0" smtClean="0"/>
              <a:t> and </a:t>
            </a:r>
            <a:r>
              <a:rPr lang="en-US" b="0" dirty="0" err="1" smtClean="0"/>
              <a:t>cathepsin</a:t>
            </a:r>
            <a:r>
              <a:rPr lang="en-US" b="0" dirty="0" smtClean="0"/>
              <a:t> in mice which cleave VCAM-1, SDF-1, CXCR4 and c-Kit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b="0" dirty="0" smtClean="0"/>
              <a:t>Reduce SDF-1 mRNA expression and inhibit osteoblast activity leading to decreased SDF-1 levels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dirty="0"/>
              <a:t>Dose</a:t>
            </a:r>
            <a:r>
              <a:rPr lang="en-US" b="0" dirty="0"/>
              <a:t> </a:t>
            </a:r>
            <a:endParaRPr lang="en-US" b="0" dirty="0" smtClean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b="0" dirty="0" smtClean="0"/>
              <a:t>10 </a:t>
            </a:r>
            <a:r>
              <a:rPr lang="en-US" b="0" dirty="0"/>
              <a:t>mcg/kg/day as SQ injection for multiple </a:t>
            </a:r>
            <a:r>
              <a:rPr lang="en-US" b="0" dirty="0" smtClean="0"/>
              <a:t>days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b="0" dirty="0" smtClean="0"/>
              <a:t>Twice </a:t>
            </a:r>
            <a:r>
              <a:rPr lang="en-US" b="0" dirty="0"/>
              <a:t>daily </a:t>
            </a:r>
            <a:r>
              <a:rPr lang="en-US" b="0" dirty="0" smtClean="0"/>
              <a:t>may yield </a:t>
            </a:r>
            <a:r>
              <a:rPr lang="en-US" b="0" dirty="0"/>
              <a:t>higher </a:t>
            </a:r>
            <a:r>
              <a:rPr lang="en-US" b="0" dirty="0" smtClean="0"/>
              <a:t>result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582743"/>
            <a:ext cx="632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Hopman</a:t>
            </a:r>
            <a:r>
              <a:rPr lang="en-US" sz="800" dirty="0" smtClean="0"/>
              <a:t>, RK., et al. “Advances in Stem Cell Mobilization.” Blood Rev. 2014 January; 28 (1): 31-40. </a:t>
            </a:r>
            <a:endParaRPr lang="en-US" sz="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718"/>
            <a:ext cx="7086600" cy="137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Commonly used drugs – </a:t>
            </a:r>
          </a:p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G-CSF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4419600" cy="293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5257800" cy="4571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Mechanism: </a:t>
            </a:r>
            <a:r>
              <a:rPr lang="en-US" b="0" dirty="0" smtClean="0"/>
              <a:t>Reversibly inhibits SDF-1 binding to CXCR4, promoting HSC mobilization</a:t>
            </a:r>
          </a:p>
          <a:p>
            <a:r>
              <a:rPr lang="en-US" b="0" dirty="0" smtClean="0"/>
              <a:t>Approved for use in combination with G-CSF for stem cell mobilization in patients with </a:t>
            </a:r>
            <a:r>
              <a:rPr lang="en-US" dirty="0" smtClean="0"/>
              <a:t>myeloma and lymphoma</a:t>
            </a:r>
            <a:r>
              <a:rPr lang="en-US" b="0" dirty="0" smtClean="0"/>
              <a:t>. </a:t>
            </a:r>
          </a:p>
          <a:p>
            <a:pPr marL="800100" lvl="1" indent="-342900">
              <a:buClr>
                <a:srgbClr val="FF0000"/>
              </a:buClr>
            </a:pPr>
            <a:r>
              <a:rPr lang="en-US" dirty="0" smtClean="0"/>
              <a:t>The first phase II trial: </a:t>
            </a:r>
            <a:r>
              <a:rPr lang="en-US" b="0" dirty="0" err="1" smtClean="0"/>
              <a:t>plerixafor</a:t>
            </a:r>
            <a:r>
              <a:rPr lang="en-US" b="0" dirty="0" smtClean="0"/>
              <a:t> G-CSF vs. G-CSF showed 50% more CD34+ cell and reduced number of apheresis procedures. </a:t>
            </a:r>
          </a:p>
          <a:p>
            <a:pPr marL="800100" lvl="1" indent="-342900">
              <a:buClr>
                <a:srgbClr val="FF0000"/>
              </a:buClr>
            </a:pPr>
            <a:r>
              <a:rPr lang="en-US" dirty="0" smtClean="0"/>
              <a:t>NHL trial: </a:t>
            </a:r>
            <a:r>
              <a:rPr lang="en-US" b="0" dirty="0" smtClean="0"/>
              <a:t>primary endpoint &gt;5 x 10</a:t>
            </a:r>
            <a:r>
              <a:rPr lang="en-US" b="0" baseline="30000" dirty="0" smtClean="0"/>
              <a:t>6</a:t>
            </a:r>
            <a:r>
              <a:rPr lang="en-US" b="0" dirty="0" smtClean="0"/>
              <a:t> cells reached in 59% compared to 20% of controls (G-CSF + placebo). Mean time for engraftment was similar in both groups.</a:t>
            </a:r>
          </a:p>
          <a:p>
            <a:pPr lvl="1" indent="0">
              <a:buClr>
                <a:srgbClr val="FF0000"/>
              </a:buClr>
              <a:buNone/>
            </a:pPr>
            <a:endParaRPr lang="en-US" b="0" dirty="0" smtClean="0"/>
          </a:p>
          <a:p>
            <a:r>
              <a:rPr lang="en-US" dirty="0" smtClean="0"/>
              <a:t>Timing: </a:t>
            </a:r>
            <a:r>
              <a:rPr lang="en-US" b="0" dirty="0" smtClean="0"/>
              <a:t>Initial studies showed a peak CD34+ cells 9-10 hours following administration; later studies on poor mobilizers showed peak at 3 hours with decline at 8-12 hours. </a:t>
            </a:r>
          </a:p>
          <a:p>
            <a:r>
              <a:rPr lang="en-US" dirty="0" smtClean="0"/>
              <a:t>Cost: </a:t>
            </a:r>
            <a:r>
              <a:rPr lang="en-US" b="0" dirty="0" smtClean="0"/>
              <a:t>Used for high-risk mobilization failure patients only; determined by CD34+ count &lt;10-15 x 10</a:t>
            </a:r>
            <a:r>
              <a:rPr lang="en-US" b="0" baseline="30000" dirty="0" smtClean="0"/>
              <a:t>6</a:t>
            </a:r>
            <a:r>
              <a:rPr lang="en-US" b="0" dirty="0" smtClean="0"/>
              <a:t>/L of blood following 4-5 days G-CSF. </a:t>
            </a: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582743"/>
            <a:ext cx="632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Hopman</a:t>
            </a:r>
            <a:r>
              <a:rPr lang="en-US" sz="800" dirty="0" smtClean="0"/>
              <a:t>, RK., et al. “Advances in Stem Cell Mobilization.” Blood Rev. 2014 January; 28 (1): 31-40. </a:t>
            </a:r>
            <a:endParaRPr lang="en-US" sz="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086600" cy="137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Commonly used drugs – </a:t>
            </a:r>
          </a:p>
          <a:p>
            <a:r>
              <a:rPr lang="en-US" sz="3200" cap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plerixafor</a:t>
            </a:r>
            <a:endParaRPr lang="en-US" sz="3200" cap="none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753" y="2006930"/>
            <a:ext cx="252804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b="0" dirty="0" err="1" smtClean="0"/>
              <a:t>Sargramostim</a:t>
            </a:r>
            <a:r>
              <a:rPr lang="en-US" b="0" dirty="0" smtClean="0"/>
              <a:t>, </a:t>
            </a:r>
            <a:r>
              <a:rPr lang="en-US" b="0" dirty="0" err="1" smtClean="0"/>
              <a:t>Leukine</a:t>
            </a:r>
            <a:endParaRPr lang="en-US" b="0" dirty="0" smtClean="0"/>
          </a:p>
          <a:p>
            <a:pPr>
              <a:spcAft>
                <a:spcPts val="0"/>
              </a:spcAft>
            </a:pPr>
            <a:endParaRPr lang="en-US" b="0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Limited role</a:t>
            </a:r>
          </a:p>
          <a:p>
            <a:pPr lvl="1">
              <a:buFont typeface="Arial"/>
              <a:buChar char="•"/>
            </a:pPr>
            <a:r>
              <a:rPr lang="en-US" b="0" dirty="0" smtClean="0"/>
              <a:t>Mobilizes significantly fewer CD34+ cells than G-CSF</a:t>
            </a:r>
          </a:p>
          <a:p>
            <a:pPr lvl="1">
              <a:buFont typeface="Arial"/>
              <a:buChar char="•"/>
            </a:pPr>
            <a:endParaRPr lang="en-US" b="0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More CD14+ </a:t>
            </a:r>
            <a:r>
              <a:rPr lang="en-US" dirty="0" err="1" smtClean="0"/>
              <a:t>monocytes</a:t>
            </a:r>
            <a:r>
              <a:rPr lang="en-US" dirty="0" smtClean="0"/>
              <a:t>, </a:t>
            </a:r>
            <a:r>
              <a:rPr lang="en-US" dirty="0" err="1" smtClean="0"/>
              <a:t>dendritic</a:t>
            </a:r>
            <a:r>
              <a:rPr lang="en-US" dirty="0" smtClean="0"/>
              <a:t> cells and CD4+ CD25+ T cells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Potential lower rate of GVHD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Limited evidence </a:t>
            </a: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582743"/>
            <a:ext cx="632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Hopman</a:t>
            </a:r>
            <a:r>
              <a:rPr lang="en-US" sz="800" dirty="0" smtClean="0"/>
              <a:t>, RK., et al. “Advances in Stem Cell Mobilization.” Blood Rev. 2014 January; 28 (1): 31-40. </a:t>
            </a:r>
            <a:endParaRPr lang="en-US" sz="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086600" cy="137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Approved drugs – </a:t>
            </a:r>
          </a:p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GM-CSF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876800" cy="4724399"/>
          </a:xfrm>
        </p:spPr>
        <p:txBody>
          <a:bodyPr>
            <a:normAutofit fontScale="92500" lnSpcReduction="10000"/>
          </a:bodyPr>
          <a:lstStyle/>
          <a:p>
            <a:r>
              <a:rPr lang="en-US" b="0" i="1" dirty="0" smtClean="0"/>
              <a:t>SCF/ </a:t>
            </a:r>
            <a:r>
              <a:rPr lang="en-US" b="0" i="1" dirty="0" err="1" smtClean="0"/>
              <a:t>c</a:t>
            </a:r>
            <a:r>
              <a:rPr lang="en-US" b="0" i="1" dirty="0" smtClean="0"/>
              <a:t>-kit </a:t>
            </a:r>
            <a:r>
              <a:rPr lang="en-US" b="0" i="1" dirty="0" err="1" smtClean="0"/>
              <a:t>ligand</a:t>
            </a:r>
            <a:r>
              <a:rPr lang="en-US" b="0" i="1" dirty="0" smtClean="0"/>
              <a:t>/ KITL</a:t>
            </a:r>
          </a:p>
          <a:p>
            <a:pPr lvl="1">
              <a:buFont typeface="Arial"/>
              <a:buChar char="•"/>
            </a:pPr>
            <a:r>
              <a:rPr lang="en-US" b="0" dirty="0" smtClean="0"/>
              <a:t>endothelial cells and </a:t>
            </a:r>
            <a:r>
              <a:rPr lang="en-US" b="0" dirty="0" err="1" smtClean="0"/>
              <a:t>perivascular</a:t>
            </a:r>
            <a:r>
              <a:rPr lang="en-US" b="0" dirty="0" smtClean="0"/>
              <a:t> </a:t>
            </a:r>
            <a:r>
              <a:rPr lang="en-US" b="0" dirty="0" err="1" smtClean="0"/>
              <a:t>stromal</a:t>
            </a:r>
            <a:r>
              <a:rPr lang="en-US" b="0" dirty="0" smtClean="0"/>
              <a:t> cells </a:t>
            </a:r>
          </a:p>
          <a:p>
            <a:r>
              <a:rPr lang="en-US" dirty="0" smtClean="0"/>
              <a:t>Membrane bound </a:t>
            </a:r>
            <a:r>
              <a:rPr lang="en-US" dirty="0" err="1" smtClean="0"/>
              <a:t>c</a:t>
            </a:r>
            <a:r>
              <a:rPr lang="en-US" dirty="0" smtClean="0"/>
              <a:t>-Kit receptor: </a:t>
            </a:r>
            <a:r>
              <a:rPr lang="en-US" b="0" dirty="0" smtClean="0"/>
              <a:t>VLA-4 mediated BM HSC adhesion</a:t>
            </a:r>
          </a:p>
          <a:p>
            <a:r>
              <a:rPr lang="en-US" dirty="0" smtClean="0"/>
              <a:t>Soluble </a:t>
            </a:r>
            <a:r>
              <a:rPr lang="en-US" dirty="0" err="1" smtClean="0"/>
              <a:t>s</a:t>
            </a:r>
            <a:r>
              <a:rPr lang="en-US" dirty="0" smtClean="0"/>
              <a:t>-Kit receptor: </a:t>
            </a:r>
            <a:r>
              <a:rPr lang="en-US" b="0" dirty="0" smtClean="0"/>
              <a:t>Binding to SCF blocks </a:t>
            </a:r>
            <a:r>
              <a:rPr lang="en-US" b="0" dirty="0" err="1" smtClean="0"/>
              <a:t>c</a:t>
            </a:r>
            <a:r>
              <a:rPr lang="en-US" b="0" dirty="0" smtClean="0"/>
              <a:t>-Kit/SCF interaction</a:t>
            </a:r>
          </a:p>
          <a:p>
            <a:r>
              <a:rPr lang="en-US" dirty="0" smtClean="0"/>
              <a:t>Recombinant SCF </a:t>
            </a:r>
            <a:r>
              <a:rPr lang="en-US" b="0" dirty="0" smtClean="0"/>
              <a:t>(</a:t>
            </a:r>
            <a:r>
              <a:rPr lang="en-US" b="0" dirty="0" err="1" smtClean="0"/>
              <a:t>Ancestim</a:t>
            </a:r>
            <a:r>
              <a:rPr lang="en-US" b="0" dirty="0" smtClean="0"/>
              <a:t>: </a:t>
            </a:r>
            <a:r>
              <a:rPr lang="en-US" b="0" dirty="0" err="1" smtClean="0"/>
              <a:t>Stemgen</a:t>
            </a:r>
            <a:r>
              <a:rPr lang="en-US" b="0" dirty="0" smtClean="0"/>
              <a:t>) used with G-CSF has been shown to increase yield in poor </a:t>
            </a:r>
            <a:r>
              <a:rPr lang="en-US" b="0" dirty="0" err="1" smtClean="0"/>
              <a:t>mobilizers</a:t>
            </a:r>
            <a:r>
              <a:rPr lang="en-US" b="0" dirty="0" smtClean="0"/>
              <a:t>.</a:t>
            </a:r>
          </a:p>
          <a:p>
            <a:pPr lvl="1">
              <a:buFont typeface="Arial"/>
              <a:buChar char="•"/>
            </a:pPr>
            <a:r>
              <a:rPr lang="en-US" b="0" dirty="0" smtClean="0"/>
              <a:t>France: 550 patients that failed G-CSF +/- chemotherapy showed success in 31% of patients that also took </a:t>
            </a:r>
            <a:r>
              <a:rPr lang="en-US" b="0" dirty="0" err="1" smtClean="0"/>
              <a:t>Ancestim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b="0" dirty="0" smtClean="0"/>
              <a:t>Approved in Canada and New Zealand </a:t>
            </a: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582743"/>
            <a:ext cx="632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Hopman</a:t>
            </a:r>
            <a:r>
              <a:rPr lang="en-US" sz="800" dirty="0" smtClean="0"/>
              <a:t>, RK., et al. “Advances in Stem Cell Mobilization.” Blood Rev. 2014 January; 28 (1): 31-40. </a:t>
            </a:r>
            <a:endParaRPr lang="en-US" sz="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086600" cy="137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Approved drugs – </a:t>
            </a:r>
          </a:p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Stem cell factor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895600"/>
            <a:ext cx="2819400" cy="194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657600" cy="4383281"/>
          </a:xfrm>
        </p:spPr>
        <p:txBody>
          <a:bodyPr>
            <a:normAutofit fontScale="92500" lnSpcReduction="20000"/>
          </a:bodyPr>
          <a:lstStyle/>
          <a:p>
            <a:r>
              <a:rPr lang="en-US" b="0" i="1" dirty="0" smtClean="0"/>
              <a:t>Reduce tumor burden and enhance mobilization. Works synergistically with G-CSF.</a:t>
            </a:r>
          </a:p>
          <a:p>
            <a:endParaRPr lang="en-US" b="0" dirty="0" smtClean="0"/>
          </a:p>
          <a:p>
            <a:r>
              <a:rPr lang="en-US" dirty="0" err="1" smtClean="0"/>
              <a:t>Autologous</a:t>
            </a:r>
            <a:r>
              <a:rPr lang="en-US" dirty="0" smtClean="0"/>
              <a:t> transplants for Lymphoma: 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DHAP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ESHAP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CY, G-CSF and </a:t>
            </a:r>
            <a:r>
              <a:rPr lang="en-US" b="0" dirty="0" err="1" smtClean="0"/>
              <a:t>etoposide</a:t>
            </a:r>
            <a:r>
              <a:rPr lang="en-US" b="0" dirty="0" smtClean="0"/>
              <a:t> 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err="1" smtClean="0"/>
              <a:t>ifosphamide</a:t>
            </a:r>
            <a:r>
              <a:rPr lang="en-US" b="0" dirty="0" smtClean="0"/>
              <a:t>, </a:t>
            </a:r>
            <a:r>
              <a:rPr lang="en-US" b="0" dirty="0" err="1" smtClean="0"/>
              <a:t>epirubicin</a:t>
            </a:r>
            <a:r>
              <a:rPr lang="en-US" b="0" dirty="0" smtClean="0"/>
              <a:t>, </a:t>
            </a:r>
            <a:r>
              <a:rPr lang="en-US" b="0" dirty="0" err="1" smtClean="0"/>
              <a:t>etoposide</a:t>
            </a:r>
            <a:r>
              <a:rPr lang="en-US" b="0" dirty="0" smtClean="0"/>
              <a:t> 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endParaRPr lang="en-US" b="0" dirty="0" smtClean="0"/>
          </a:p>
          <a:p>
            <a:r>
              <a:rPr lang="en-US" dirty="0" err="1" smtClean="0"/>
              <a:t>Cylophosphamide</a:t>
            </a:r>
            <a:r>
              <a:rPr lang="en-US" dirty="0" smtClean="0"/>
              <a:t> commonly used for Myeloma</a:t>
            </a:r>
          </a:p>
          <a:p>
            <a:endParaRPr lang="en-US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8753" y="6523512"/>
            <a:ext cx="632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Hopman</a:t>
            </a:r>
            <a:r>
              <a:rPr lang="en-US" sz="800" dirty="0" smtClean="0"/>
              <a:t>, RK., et al. “Advances in Stem Cell Mobilization.” Blood Rev. 2014 January; 28 (1): 31-40. </a:t>
            </a:r>
            <a:endParaRPr lang="en-US" sz="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086600" cy="137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Approved drugs – </a:t>
            </a:r>
          </a:p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Chemotherapy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990975" cy="257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6642556"/>
            <a:ext cx="632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 practical guide for nurses and other allied health care professionals.  European Group for Blood and Marrow Transplantation.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876800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POL6326 </a:t>
            </a:r>
            <a:r>
              <a:rPr lang="en-US" b="0" dirty="0" smtClean="0"/>
              <a:t>(</a:t>
            </a:r>
            <a:r>
              <a:rPr lang="en-US" b="0" dirty="0" err="1" smtClean="0"/>
              <a:t>Polyphor</a:t>
            </a:r>
            <a:r>
              <a:rPr lang="en-US" b="0" dirty="0" smtClean="0"/>
              <a:t>) reversibly inhibits CXCR4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phase I: well tolerated and effective 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Phase II: 66% MM patients sufficient in 1-2 sessions 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endParaRPr lang="en-US" b="0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BKT 140 </a:t>
            </a:r>
            <a:r>
              <a:rPr lang="en-US" b="0" dirty="0" smtClean="0"/>
              <a:t>(4F-benzoyl-TN14003) is a highly selective CXCR4 antagonist originally designed to inhibit binding of HIV to CXCR4.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10 fold increase in PB progenitor cells 1-2 hrs after dose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BKT 140 + G-CSF = 78 fold increase in PB </a:t>
            </a:r>
            <a:r>
              <a:rPr lang="en-US" b="0" dirty="0" err="1" smtClean="0"/>
              <a:t>vs</a:t>
            </a:r>
            <a:r>
              <a:rPr lang="en-US" b="0" dirty="0" smtClean="0"/>
              <a:t> control 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Phase I/IIA trial: well tolerated 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endParaRPr lang="en-US" b="0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TG-0054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Phase I: 3-14 fold increase in PB count at 2-6 hrs 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Plateau with higher doses 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endParaRPr lang="en-US" b="0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NOX-A12 </a:t>
            </a:r>
            <a:r>
              <a:rPr lang="en-US" b="0" dirty="0" smtClean="0"/>
              <a:t>binds to SDF-1 inhibiting binding to CXCR4 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Mouse model: reversible mobilization 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Phase I: NOX-A12 with and without G-CSF complete 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Sensitizing malignant cells to chemotherapy in CLL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Inhibiting myeloma dissemination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718"/>
            <a:ext cx="7086600" cy="137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Experimental drugs – </a:t>
            </a:r>
          </a:p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SDF-1/CXCR4 targets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721862"/>
            <a:ext cx="3505200" cy="1688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6582743"/>
            <a:ext cx="632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Hopman</a:t>
            </a:r>
            <a:r>
              <a:rPr lang="en-US" sz="800" dirty="0" smtClean="0"/>
              <a:t>, RK., et al. “Advances in Stem Cell Mobilization.” Blood Rev. 2014 January; 28 (1): 31-40.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762000"/>
          </a:xfrm>
        </p:spPr>
        <p:txBody>
          <a:bodyPr>
            <a:normAutofit fontScale="85000" lnSpcReduction="20000"/>
          </a:bodyPr>
          <a:lstStyle/>
          <a:p>
            <a:r>
              <a:rPr lang="en-US" b="0" i="1" dirty="0" smtClean="0"/>
              <a:t>S1P is a bioactive </a:t>
            </a:r>
            <a:r>
              <a:rPr lang="en-US" b="0" i="1" dirty="0" err="1" smtClean="0"/>
              <a:t>phospholipid</a:t>
            </a:r>
            <a:r>
              <a:rPr lang="en-US" b="0" i="1" dirty="0" smtClean="0"/>
              <a:t> stored and released into peripheral blood by erythrocytes where it acts as a </a:t>
            </a:r>
            <a:r>
              <a:rPr lang="en-US" b="0" i="1" dirty="0" err="1" smtClean="0"/>
              <a:t>ligand</a:t>
            </a:r>
            <a:r>
              <a:rPr lang="en-US" b="0" i="1" dirty="0" smtClean="0"/>
              <a:t> to five G-protein-coupled receptors: immune surveillance and differentiation.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718"/>
            <a:ext cx="7086600" cy="137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Experimental drugs – </a:t>
            </a:r>
          </a:p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Sphingosine-1-phosphate (S1P) agonists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52800" y="639633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Golan, K. et al. “S1P promotes </a:t>
            </a:r>
            <a:r>
              <a:rPr lang="en-US" sz="600" dirty="0" err="1" smtClean="0"/>
              <a:t>murine</a:t>
            </a:r>
            <a:r>
              <a:rPr lang="en-US" sz="600" dirty="0" smtClean="0"/>
              <a:t> progenitor cell egress and mobilization via S1P1-mediated ROS signaling and SDF-1 release.” Blood. 119 (11) 2012. </a:t>
            </a:r>
          </a:p>
          <a:p>
            <a:r>
              <a:rPr lang="en-US" sz="600" dirty="0" err="1" smtClean="0"/>
              <a:t>Mierzejewska</a:t>
            </a:r>
            <a:r>
              <a:rPr lang="en-US" sz="600" dirty="0" smtClean="0"/>
              <a:t>, K., et al. “Novel Evidence That </a:t>
            </a:r>
            <a:r>
              <a:rPr lang="en-US" sz="600" dirty="0" err="1" smtClean="0"/>
              <a:t>Hematopietic</a:t>
            </a:r>
            <a:r>
              <a:rPr lang="en-US" sz="600" dirty="0" smtClean="0"/>
              <a:t> Stem/Progenitor Cells are Mobilized During </a:t>
            </a:r>
            <a:r>
              <a:rPr lang="en-US" sz="600" dirty="0" err="1" smtClean="0"/>
              <a:t>Hemolysis</a:t>
            </a:r>
            <a:r>
              <a:rPr lang="en-US" sz="600" dirty="0" smtClean="0"/>
              <a:t> in an Erythrocyte </a:t>
            </a:r>
            <a:r>
              <a:rPr lang="en-US" sz="600" dirty="0" err="1" smtClean="0"/>
              <a:t>Lysis</a:t>
            </a:r>
            <a:r>
              <a:rPr lang="en-US" sz="600" dirty="0" smtClean="0"/>
              <a:t> Derived, S1P-dependent manner – the Crucial Involvement of the Complement Cascade Activation and Attenuation of CXCR4 Retention Signaling. ASH Annual Meeting Abstracts; 2012. </a:t>
            </a:r>
          </a:p>
          <a:p>
            <a:r>
              <a:rPr lang="en-US" sz="600" dirty="0" smtClean="0"/>
              <a:t>Juarez JG, et al. “S1P facilitates trafficking of </a:t>
            </a:r>
            <a:r>
              <a:rPr lang="en-US" sz="600" dirty="0" err="1" smtClean="0"/>
              <a:t>hematopietic</a:t>
            </a:r>
            <a:r>
              <a:rPr lang="en-US" sz="600" dirty="0" smtClean="0"/>
              <a:t> stem cells and their mobilization by CXCR4 antagonists in mice. Blood. 2012. </a:t>
            </a:r>
            <a:endParaRPr lang="en-US" sz="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667000"/>
            <a:ext cx="4922592" cy="327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2667000"/>
            <a:ext cx="3200400" cy="378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HSC express S1P receptors: </a:t>
            </a:r>
            <a:r>
              <a:rPr lang="en-US" sz="1200" dirty="0" smtClean="0"/>
              <a:t>mobilization enhancement from non-lymphoid peripheral tissues to draining </a:t>
            </a:r>
            <a:r>
              <a:rPr lang="en-US" sz="1200" dirty="0" err="1" smtClean="0"/>
              <a:t>lymphatics</a:t>
            </a:r>
            <a:r>
              <a:rPr lang="en-US" sz="1200" dirty="0" smtClean="0"/>
              <a:t>. </a:t>
            </a:r>
          </a:p>
          <a:p>
            <a:endParaRPr lang="en-US" sz="1200" dirty="0" smtClean="0"/>
          </a:p>
          <a:p>
            <a:r>
              <a:rPr lang="en-US" sz="1200" dirty="0" smtClean="0"/>
              <a:t>Steady </a:t>
            </a:r>
            <a:r>
              <a:rPr lang="en-US" sz="1200" b="1" dirty="0" smtClean="0"/>
              <a:t>gradient</a:t>
            </a:r>
            <a:r>
              <a:rPr lang="en-US" sz="1200" dirty="0" smtClean="0"/>
              <a:t> of S1P in plasma continuously attracts HSC. </a:t>
            </a:r>
          </a:p>
          <a:p>
            <a:endParaRPr lang="en-US" sz="1200" dirty="0" smtClean="0"/>
          </a:p>
          <a:p>
            <a:r>
              <a:rPr lang="en-US" sz="1200" dirty="0" smtClean="0"/>
              <a:t>Juarez et al., </a:t>
            </a:r>
            <a:r>
              <a:rPr lang="en-US" sz="1200" b="1" dirty="0" smtClean="0"/>
              <a:t>S1P agonist SEW2871</a:t>
            </a:r>
            <a:r>
              <a:rPr lang="en-US" sz="1200" dirty="0" smtClean="0"/>
              <a:t> + AMD3100 caused dose dependent mobilization of HSC, further increased by G-CSF in mice. This was not seen in the absence of AMD3100. </a:t>
            </a:r>
          </a:p>
          <a:p>
            <a:endParaRPr lang="en-US" sz="1200" dirty="0" smtClean="0"/>
          </a:p>
          <a:p>
            <a:r>
              <a:rPr lang="en-US" sz="1200" dirty="0" err="1" smtClean="0"/>
              <a:t>Mierzejewska</a:t>
            </a:r>
            <a:r>
              <a:rPr lang="en-US" sz="1200" dirty="0" smtClean="0"/>
              <a:t> et al., </a:t>
            </a:r>
            <a:r>
              <a:rPr lang="en-US" sz="1200" b="1" dirty="0" smtClean="0"/>
              <a:t>C5-mediated </a:t>
            </a:r>
            <a:r>
              <a:rPr lang="en-US" sz="1200" dirty="0" smtClean="0"/>
              <a:t>increase in BM proteolysis leads to HSC egress into peripheral blood. </a:t>
            </a:r>
            <a:r>
              <a:rPr lang="en-US" sz="1200" b="1" dirty="0" smtClean="0"/>
              <a:t>MAC,</a:t>
            </a:r>
            <a:r>
              <a:rPr lang="en-US" sz="1200" dirty="0" smtClean="0"/>
              <a:t> leading to erythrocyte </a:t>
            </a:r>
            <a:r>
              <a:rPr lang="en-US" sz="1200" dirty="0" err="1" smtClean="0"/>
              <a:t>lysis</a:t>
            </a:r>
            <a:r>
              <a:rPr lang="en-US" sz="1200" dirty="0" smtClean="0"/>
              <a:t>, leads to increased S1P in blood in mice. 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1" dirty="0" smtClean="0"/>
              <a:t>VLA-4 mediates HSC adhesion to VCAM-1 within the BM. </a:t>
            </a:r>
          </a:p>
          <a:p>
            <a:r>
              <a:rPr lang="en-US" dirty="0" smtClean="0"/>
              <a:t>Preclinical trials: </a:t>
            </a:r>
            <a:r>
              <a:rPr lang="en-US" b="0" dirty="0" smtClean="0"/>
              <a:t>Anti-VLA-4 antibodies results in mobilization of HSC into blood. </a:t>
            </a:r>
          </a:p>
          <a:p>
            <a:r>
              <a:rPr lang="en-US" dirty="0" err="1" smtClean="0"/>
              <a:t>Natalizumab</a:t>
            </a:r>
            <a:r>
              <a:rPr lang="en-US" dirty="0" smtClean="0"/>
              <a:t>: </a:t>
            </a:r>
            <a:r>
              <a:rPr lang="en-US" b="0" dirty="0" smtClean="0"/>
              <a:t>recombinant humanized monoclonal antibody against VLA-4 increases CD34+ cells in peripheral blood.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Up to a 7 fold increase in MS patients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VLA-4 + CXCR4 block has greater than additive effect in primates 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Persists &gt; 1 month, limiting use in healthy donors</a:t>
            </a:r>
          </a:p>
          <a:p>
            <a:r>
              <a:rPr lang="en-US" dirty="0" smtClean="0"/>
              <a:t>BIO5192: </a:t>
            </a:r>
            <a:r>
              <a:rPr lang="en-US" b="0" dirty="0" smtClean="0"/>
              <a:t>inhibitor VLA-4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Rapid 30 fold increase that peaked at 30-60 minutes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Additive effect + </a:t>
            </a:r>
            <a:r>
              <a:rPr lang="en-US" b="0" dirty="0" err="1" smtClean="0"/>
              <a:t>plerixafor</a:t>
            </a:r>
            <a:r>
              <a:rPr lang="en-US" b="0" dirty="0" smtClean="0"/>
              <a:t> +/- G-CSF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en-US" b="0" dirty="0" smtClean="0"/>
              <a:t>Not yet studied in humans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718"/>
            <a:ext cx="7086600" cy="137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Experimental drugs – </a:t>
            </a:r>
          </a:p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VCAM/VLA4 inhibitors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582743"/>
            <a:ext cx="632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Hopman</a:t>
            </a:r>
            <a:r>
              <a:rPr lang="en-US" sz="800" dirty="0" smtClean="0"/>
              <a:t>, RK., et al. “Advances in Stem Cell Mobilization.” Blood Rev. 2014 January; 28 (1): 31-40.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890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 smtClean="0"/>
              <a:t>Patients with PTH secreting pituitary adenomas found to have increased levels of circulating </a:t>
            </a:r>
            <a:r>
              <a:rPr lang="en-US" b="0" i="1" dirty="0" err="1" smtClean="0"/>
              <a:t>HSCs</a:t>
            </a:r>
            <a:r>
              <a:rPr lang="en-US" b="0" i="1" dirty="0" smtClean="0"/>
              <a:t>, which decrease to normal after resection. </a:t>
            </a:r>
          </a:p>
          <a:p>
            <a:r>
              <a:rPr lang="en-US" dirty="0" smtClean="0"/>
              <a:t>Brunner et al: </a:t>
            </a:r>
            <a:r>
              <a:rPr lang="en-US" b="0" dirty="0" smtClean="0"/>
              <a:t>compared effects of PTH and G-CSF on HSC </a:t>
            </a:r>
          </a:p>
          <a:p>
            <a:pPr lvl="1">
              <a:buFont typeface="Arial"/>
              <a:buChar char="•"/>
            </a:pPr>
            <a:r>
              <a:rPr lang="en-US" b="0" dirty="0" smtClean="0"/>
              <a:t>1.5-9.8 fold increase, compatible with G-CSF</a:t>
            </a:r>
          </a:p>
          <a:p>
            <a:r>
              <a:rPr lang="en-US" dirty="0" smtClean="0"/>
              <a:t>Phase I: </a:t>
            </a:r>
            <a:r>
              <a:rPr lang="en-US" b="0" dirty="0" smtClean="0"/>
              <a:t>failed mobilization patients took 14 days PTH</a:t>
            </a:r>
          </a:p>
          <a:p>
            <a:pPr lvl="1">
              <a:buFont typeface="Arial"/>
              <a:buChar char="•"/>
            </a:pPr>
            <a:r>
              <a:rPr lang="en-US" b="0" dirty="0" smtClean="0"/>
              <a:t>Well tolerated</a:t>
            </a:r>
          </a:p>
          <a:p>
            <a:pPr lvl="1">
              <a:buFont typeface="Arial"/>
              <a:buChar char="•"/>
            </a:pPr>
            <a:r>
              <a:rPr lang="en-US" b="0" dirty="0" smtClean="0"/>
              <a:t>47% success in patients who failed once</a:t>
            </a:r>
          </a:p>
          <a:p>
            <a:pPr lvl="1">
              <a:buFont typeface="Arial"/>
              <a:buChar char="•"/>
            </a:pPr>
            <a:r>
              <a:rPr lang="en-US" b="0" dirty="0" smtClean="0"/>
              <a:t>40% success in patients who failed twice </a:t>
            </a: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718"/>
            <a:ext cx="7086600" cy="137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Experimental drugs – </a:t>
            </a:r>
          </a:p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Parathyroid hormone (PTH)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549479"/>
            <a:ext cx="929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Brunner, S. et al. “Primary hyperparathyroidism is associated with increased circulating bone marrow derived progenitor cells.” Am J </a:t>
            </a:r>
            <a:r>
              <a:rPr lang="en-US" sz="600" dirty="0" err="1" smtClean="0"/>
              <a:t>Physiol</a:t>
            </a:r>
            <a:r>
              <a:rPr lang="en-US" sz="600" dirty="0" smtClean="0"/>
              <a:t> </a:t>
            </a:r>
            <a:r>
              <a:rPr lang="en-US" sz="600" dirty="0" err="1" smtClean="0"/>
              <a:t>Endocrinol</a:t>
            </a:r>
            <a:r>
              <a:rPr lang="en-US" sz="600" dirty="0" smtClean="0"/>
              <a:t> </a:t>
            </a:r>
            <a:r>
              <a:rPr lang="en-US" sz="600" dirty="0" err="1" smtClean="0"/>
              <a:t>Metab</a:t>
            </a:r>
            <a:r>
              <a:rPr lang="en-US" sz="600" dirty="0" smtClean="0"/>
              <a:t>. 2007; 293: E1670-5. </a:t>
            </a:r>
          </a:p>
          <a:p>
            <a:r>
              <a:rPr lang="en-US" sz="600" dirty="0" err="1" smtClean="0"/>
              <a:t>Hopman</a:t>
            </a:r>
            <a:r>
              <a:rPr lang="en-US" sz="600" dirty="0" smtClean="0"/>
              <a:t>, RK., et al. “Advances in Stem Cell Mobilization.” Blood Rev. 2014 January; 28 (1): 31-40. </a:t>
            </a:r>
          </a:p>
          <a:p>
            <a:endParaRPr lang="en-US" sz="600" dirty="0"/>
          </a:p>
        </p:txBody>
      </p:sp>
      <p:pic>
        <p:nvPicPr>
          <p:cNvPr id="1026" name="Picture 2" descr="http://neurosurgery.ucla.edu/images/Pituitary%20Program/NonFunction_M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2438400" cy="192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6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New treatment for plasma cell myeloma. </a:t>
            </a:r>
          </a:p>
          <a:p>
            <a:r>
              <a:rPr lang="en-US" dirty="0" err="1" smtClean="0"/>
              <a:t>Bortezomib</a:t>
            </a:r>
            <a:r>
              <a:rPr lang="en-US" dirty="0" smtClean="0"/>
              <a:t>: </a:t>
            </a:r>
            <a:r>
              <a:rPr lang="en-US" b="0" dirty="0" smtClean="0"/>
              <a:t>efficacy in stem cell mobilization. </a:t>
            </a:r>
          </a:p>
          <a:p>
            <a:pPr lvl="1">
              <a:buFont typeface="Arial"/>
              <a:buChar char="•"/>
            </a:pPr>
            <a:r>
              <a:rPr lang="en-US" b="0" dirty="0" smtClean="0"/>
              <a:t>6.8 fold </a:t>
            </a:r>
            <a:r>
              <a:rPr lang="en-US" b="0" dirty="0" err="1" smtClean="0"/>
              <a:t>incrase</a:t>
            </a:r>
            <a:r>
              <a:rPr lang="en-US" b="0" dirty="0" smtClean="0"/>
              <a:t> in PB CFU-Cs in mice </a:t>
            </a:r>
          </a:p>
          <a:p>
            <a:pPr lvl="1">
              <a:buFont typeface="Arial"/>
              <a:buChar char="•"/>
            </a:pPr>
            <a:r>
              <a:rPr lang="en-US" b="0" dirty="0" smtClean="0"/>
              <a:t>No difference in mobilization in VLA-4 knockout mice.</a:t>
            </a:r>
          </a:p>
          <a:p>
            <a:r>
              <a:rPr lang="en-US" dirty="0" smtClean="0"/>
              <a:t>Phase II: </a:t>
            </a:r>
            <a:r>
              <a:rPr lang="en-US" b="0" dirty="0" smtClean="0"/>
              <a:t>38 myeloma patients with incomplete response. </a:t>
            </a:r>
          </a:p>
          <a:p>
            <a:pPr lvl="1">
              <a:buFont typeface="Arial"/>
              <a:buChar char="•"/>
            </a:pPr>
            <a:r>
              <a:rPr lang="en-US" b="0" dirty="0" smtClean="0"/>
              <a:t>Enhanced CD34+ SC with </a:t>
            </a:r>
            <a:r>
              <a:rPr lang="en-US" b="0" dirty="0" err="1" smtClean="0"/>
              <a:t>bortezomib</a:t>
            </a:r>
            <a:r>
              <a:rPr lang="en-US" b="0" dirty="0" smtClean="0"/>
              <a:t> + CY + G-CSF</a:t>
            </a:r>
          </a:p>
          <a:p>
            <a:pPr lvl="1">
              <a:buFont typeface="Arial"/>
              <a:buChar char="•"/>
            </a:pPr>
            <a:r>
              <a:rPr lang="en-US" b="0" dirty="0" smtClean="0"/>
              <a:t>85% collected median 23.3 </a:t>
            </a:r>
            <a:r>
              <a:rPr lang="en-US" b="0" dirty="0" err="1" smtClean="0"/>
              <a:t>x</a:t>
            </a:r>
            <a:r>
              <a:rPr lang="en-US" b="0" dirty="0" smtClean="0"/>
              <a:t> 10</a:t>
            </a:r>
            <a:r>
              <a:rPr lang="en-US" b="0" baseline="30000" dirty="0" smtClean="0"/>
              <a:t>6</a:t>
            </a:r>
            <a:r>
              <a:rPr lang="en-US" b="0" dirty="0" smtClean="0"/>
              <a:t> cells in 1-5 days</a:t>
            </a:r>
            <a:endParaRPr lang="en-US" b="0" baseline="30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718"/>
            <a:ext cx="7086600" cy="137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Experimental drugs – </a:t>
            </a:r>
          </a:p>
          <a:p>
            <a:r>
              <a:rPr lang="en-US" sz="3200" cap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Proteosome</a:t>
            </a:r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inhibitors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597134"/>
            <a:ext cx="9296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err="1" smtClean="0"/>
              <a:t>Niesvizky</a:t>
            </a:r>
            <a:r>
              <a:rPr lang="en-US" sz="600" dirty="0" smtClean="0"/>
              <a:t>, R., et al. “Overcoming the response plateau in multiple myeloma: a novel </a:t>
            </a:r>
            <a:r>
              <a:rPr lang="en-US" sz="600" dirty="0" err="1" smtClean="0"/>
              <a:t>bortezomib</a:t>
            </a:r>
            <a:r>
              <a:rPr lang="en-US" sz="600" dirty="0" smtClean="0"/>
              <a:t>-based strategy for secondary induction and high-yield CD34+ stem cell mobilization. </a:t>
            </a:r>
            <a:r>
              <a:rPr lang="en-US" sz="600" dirty="0" err="1" smtClean="0"/>
              <a:t>Clin</a:t>
            </a:r>
            <a:r>
              <a:rPr lang="en-US" sz="600" dirty="0" smtClean="0"/>
              <a:t> Cancer Res. 2013; 19:1534-46. </a:t>
            </a:r>
            <a:endParaRPr lang="en-US" sz="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4876800"/>
            <a:ext cx="4933950" cy="149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600200"/>
            <a:ext cx="89726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28918"/>
            <a:ext cx="6096000" cy="13712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Stem Cell Transplantation – </a:t>
            </a:r>
          </a:p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history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400800"/>
            <a:ext cx="5715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Little, MT, et al. “History of </a:t>
            </a:r>
            <a:r>
              <a:rPr lang="en-US" sz="700" dirty="0" err="1" smtClean="0"/>
              <a:t>haematopoietic</a:t>
            </a:r>
            <a:r>
              <a:rPr lang="en-US" sz="700" dirty="0" smtClean="0"/>
              <a:t> stem-cell transplantation.” Nature </a:t>
            </a:r>
            <a:r>
              <a:rPr lang="en-US" sz="700" dirty="0" err="1" smtClean="0"/>
              <a:t>Reveiws</a:t>
            </a:r>
            <a:r>
              <a:rPr lang="en-US" sz="700" dirty="0" smtClean="0"/>
              <a:t>. Cancer. </a:t>
            </a:r>
            <a:r>
              <a:rPr lang="en-US" sz="700" dirty="0" err="1" smtClean="0"/>
              <a:t>Vol</a:t>
            </a:r>
            <a:r>
              <a:rPr lang="en-US" sz="700" dirty="0" smtClean="0"/>
              <a:t> 2, March 2002.  </a:t>
            </a:r>
            <a:endParaRPr lang="en-US" sz="700" dirty="0"/>
          </a:p>
        </p:txBody>
      </p:sp>
      <p:grpSp>
        <p:nvGrpSpPr>
          <p:cNvPr id="7" name="Group 6"/>
          <p:cNvGrpSpPr/>
          <p:nvPr/>
        </p:nvGrpSpPr>
        <p:grpSpPr>
          <a:xfrm>
            <a:off x="4876800" y="2475256"/>
            <a:ext cx="3962400" cy="3472718"/>
            <a:chOff x="2590800" y="1066800"/>
            <a:chExt cx="3962400" cy="2514600"/>
          </a:xfrm>
        </p:grpSpPr>
        <p:sp>
          <p:nvSpPr>
            <p:cNvPr id="6" name="Rectangle 5"/>
            <p:cNvSpPr/>
            <p:nvPr/>
          </p:nvSpPr>
          <p:spPr>
            <a:xfrm>
              <a:off x="2590800" y="1066800"/>
              <a:ext cx="3962400" cy="2514600"/>
            </a:xfrm>
            <a:prstGeom prst="rect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67000" y="1143000"/>
              <a:ext cx="3810000" cy="236220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4038600" y="3613285"/>
            <a:ext cx="838200" cy="5983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67300" y="3613285"/>
            <a:ext cx="3619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pPr marL="171450" indent="-171450">
              <a:buFontTx/>
              <a:buChar char="-"/>
            </a:pPr>
            <a:r>
              <a:rPr lang="en-US" sz="1200" b="1" dirty="0" smtClean="0"/>
              <a:t>1955</a:t>
            </a:r>
            <a:r>
              <a:rPr lang="en-US" sz="1200" dirty="0" smtClean="0"/>
              <a:t>: Human bone marrow grafting program</a:t>
            </a:r>
          </a:p>
          <a:p>
            <a:pPr marL="171450" indent="-171450">
              <a:buFontTx/>
              <a:buChar char="-"/>
            </a:pPr>
            <a:endParaRPr lang="en-US" sz="1200" dirty="0" smtClean="0"/>
          </a:p>
          <a:p>
            <a:pPr marL="171450" indent="-171450">
              <a:buFontTx/>
              <a:buChar char="-"/>
            </a:pPr>
            <a:r>
              <a:rPr lang="en-US" sz="1200" b="1" dirty="0" smtClean="0"/>
              <a:t>1957</a:t>
            </a:r>
            <a:r>
              <a:rPr lang="en-US" sz="1200" dirty="0" smtClean="0"/>
              <a:t>: Human hematopoietic stem cell transplants were mostly unsuccessful, with only one patient undergoing transient engraftment.</a:t>
            </a:r>
          </a:p>
          <a:p>
            <a:endParaRPr lang="en-US" sz="1200" dirty="0" smtClean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Removal of fat and bone particles resulted in infusion without serious side effects. 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44094"/>
            <a:ext cx="3638550" cy="59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019674" y="5550898"/>
            <a:ext cx="3743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Thomas, ED., et al. Intravenous infusion of one marrow in patients receiving radiation and chemotherapy. N. Engl. J. Med. 257. </a:t>
            </a:r>
            <a:endParaRPr lang="en-US" sz="600" dirty="0"/>
          </a:p>
        </p:txBody>
      </p:sp>
      <p:sp>
        <p:nvSpPr>
          <p:cNvPr id="17" name="Rectangle 16"/>
          <p:cNvSpPr/>
          <p:nvPr/>
        </p:nvSpPr>
        <p:spPr>
          <a:xfrm>
            <a:off x="1143000" y="4267200"/>
            <a:ext cx="990600" cy="152400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67100" y="1680895"/>
            <a:ext cx="723900" cy="156210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362200" y="4230665"/>
            <a:ext cx="2209800" cy="1941535"/>
            <a:chOff x="2590800" y="1066800"/>
            <a:chExt cx="3962400" cy="2514600"/>
          </a:xfrm>
        </p:grpSpPr>
        <p:sp>
          <p:nvSpPr>
            <p:cNvPr id="26" name="Rectangle 25"/>
            <p:cNvSpPr/>
            <p:nvPr/>
          </p:nvSpPr>
          <p:spPr>
            <a:xfrm>
              <a:off x="2590800" y="1066800"/>
              <a:ext cx="3962400" cy="2514600"/>
            </a:xfrm>
            <a:prstGeom prst="rect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67000" y="1143000"/>
              <a:ext cx="3810000" cy="236220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423746" y="4289499"/>
            <a:ext cx="20879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000" b="1" dirty="0" smtClean="0"/>
              <a:t>1956: Graft versus Tumor.</a:t>
            </a:r>
            <a:r>
              <a:rPr lang="en-US" sz="1000" dirty="0" smtClean="0"/>
              <a:t> Leukemic cells eradicated in irradiated mice that received allogeneic transplants.</a:t>
            </a:r>
          </a:p>
          <a:p>
            <a:pPr marL="171450" indent="-171450">
              <a:buFontTx/>
              <a:buChar char="-"/>
            </a:pPr>
            <a:endParaRPr lang="en-US" sz="1000" dirty="0" smtClean="0"/>
          </a:p>
          <a:p>
            <a:pPr marL="171450" indent="-171450">
              <a:buFontTx/>
              <a:buChar char="-"/>
            </a:pPr>
            <a:r>
              <a:rPr lang="en-US" sz="1000" dirty="0" smtClean="0"/>
              <a:t>Reaction of the donor BM against host leukemia might kill cancer cells.</a:t>
            </a:r>
          </a:p>
          <a:p>
            <a:pPr marL="171450" indent="-171450">
              <a:buFontTx/>
              <a:buChar char="-"/>
            </a:pPr>
            <a:endParaRPr lang="en-US" sz="1000" dirty="0" smtClean="0"/>
          </a:p>
          <a:p>
            <a:pPr marL="171450" indent="-171450">
              <a:buFontTx/>
              <a:buChar char="-"/>
            </a:pPr>
            <a:r>
              <a:rPr lang="en-US" sz="1000" dirty="0" smtClean="0"/>
              <a:t>“</a:t>
            </a:r>
            <a:r>
              <a:rPr lang="en-US" sz="1000" b="1" dirty="0" smtClean="0"/>
              <a:t>Adoptive immunotherapy</a:t>
            </a:r>
            <a:r>
              <a:rPr lang="en-US" sz="1000" dirty="0" smtClean="0"/>
              <a:t>” by </a:t>
            </a:r>
            <a:r>
              <a:rPr lang="en-US" sz="1000" dirty="0" err="1" smtClean="0"/>
              <a:t>Mathe</a:t>
            </a:r>
            <a:r>
              <a:rPr lang="en-US" sz="1000" dirty="0" smtClean="0"/>
              <a:t> in 1965.</a:t>
            </a:r>
            <a:endParaRPr lang="en-US" sz="10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1943100" y="4724400"/>
            <a:ext cx="419100" cy="3666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86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7" grpId="0" animBg="1"/>
      <p:bldP spid="23" grpId="0" animBg="1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 smtClean="0"/>
              <a:t>Member of the CXC </a:t>
            </a:r>
            <a:r>
              <a:rPr lang="en-US" b="0" i="1" dirty="0" err="1" smtClean="0"/>
              <a:t>chemokine</a:t>
            </a:r>
            <a:r>
              <a:rPr lang="en-US" b="0" i="1" dirty="0" smtClean="0"/>
              <a:t> family which stimulates </a:t>
            </a:r>
            <a:r>
              <a:rPr lang="en-US" b="0" i="1" dirty="0" err="1" smtClean="0"/>
              <a:t>chemotaxis</a:t>
            </a:r>
            <a:r>
              <a:rPr lang="en-US" b="0" i="1" dirty="0" smtClean="0"/>
              <a:t> and activation of </a:t>
            </a:r>
            <a:r>
              <a:rPr lang="en-US" b="0" i="1" dirty="0" err="1" smtClean="0"/>
              <a:t>neutrophils</a:t>
            </a:r>
            <a:r>
              <a:rPr lang="en-US" b="0" i="1" dirty="0" smtClean="0"/>
              <a:t> by binding to the CXCR2 receptor. </a:t>
            </a:r>
          </a:p>
          <a:p>
            <a:r>
              <a:rPr lang="en-US" dirty="0" smtClean="0"/>
              <a:t>SB-251353 Preclinical trials: </a:t>
            </a:r>
            <a:r>
              <a:rPr lang="en-US" b="0" dirty="0" smtClean="0"/>
              <a:t>recombinant N-4AA form </a:t>
            </a:r>
            <a:r>
              <a:rPr lang="en-US" b="0" dirty="0" err="1" smtClean="0"/>
              <a:t>GroB</a:t>
            </a:r>
            <a:r>
              <a:rPr lang="en-US" b="0" dirty="0" smtClean="0"/>
              <a:t> mobilized HSC within 15 minutes. </a:t>
            </a:r>
          </a:p>
          <a:p>
            <a:pPr lvl="1">
              <a:buFont typeface="Arial"/>
              <a:buChar char="•"/>
            </a:pPr>
            <a:r>
              <a:rPr lang="en-US" b="0" dirty="0" smtClean="0"/>
              <a:t>One day G-CSF + SB-251353 = 4 days G-CSF</a:t>
            </a:r>
          </a:p>
          <a:p>
            <a:pPr lvl="1">
              <a:buFont typeface="Arial"/>
              <a:buChar char="•"/>
            </a:pPr>
            <a:r>
              <a:rPr lang="en-US" b="0" dirty="0" smtClean="0"/>
              <a:t>Faster </a:t>
            </a:r>
            <a:r>
              <a:rPr lang="en-US" b="0" dirty="0" err="1" smtClean="0"/>
              <a:t>neutrophil</a:t>
            </a:r>
            <a:r>
              <a:rPr lang="en-US" b="0" dirty="0" smtClean="0"/>
              <a:t> and platelet recovery in mice</a:t>
            </a: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718"/>
            <a:ext cx="7086600" cy="137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Experimental drugs – </a:t>
            </a:r>
          </a:p>
          <a:p>
            <a:r>
              <a:rPr lang="en-US" sz="3200" cap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GroB</a:t>
            </a:r>
            <a:endParaRPr lang="en-US" sz="3200" cap="none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597135"/>
            <a:ext cx="891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King, AG., et al. “Rapid mobilization of </a:t>
            </a:r>
            <a:r>
              <a:rPr lang="en-US" sz="600" dirty="0" err="1" smtClean="0"/>
              <a:t>murine</a:t>
            </a:r>
            <a:r>
              <a:rPr lang="en-US" sz="600" dirty="0" smtClean="0"/>
              <a:t> hematopoietic stem cells with enhanced engraftment properties and evaluation of hematopoietic progenitor cell mobilization in rhesus monkeys by a single injection of SB-251353, a specific truncated form of the human CXC </a:t>
            </a:r>
            <a:r>
              <a:rPr lang="en-US" sz="600" dirty="0" err="1" smtClean="0"/>
              <a:t>chemokine</a:t>
            </a:r>
            <a:r>
              <a:rPr lang="en-US" sz="600" dirty="0" smtClean="0"/>
              <a:t> </a:t>
            </a:r>
            <a:r>
              <a:rPr lang="en-US" sz="600" dirty="0" err="1" smtClean="0"/>
              <a:t>GRObeta</a:t>
            </a:r>
            <a:r>
              <a:rPr lang="en-US" sz="600" dirty="0" smtClean="0"/>
              <a:t>.” Blood. 2001; 97:1534-42. 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8876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495800" cy="4920734"/>
          </a:xfrm>
        </p:spPr>
        <p:txBody>
          <a:bodyPr/>
          <a:lstStyle/>
          <a:p>
            <a:r>
              <a:rPr lang="en-US" b="0" i="1" dirty="0" smtClean="0"/>
              <a:t>Quiescence is supported by HIF; HIF-a is expressed in hypoxic conditions and associates with the B subunit which then </a:t>
            </a:r>
            <a:r>
              <a:rPr lang="en-US" b="0" i="1" dirty="0" err="1" smtClean="0"/>
              <a:t>translocates</a:t>
            </a:r>
            <a:r>
              <a:rPr lang="en-US" b="0" i="1" dirty="0" smtClean="0"/>
              <a:t> to the nucleus to act as a TF (SDF-1 and VEGF-A</a:t>
            </a:r>
            <a:r>
              <a:rPr lang="en-US" b="0" i="1" dirty="0" smtClean="0"/>
              <a:t>). </a:t>
            </a:r>
            <a:endParaRPr lang="en-US" b="0" i="1" dirty="0" smtClean="0"/>
          </a:p>
          <a:p>
            <a:r>
              <a:rPr lang="en-US" dirty="0" smtClean="0"/>
              <a:t>FG-4497: </a:t>
            </a:r>
            <a:r>
              <a:rPr lang="en-US" b="0" dirty="0" smtClean="0"/>
              <a:t>Stabilizes HIF-a which increases VEGF-A leading to </a:t>
            </a:r>
            <a:r>
              <a:rPr lang="en-US" b="0" dirty="0" err="1" smtClean="0"/>
              <a:t>vasodilation</a:t>
            </a:r>
            <a:r>
              <a:rPr lang="en-US" b="0" dirty="0" smtClean="0"/>
              <a:t> and increased HSC mobilization. </a:t>
            </a:r>
          </a:p>
          <a:p>
            <a:pPr lvl="1">
              <a:buFont typeface="Arial"/>
              <a:buChar char="•"/>
            </a:pPr>
            <a:r>
              <a:rPr lang="en-US" b="0" dirty="0" smtClean="0"/>
              <a:t>FG-4497 + G-CSF + </a:t>
            </a:r>
            <a:r>
              <a:rPr lang="en-US" b="0" dirty="0" err="1" smtClean="0"/>
              <a:t>Plerixafor</a:t>
            </a:r>
            <a:r>
              <a:rPr lang="en-US" b="0" dirty="0" smtClean="0"/>
              <a:t> = 6 fold increase in HSC</a:t>
            </a: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718"/>
            <a:ext cx="7086600" cy="137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Experimental drugs – </a:t>
            </a:r>
          </a:p>
          <a:p>
            <a:r>
              <a:rPr lang="en-US" sz="28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Stabilization of Hypoxia-inducible factor (HIF)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597134"/>
            <a:ext cx="9296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Levesque JP., et al. “Hematopoietic progenitor cell mobilization results in hypoxia with increased hypoxia-inducible transcription factor-1 alpha and vascular endothelial growth factor A in bone marrow.” Stem Cells. 2007; 25:1954-65. </a:t>
            </a:r>
            <a:endParaRPr lang="en-US" sz="600" dirty="0"/>
          </a:p>
        </p:txBody>
      </p:sp>
      <p:pic>
        <p:nvPicPr>
          <p:cNvPr id="2050" name="Picture 2" descr="http://www.nature.com/nrd/journal/v2/n10/images/nrd1199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124036" cy="40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6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520382"/>
            <a:ext cx="5791200" cy="609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04800" y="1143000"/>
            <a:ext cx="8382000" cy="549381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practical guide for nurses and other allied health care professionals.  European Group for Blood and Marrow Transplantation</a:t>
            </a:r>
            <a:r>
              <a: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Little, MT, et al. “History of </a:t>
            </a:r>
            <a:r>
              <a:rPr kumimoji="0" lang="en-US" sz="9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haematopoietic</a:t>
            </a:r>
            <a:r>
              <a: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stem-cell transplantation.” Nature </a:t>
            </a:r>
            <a:r>
              <a:rPr kumimoji="0" lang="en-US" sz="9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Reveiws</a:t>
            </a:r>
            <a:r>
              <a: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Cancer. </a:t>
            </a:r>
            <a:r>
              <a:rPr kumimoji="0" lang="en-US" sz="9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</a:t>
            </a:r>
            <a:r>
              <a: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2, March 2002.  </a:t>
            </a:r>
            <a:endParaRPr lang="en-US" sz="900" dirty="0" smtClean="0"/>
          </a:p>
          <a:p>
            <a:pPr>
              <a:lnSpc>
                <a:spcPct val="150000"/>
              </a:lnSpc>
            </a:pPr>
            <a:r>
              <a:rPr lang="en-US" sz="900" dirty="0" smtClean="0"/>
              <a:t>Thomas, ED., et al. Intravenous infusion of one marrow in patients receiving radiation and chemotherapy. N. Engl. J. Med. 257. </a:t>
            </a:r>
          </a:p>
          <a:p>
            <a:pPr>
              <a:lnSpc>
                <a:spcPct val="150000"/>
              </a:lnSpc>
            </a:pPr>
            <a:r>
              <a:rPr lang="en-US" sz="900" dirty="0" smtClean="0"/>
              <a:t>Thomas, ED., et al. </a:t>
            </a:r>
            <a:r>
              <a:rPr lang="en-US" sz="900" dirty="0" err="1" smtClean="0"/>
              <a:t>Supralethal</a:t>
            </a:r>
            <a:r>
              <a:rPr lang="en-US" sz="900" dirty="0" smtClean="0"/>
              <a:t> whole body irradiation and </a:t>
            </a:r>
            <a:r>
              <a:rPr lang="en-US" sz="900" dirty="0" err="1" smtClean="0"/>
              <a:t>isologous</a:t>
            </a:r>
            <a:r>
              <a:rPr lang="en-US" sz="900" dirty="0" smtClean="0"/>
              <a:t> </a:t>
            </a:r>
            <a:r>
              <a:rPr lang="en-US" sz="900" dirty="0" err="1" smtClean="0"/>
              <a:t>marow</a:t>
            </a:r>
            <a:r>
              <a:rPr lang="en-US" sz="900" dirty="0" smtClean="0"/>
              <a:t> transplantation in man. J. </a:t>
            </a:r>
            <a:r>
              <a:rPr lang="en-US" sz="900" dirty="0" err="1" smtClean="0"/>
              <a:t>Clin</a:t>
            </a:r>
            <a:r>
              <a:rPr lang="en-US" sz="900" dirty="0" smtClean="0"/>
              <a:t>. Invest. 38. 1959. </a:t>
            </a:r>
          </a:p>
          <a:p>
            <a:pPr>
              <a:lnSpc>
                <a:spcPct val="150000"/>
              </a:lnSpc>
            </a:pPr>
            <a:r>
              <a:rPr lang="en-US" sz="900" dirty="0" err="1" smtClean="0"/>
              <a:t>Mathe</a:t>
            </a:r>
            <a:r>
              <a:rPr lang="en-US" sz="900" dirty="0" smtClean="0"/>
              <a:t>, G., et al. Adoptive immunotherapy of acute </a:t>
            </a:r>
            <a:r>
              <a:rPr lang="en-US" sz="900" dirty="0" smtClean="0"/>
              <a:t>leukemia: </a:t>
            </a:r>
            <a:r>
              <a:rPr lang="en-US" sz="900" dirty="0" smtClean="0"/>
              <a:t>experimental and clinical results. Cancer Res. 25. </a:t>
            </a:r>
            <a:r>
              <a:rPr lang="en-US" sz="900" dirty="0" smtClean="0"/>
              <a:t>1965</a:t>
            </a:r>
            <a:endParaRPr lang="en-US" sz="900" dirty="0" smtClean="0"/>
          </a:p>
          <a:p>
            <a:pPr>
              <a:lnSpc>
                <a:spcPct val="150000"/>
              </a:lnSpc>
            </a:pPr>
            <a:r>
              <a:rPr lang="en-US" sz="900" dirty="0" smtClean="0"/>
              <a:t>Epstein, RB., et al. Cytotoxic typing antisera for marrow grafting in littermate dogs. Transplantation 6, 1968.   </a:t>
            </a:r>
          </a:p>
          <a:p>
            <a:pPr>
              <a:lnSpc>
                <a:spcPct val="150000"/>
              </a:lnSpc>
            </a:pPr>
            <a:r>
              <a:rPr lang="en-US" sz="900" dirty="0" err="1" smtClean="0"/>
              <a:t>Storb</a:t>
            </a:r>
            <a:r>
              <a:rPr lang="en-US" sz="900" dirty="0" smtClean="0"/>
              <a:t>, T., et al. Marrow grafts between canine siblings matched by </a:t>
            </a:r>
            <a:r>
              <a:rPr lang="en-US" sz="900" dirty="0" err="1" smtClean="0"/>
              <a:t>serotyping</a:t>
            </a:r>
            <a:r>
              <a:rPr lang="en-US" sz="900" dirty="0" smtClean="0"/>
              <a:t> and mixed leukocyte culture. J. </a:t>
            </a:r>
            <a:r>
              <a:rPr lang="en-US" sz="900" dirty="0" err="1" smtClean="0"/>
              <a:t>Clin</a:t>
            </a:r>
            <a:r>
              <a:rPr lang="en-US" sz="900" dirty="0" smtClean="0"/>
              <a:t>. Invest. 50. 1971. </a:t>
            </a:r>
          </a:p>
          <a:p>
            <a:pPr>
              <a:lnSpc>
                <a:spcPct val="150000"/>
              </a:lnSpc>
            </a:pPr>
            <a:r>
              <a:rPr lang="en-US" sz="900" dirty="0" smtClean="0"/>
              <a:t>Thomas, ED. Et al. Bone-Marrow transplantation. N. Engl. J. Med. 292, 1975. </a:t>
            </a:r>
          </a:p>
          <a:p>
            <a:pPr>
              <a:lnSpc>
                <a:spcPct val="150000"/>
              </a:lnSpc>
            </a:pPr>
            <a:r>
              <a:rPr lang="en-US" sz="900" dirty="0" err="1" smtClean="0"/>
              <a:t>Korbling</a:t>
            </a:r>
            <a:r>
              <a:rPr lang="en-US" sz="900" dirty="0" smtClean="0"/>
              <a:t>, M., et al. “Allogeneic Blood Stem Cell </a:t>
            </a:r>
            <a:r>
              <a:rPr lang="en-US" sz="900" dirty="0" smtClean="0"/>
              <a:t>Transplantation </a:t>
            </a:r>
            <a:r>
              <a:rPr lang="en-US" sz="900" dirty="0" smtClean="0"/>
              <a:t>for Refractory Leukemia and Lymphoma: Potential Advantage of Blood Over Marrow Allografts.” Blood, </a:t>
            </a:r>
            <a:r>
              <a:rPr lang="en-US" sz="900" dirty="0" err="1" smtClean="0"/>
              <a:t>Vol</a:t>
            </a:r>
            <a:r>
              <a:rPr lang="en-US" sz="900" dirty="0" smtClean="0"/>
              <a:t> 85, No6 (March 15), 1995. </a:t>
            </a:r>
          </a:p>
          <a:p>
            <a:pPr>
              <a:lnSpc>
                <a:spcPct val="150000"/>
              </a:lnSpc>
            </a:pPr>
            <a:r>
              <a:rPr lang="en-US" sz="900" dirty="0" err="1" smtClean="0"/>
              <a:t>Korbling</a:t>
            </a:r>
            <a:r>
              <a:rPr lang="en-US" sz="900" dirty="0" smtClean="0"/>
              <a:t>, M. “Peripheral Blood Progenitor Cell Transplantation: A replacement for Marrow Auto- or allografts.” Stem Cells 1996; 14: 185-195.    </a:t>
            </a:r>
          </a:p>
          <a:p>
            <a:pPr>
              <a:lnSpc>
                <a:spcPct val="150000"/>
              </a:lnSpc>
            </a:pPr>
            <a:r>
              <a:rPr lang="en-US" sz="900" dirty="0" err="1" smtClean="0"/>
              <a:t>Bensinger</a:t>
            </a:r>
            <a:r>
              <a:rPr lang="en-US" sz="900" dirty="0" smtClean="0"/>
              <a:t>, WI., et al. “Transplantation of Bone Marrow as Compared with Peripheral-Blood Cells from HLA-Identical Relatives in Patients with Hematologic Cancers.” N </a:t>
            </a:r>
            <a:r>
              <a:rPr lang="en-US" sz="900" dirty="0" err="1" smtClean="0"/>
              <a:t>Engl</a:t>
            </a:r>
            <a:r>
              <a:rPr lang="en-US" sz="900" dirty="0" smtClean="0"/>
              <a:t> J Med, Vol.344, No. 3. January 18, 2001. </a:t>
            </a:r>
          </a:p>
          <a:p>
            <a:pPr>
              <a:lnSpc>
                <a:spcPct val="150000"/>
              </a:lnSpc>
            </a:pPr>
            <a:r>
              <a:rPr lang="en-US" sz="900" dirty="0" smtClean="0"/>
              <a:t>Golan, K. et al. “S1P promotes </a:t>
            </a:r>
            <a:r>
              <a:rPr lang="en-US" sz="900" dirty="0" err="1" smtClean="0"/>
              <a:t>murine</a:t>
            </a:r>
            <a:r>
              <a:rPr lang="en-US" sz="900" dirty="0" smtClean="0"/>
              <a:t> progenitor cell egress and mobilization via S1P1-mediated ROS signaling and SDF-1 release.” Blood. 119 (11) 2012. </a:t>
            </a:r>
          </a:p>
          <a:p>
            <a:pPr>
              <a:lnSpc>
                <a:spcPct val="150000"/>
              </a:lnSpc>
            </a:pPr>
            <a:r>
              <a:rPr lang="en-US" sz="900" dirty="0" err="1" smtClean="0"/>
              <a:t>Mierzejewska</a:t>
            </a:r>
            <a:r>
              <a:rPr lang="en-US" sz="900" dirty="0" smtClean="0"/>
              <a:t>, K., et al. “Novel Evidence That </a:t>
            </a:r>
            <a:r>
              <a:rPr lang="en-US" sz="900" dirty="0" smtClean="0"/>
              <a:t>Hematopoietic </a:t>
            </a:r>
            <a:r>
              <a:rPr lang="en-US" sz="900" dirty="0" smtClean="0"/>
              <a:t>Stem/Progenitor Cells are Mobilized During Hemolysis in an Erythrocyte Lysis Derived, S1P-dependent manner – the Crucial Involvement of the Complement Cascade Activation and Attenuation of CXCR4 Retention Signaling. ASH Annual Meeting Abstracts; 2012. </a:t>
            </a:r>
          </a:p>
          <a:p>
            <a:pPr>
              <a:lnSpc>
                <a:spcPct val="150000"/>
              </a:lnSpc>
            </a:pPr>
            <a:r>
              <a:rPr lang="en-US" sz="900" dirty="0" smtClean="0"/>
              <a:t>Juarez JG, et al. “S1P facilitates trafficking of </a:t>
            </a:r>
            <a:r>
              <a:rPr lang="en-US" sz="900" dirty="0" smtClean="0"/>
              <a:t>hematopoietic </a:t>
            </a:r>
            <a:r>
              <a:rPr lang="en-US" sz="900" dirty="0" smtClean="0"/>
              <a:t>stem cells and their mobilization by CXCR4 antagonists in mice. Blood. 2012. </a:t>
            </a:r>
          </a:p>
          <a:p>
            <a:pPr>
              <a:lnSpc>
                <a:spcPct val="150000"/>
              </a:lnSpc>
            </a:pPr>
            <a:r>
              <a:rPr lang="en-US" sz="900" dirty="0" smtClean="0"/>
              <a:t>Brunner, S. et al. “Primary hyperparathyroidism is associated with increased circulating bone marrow derived progenitor cells.” Am J </a:t>
            </a:r>
            <a:r>
              <a:rPr lang="en-US" sz="900" dirty="0" err="1" smtClean="0"/>
              <a:t>Physiol</a:t>
            </a:r>
            <a:r>
              <a:rPr lang="en-US" sz="900" dirty="0" smtClean="0"/>
              <a:t> </a:t>
            </a:r>
            <a:r>
              <a:rPr lang="en-US" sz="900" dirty="0" err="1" smtClean="0"/>
              <a:t>Endocrinol</a:t>
            </a:r>
            <a:r>
              <a:rPr lang="en-US" sz="900" dirty="0" smtClean="0"/>
              <a:t> </a:t>
            </a:r>
            <a:r>
              <a:rPr lang="en-US" sz="900" dirty="0" err="1" smtClean="0"/>
              <a:t>Metab</a:t>
            </a:r>
            <a:r>
              <a:rPr lang="en-US" sz="900" dirty="0" smtClean="0"/>
              <a:t>. 2007; 293: E1670-5. </a:t>
            </a:r>
          </a:p>
          <a:p>
            <a:pPr>
              <a:lnSpc>
                <a:spcPct val="150000"/>
              </a:lnSpc>
            </a:pPr>
            <a:r>
              <a:rPr lang="en-US" sz="900" dirty="0" err="1" smtClean="0"/>
              <a:t>Hopman</a:t>
            </a:r>
            <a:r>
              <a:rPr lang="en-US" sz="900" dirty="0" smtClean="0"/>
              <a:t>, RK., et al. “Advances in Stem Cell Mobilization.” Blood Rev. 2014 January; 28 (1): 31-40. </a:t>
            </a:r>
          </a:p>
          <a:p>
            <a:pPr>
              <a:lnSpc>
                <a:spcPct val="150000"/>
              </a:lnSpc>
            </a:pPr>
            <a:r>
              <a:rPr lang="en-US" sz="900" dirty="0" smtClean="0"/>
              <a:t>King, AG., et al. “Rapid mobilization of murine hematopoietic stem cells with enhanced engraftment properties and evaluation of hematopoietic progenitor cell mobilization in rhesus monkeys by a single injection of SB-251353, a specific truncated form of the human CXC chemokine </a:t>
            </a:r>
            <a:r>
              <a:rPr lang="en-US" sz="900" dirty="0" err="1" smtClean="0"/>
              <a:t>GRObeta</a:t>
            </a:r>
            <a:r>
              <a:rPr lang="en-US" sz="900" dirty="0" smtClean="0"/>
              <a:t>.” Blood. 2001; 97:1534-42. </a:t>
            </a:r>
          </a:p>
          <a:p>
            <a:pPr>
              <a:lnSpc>
                <a:spcPct val="150000"/>
              </a:lnSpc>
            </a:pPr>
            <a:r>
              <a:rPr lang="en-US" sz="900" dirty="0" smtClean="0"/>
              <a:t>Levesque JP., et al. “Hematopoietic progenitor cell mobilization results in hypoxia with increased hypoxia-inducible transcription factor-1 alpha and vascular endothelial growth factor A in bone marrow.” Stem Cells. 2007; 25:1954-65</a:t>
            </a:r>
            <a:r>
              <a:rPr lang="en-US" sz="900" dirty="0" smtClean="0"/>
              <a:t>.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9097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600200"/>
            <a:ext cx="89726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28918"/>
            <a:ext cx="6096000" cy="13712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Stem Cell Transplantation – </a:t>
            </a:r>
          </a:p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history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400800"/>
            <a:ext cx="5715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Little, MT, et al. “History of </a:t>
            </a:r>
            <a:r>
              <a:rPr lang="en-US" sz="700" dirty="0" err="1" smtClean="0"/>
              <a:t>haematopoietic</a:t>
            </a:r>
            <a:r>
              <a:rPr lang="en-US" sz="700" dirty="0" smtClean="0"/>
              <a:t> stem-cell transplantation.” Nature </a:t>
            </a:r>
            <a:r>
              <a:rPr lang="en-US" sz="700" dirty="0" err="1" smtClean="0"/>
              <a:t>Reveiws</a:t>
            </a:r>
            <a:r>
              <a:rPr lang="en-US" sz="700" dirty="0" smtClean="0"/>
              <a:t>. Cancer. </a:t>
            </a:r>
            <a:r>
              <a:rPr lang="en-US" sz="700" dirty="0" err="1" smtClean="0"/>
              <a:t>Vol</a:t>
            </a:r>
            <a:r>
              <a:rPr lang="en-US" sz="700" dirty="0" smtClean="0"/>
              <a:t> 2, March 2002.  </a:t>
            </a:r>
            <a:endParaRPr lang="en-US" sz="700" dirty="0"/>
          </a:p>
        </p:txBody>
      </p:sp>
      <p:grpSp>
        <p:nvGrpSpPr>
          <p:cNvPr id="7" name="Group 6"/>
          <p:cNvGrpSpPr/>
          <p:nvPr/>
        </p:nvGrpSpPr>
        <p:grpSpPr>
          <a:xfrm>
            <a:off x="2667000" y="2089882"/>
            <a:ext cx="6232482" cy="3472718"/>
            <a:chOff x="2590800" y="1066800"/>
            <a:chExt cx="3962400" cy="2514600"/>
          </a:xfrm>
        </p:grpSpPr>
        <p:sp>
          <p:nvSpPr>
            <p:cNvPr id="6" name="Rectangle 5"/>
            <p:cNvSpPr/>
            <p:nvPr/>
          </p:nvSpPr>
          <p:spPr>
            <a:xfrm>
              <a:off x="2590800" y="1066800"/>
              <a:ext cx="3962400" cy="2514600"/>
            </a:xfrm>
            <a:prstGeom prst="rect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67000" y="1143000"/>
              <a:ext cx="3810000" cy="236220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711244" y="3619818"/>
            <a:ext cx="1955756" cy="2064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64643" y="3053309"/>
            <a:ext cx="3139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pPr marL="171450" indent="-171450">
              <a:buFontTx/>
              <a:buChar char="-"/>
            </a:pPr>
            <a:r>
              <a:rPr lang="en-US" sz="1200" b="1" dirty="0" smtClean="0"/>
              <a:t>1959: </a:t>
            </a:r>
            <a:r>
              <a:rPr lang="en-US" sz="1200" dirty="0" smtClean="0"/>
              <a:t>Two patients with ALL given TBI followed by BM grafts from twin siblings. </a:t>
            </a:r>
          </a:p>
          <a:p>
            <a:pPr marL="171450" indent="-171450">
              <a:buFontTx/>
              <a:buChar char="-"/>
            </a:pPr>
            <a:endParaRPr lang="en-US" sz="1200" dirty="0" smtClean="0"/>
          </a:p>
          <a:p>
            <a:pPr marL="171450" indent="-171450">
              <a:buFontTx/>
              <a:buChar char="-"/>
            </a:pPr>
            <a:r>
              <a:rPr lang="en-US" sz="1200" dirty="0" err="1" smtClean="0"/>
              <a:t>Leukaemia</a:t>
            </a:r>
            <a:r>
              <a:rPr lang="en-US" sz="1200" dirty="0" smtClean="0"/>
              <a:t> recurred after a few months; however, first example of prompt clinical and hematologic recovery.</a:t>
            </a:r>
          </a:p>
          <a:p>
            <a:pPr marL="171450" indent="-171450">
              <a:buFontTx/>
              <a:buChar char="-"/>
            </a:pPr>
            <a:endParaRPr lang="en-US" sz="1200" dirty="0" smtClean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Irradiation does not eliminated the </a:t>
            </a:r>
            <a:r>
              <a:rPr lang="en-US" sz="1200" dirty="0" err="1" smtClean="0"/>
              <a:t>leukaemia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902743" y="5051660"/>
            <a:ext cx="3743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Thomas, ED., et al. </a:t>
            </a:r>
            <a:r>
              <a:rPr lang="en-US" sz="600" dirty="0" err="1" smtClean="0"/>
              <a:t>Supralethal</a:t>
            </a:r>
            <a:r>
              <a:rPr lang="en-US" sz="600" dirty="0" smtClean="0"/>
              <a:t> whole body irradiation and </a:t>
            </a:r>
            <a:r>
              <a:rPr lang="en-US" sz="600" dirty="0" err="1"/>
              <a:t>i</a:t>
            </a:r>
            <a:r>
              <a:rPr lang="en-US" sz="600" dirty="0" err="1" smtClean="0"/>
              <a:t>sologous</a:t>
            </a:r>
            <a:r>
              <a:rPr lang="en-US" sz="600" dirty="0" smtClean="0"/>
              <a:t> </a:t>
            </a:r>
            <a:r>
              <a:rPr lang="en-US" sz="600" dirty="0" err="1" smtClean="0"/>
              <a:t>marow</a:t>
            </a:r>
            <a:r>
              <a:rPr lang="en-US" sz="600" dirty="0" smtClean="0"/>
              <a:t> transplantation in man. J. </a:t>
            </a:r>
            <a:r>
              <a:rPr lang="en-US" sz="600" dirty="0" err="1" smtClean="0"/>
              <a:t>Clin</a:t>
            </a:r>
            <a:r>
              <a:rPr lang="en-US" sz="600" dirty="0" smtClean="0"/>
              <a:t>. Invest. 38. 1959. </a:t>
            </a:r>
            <a:endParaRPr lang="en-US" sz="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938" y="2289227"/>
            <a:ext cx="3042744" cy="91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39" y="2519909"/>
            <a:ext cx="2484243" cy="235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828800" y="1782483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1956</a:t>
            </a:r>
            <a:endParaRPr lang="en-US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1708172" y="2043977"/>
            <a:ext cx="806428" cy="116381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600200"/>
            <a:ext cx="89726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28918"/>
            <a:ext cx="6096000" cy="13712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Stem Cell Transplantation – </a:t>
            </a:r>
          </a:p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history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400800"/>
            <a:ext cx="5715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Little, MT, et al. “History of </a:t>
            </a:r>
            <a:r>
              <a:rPr lang="en-US" sz="700" dirty="0" err="1" smtClean="0"/>
              <a:t>haematopoietic</a:t>
            </a:r>
            <a:r>
              <a:rPr lang="en-US" sz="700" dirty="0" smtClean="0"/>
              <a:t> stem-cell transplantation.” Nature </a:t>
            </a:r>
            <a:r>
              <a:rPr lang="en-US" sz="700" dirty="0" err="1" smtClean="0"/>
              <a:t>Reveiws</a:t>
            </a:r>
            <a:r>
              <a:rPr lang="en-US" sz="700" dirty="0" smtClean="0"/>
              <a:t>. Cancer. </a:t>
            </a:r>
            <a:r>
              <a:rPr lang="en-US" sz="700" dirty="0" err="1" smtClean="0"/>
              <a:t>Vol</a:t>
            </a:r>
            <a:r>
              <a:rPr lang="en-US" sz="700" dirty="0" smtClean="0"/>
              <a:t> 2, March 2002.  </a:t>
            </a:r>
            <a:endParaRPr lang="en-US" sz="700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2011168"/>
            <a:ext cx="3124200" cy="4237232"/>
            <a:chOff x="2590800" y="1066800"/>
            <a:chExt cx="3962400" cy="2514600"/>
          </a:xfrm>
        </p:grpSpPr>
        <p:sp>
          <p:nvSpPr>
            <p:cNvPr id="6" name="Rectangle 5"/>
            <p:cNvSpPr/>
            <p:nvPr/>
          </p:nvSpPr>
          <p:spPr>
            <a:xfrm>
              <a:off x="2590800" y="1066800"/>
              <a:ext cx="3962400" cy="2514600"/>
            </a:xfrm>
            <a:prstGeom prst="rect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67000" y="1143000"/>
              <a:ext cx="3810000" cy="236220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3276600" y="3588892"/>
            <a:ext cx="1524000" cy="236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34" y="2226523"/>
            <a:ext cx="2582980" cy="59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5035" y="2831883"/>
            <a:ext cx="2617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b="1" dirty="0" smtClean="0"/>
              <a:t>1965: </a:t>
            </a:r>
            <a:r>
              <a:rPr lang="en-US" sz="1200" dirty="0" smtClean="0"/>
              <a:t>Rescue victims of accidental irradiation exposure with allogeneic bone marrow. </a:t>
            </a:r>
          </a:p>
          <a:p>
            <a:pPr marL="171450" indent="-171450">
              <a:buFontTx/>
              <a:buChar char="-"/>
            </a:pPr>
            <a:endParaRPr lang="en-US" sz="1200" dirty="0" smtClean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4/5 patients survived, although their </a:t>
            </a:r>
            <a:r>
              <a:rPr lang="en-US" sz="1200" dirty="0" err="1" smtClean="0"/>
              <a:t>chimerism</a:t>
            </a:r>
            <a:r>
              <a:rPr lang="en-US" sz="1200" dirty="0" smtClean="0"/>
              <a:t> was only partial and transitory. </a:t>
            </a:r>
          </a:p>
          <a:p>
            <a:pPr marL="171450" indent="-171450">
              <a:buFontTx/>
              <a:buChar char="-"/>
            </a:pPr>
            <a:endParaRPr lang="en-US" sz="1200" dirty="0" smtClean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Before histocompatibility: probably due to autologous reconstitution. </a:t>
            </a:r>
          </a:p>
          <a:p>
            <a:pPr marL="171450" indent="-171450">
              <a:buFontTx/>
              <a:buChar char="-"/>
            </a:pPr>
            <a:endParaRPr lang="en-US" sz="1200" dirty="0" smtClean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First to describe survival of allogeneic bone marrow graft in leukemic patient.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16652" y="5843000"/>
            <a:ext cx="3036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err="1" smtClean="0"/>
              <a:t>Mathe</a:t>
            </a:r>
            <a:r>
              <a:rPr lang="en-US" sz="600" dirty="0" smtClean="0"/>
              <a:t>, G., et al. Adoptive immunotherapy of acute </a:t>
            </a:r>
            <a:r>
              <a:rPr lang="en-US" sz="600" dirty="0" err="1" smtClean="0"/>
              <a:t>leudkemi</a:t>
            </a:r>
            <a:r>
              <a:rPr lang="en-US" sz="600" dirty="0" smtClean="0"/>
              <a:t>: experimental and clinical results. Cancer Res. 25. 1965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98749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758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6400800"/>
            <a:ext cx="5715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Little, MT, et al. “History of </a:t>
            </a:r>
            <a:r>
              <a:rPr lang="en-US" sz="700" dirty="0" err="1" smtClean="0"/>
              <a:t>haematopoietic</a:t>
            </a:r>
            <a:r>
              <a:rPr lang="en-US" sz="700" dirty="0" smtClean="0"/>
              <a:t> stem-cell transplantation.” Nature </a:t>
            </a:r>
            <a:r>
              <a:rPr lang="en-US" sz="700" dirty="0" err="1" smtClean="0"/>
              <a:t>Reveiws</a:t>
            </a:r>
            <a:r>
              <a:rPr lang="en-US" sz="700" dirty="0" smtClean="0"/>
              <a:t>. Cancer. </a:t>
            </a:r>
            <a:r>
              <a:rPr lang="en-US" sz="700" dirty="0" err="1" smtClean="0"/>
              <a:t>Vol</a:t>
            </a:r>
            <a:r>
              <a:rPr lang="en-US" sz="700" dirty="0" smtClean="0"/>
              <a:t> 2, March 2002.  </a:t>
            </a:r>
            <a:endParaRPr lang="en-US" sz="700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4648200"/>
            <a:ext cx="5105401" cy="1600200"/>
            <a:chOff x="2590800" y="1066800"/>
            <a:chExt cx="3962400" cy="2514600"/>
          </a:xfrm>
        </p:grpSpPr>
        <p:sp>
          <p:nvSpPr>
            <p:cNvPr id="5" name="Rectangle 4"/>
            <p:cNvSpPr/>
            <p:nvPr/>
          </p:nvSpPr>
          <p:spPr>
            <a:xfrm>
              <a:off x="2590800" y="1066800"/>
              <a:ext cx="3962400" cy="2514600"/>
            </a:xfrm>
            <a:prstGeom prst="rect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67000" y="1143000"/>
              <a:ext cx="3810000" cy="236220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15035" y="4800599"/>
            <a:ext cx="4918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 smtClean="0"/>
              <a:t>Graft was </a:t>
            </a:r>
            <a:r>
              <a:rPr lang="en-US" sz="1200" b="1" dirty="0" smtClean="0"/>
              <a:t>rejected</a:t>
            </a:r>
            <a:r>
              <a:rPr lang="en-US" sz="1200" dirty="0" smtClean="0"/>
              <a:t> by the recipient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Severe </a:t>
            </a:r>
            <a:r>
              <a:rPr lang="en-US" sz="1200" b="1" dirty="0" smtClean="0"/>
              <a:t>GVHD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Probably because the procedures were based on work in </a:t>
            </a:r>
            <a:r>
              <a:rPr lang="en-US" sz="1200" b="1" dirty="0" smtClean="0"/>
              <a:t>inbred mice</a:t>
            </a:r>
            <a:r>
              <a:rPr lang="en-US" sz="1200" dirty="0" smtClean="0"/>
              <a:t> that do not require histocompatibility testing. 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“</a:t>
            </a:r>
            <a:r>
              <a:rPr lang="en-US" sz="1200" b="1" dirty="0" smtClean="0"/>
              <a:t>Crossing the allogeneic barrier</a:t>
            </a:r>
            <a:r>
              <a:rPr lang="en-US" sz="1200" dirty="0" smtClean="0"/>
              <a:t>” was seriously doubted. 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2819400"/>
            <a:ext cx="2057401" cy="70661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0" y="2514600"/>
            <a:ext cx="1821969" cy="101141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67000" y="3526014"/>
            <a:ext cx="381001" cy="11221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5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600200"/>
            <a:ext cx="89726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28918"/>
            <a:ext cx="6096000" cy="13712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Stem Cell Transplantation – </a:t>
            </a:r>
          </a:p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history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400800"/>
            <a:ext cx="5715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Little, MT, et al. “History of </a:t>
            </a:r>
            <a:r>
              <a:rPr lang="en-US" sz="700" dirty="0" err="1" smtClean="0"/>
              <a:t>haematopoietic</a:t>
            </a:r>
            <a:r>
              <a:rPr lang="en-US" sz="700" dirty="0" smtClean="0"/>
              <a:t> stem-cell transplantation.” Nature </a:t>
            </a:r>
            <a:r>
              <a:rPr lang="en-US" sz="700" dirty="0" err="1" smtClean="0"/>
              <a:t>Reveiws</a:t>
            </a:r>
            <a:r>
              <a:rPr lang="en-US" sz="700" dirty="0" smtClean="0"/>
              <a:t>. Cancer. </a:t>
            </a:r>
            <a:r>
              <a:rPr lang="en-US" sz="700" dirty="0" err="1" smtClean="0"/>
              <a:t>Vol</a:t>
            </a:r>
            <a:r>
              <a:rPr lang="en-US" sz="700" dirty="0" smtClean="0"/>
              <a:t> 2, March 2002.  </a:t>
            </a:r>
            <a:endParaRPr lang="en-US" sz="700" dirty="0"/>
          </a:p>
        </p:txBody>
      </p:sp>
      <p:sp>
        <p:nvSpPr>
          <p:cNvPr id="5" name="Rectangle 4"/>
          <p:cNvSpPr/>
          <p:nvPr/>
        </p:nvSpPr>
        <p:spPr>
          <a:xfrm>
            <a:off x="4038600" y="4267200"/>
            <a:ext cx="914400" cy="129540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69969" y="2057400"/>
            <a:ext cx="768831" cy="114300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2369" y="4267200"/>
            <a:ext cx="768831" cy="57150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91400" y="4267200"/>
            <a:ext cx="768831" cy="167640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13045" y="2200275"/>
            <a:ext cx="702156" cy="1000125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7559" y="1371600"/>
            <a:ext cx="3861041" cy="4953000"/>
            <a:chOff x="2590800" y="1066800"/>
            <a:chExt cx="3962400" cy="2514600"/>
          </a:xfrm>
        </p:grpSpPr>
        <p:sp>
          <p:nvSpPr>
            <p:cNvPr id="11" name="Rectangle 10"/>
            <p:cNvSpPr/>
            <p:nvPr/>
          </p:nvSpPr>
          <p:spPr>
            <a:xfrm>
              <a:off x="2590800" y="1066800"/>
              <a:ext cx="3962400" cy="2514600"/>
            </a:xfrm>
            <a:prstGeom prst="rect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67000" y="1143000"/>
              <a:ext cx="3810000" cy="236220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2441" y="2286000"/>
            <a:ext cx="3583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b="1" dirty="0" smtClean="0"/>
              <a:t>1968: </a:t>
            </a:r>
            <a:r>
              <a:rPr lang="en-US" sz="1200" dirty="0" smtClean="0"/>
              <a:t>Canine in vitro histocompatibility typing system was developed. 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Dogs received high-dose TBI and then grafts from DLA (dog leukocyte antigen) matched littermates or unrelated donors. 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Survived significantly longer than their DLA-mismatched counterparts. </a:t>
            </a:r>
          </a:p>
        </p:txBody>
      </p:sp>
      <p:cxnSp>
        <p:nvCxnSpPr>
          <p:cNvPr id="14" name="Straight Arrow Connector 13"/>
          <p:cNvCxnSpPr>
            <a:stCxn id="11" idx="3"/>
          </p:cNvCxnSpPr>
          <p:nvPr/>
        </p:nvCxnSpPr>
        <p:spPr>
          <a:xfrm>
            <a:off x="4038600" y="3848100"/>
            <a:ext cx="3737215" cy="38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3391" y="5279648"/>
            <a:ext cx="35837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b="1" dirty="0" smtClean="0"/>
              <a:t>1971</a:t>
            </a:r>
          </a:p>
          <a:p>
            <a:endParaRPr lang="en-US" sz="1200" b="1" dirty="0" smtClean="0"/>
          </a:p>
          <a:p>
            <a:endParaRPr lang="en-US" sz="700" dirty="0" smtClean="0"/>
          </a:p>
          <a:p>
            <a:endParaRPr lang="en-US" sz="700" dirty="0"/>
          </a:p>
          <a:p>
            <a:r>
              <a:rPr lang="en-US" sz="700" dirty="0" err="1" smtClean="0"/>
              <a:t>Storb</a:t>
            </a:r>
            <a:r>
              <a:rPr lang="en-US" sz="700" dirty="0" smtClean="0"/>
              <a:t>, T., et al. Marrow grafts between canine siblings matched by serotyping and mixed leukocyte culture. J. </a:t>
            </a:r>
            <a:r>
              <a:rPr lang="en-US" sz="700" dirty="0" err="1" smtClean="0"/>
              <a:t>Clin</a:t>
            </a:r>
            <a:r>
              <a:rPr lang="en-US" sz="700" dirty="0" smtClean="0"/>
              <a:t>. Invest. 50. 1971.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84" y="1559792"/>
            <a:ext cx="2540438" cy="76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7" y="4302800"/>
            <a:ext cx="2803045" cy="95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81000" y="3962400"/>
            <a:ext cx="35837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Epstein</a:t>
            </a:r>
            <a:r>
              <a:rPr lang="en-US" sz="700" dirty="0"/>
              <a:t>, RB., et al. Cytotoxic typing antisera for marrow grafting in littermate dogs. Transplantation 6, 1968.   </a:t>
            </a:r>
          </a:p>
          <a:p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352105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7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600200"/>
            <a:ext cx="89726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28918"/>
            <a:ext cx="6096000" cy="13712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Stem Cell Transplantation – </a:t>
            </a:r>
          </a:p>
          <a:p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history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400800"/>
            <a:ext cx="5715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Little, MT, et al. “History of </a:t>
            </a:r>
            <a:r>
              <a:rPr lang="en-US" sz="700" dirty="0" err="1" smtClean="0"/>
              <a:t>haematopoietic</a:t>
            </a:r>
            <a:r>
              <a:rPr lang="en-US" sz="700" dirty="0" smtClean="0"/>
              <a:t> stem-cell transplantation.” Nature </a:t>
            </a:r>
            <a:r>
              <a:rPr lang="en-US" sz="700" dirty="0" err="1" smtClean="0"/>
              <a:t>Reveiws</a:t>
            </a:r>
            <a:r>
              <a:rPr lang="en-US" sz="700" dirty="0" smtClean="0"/>
              <a:t>. Cancer. </a:t>
            </a:r>
            <a:r>
              <a:rPr lang="en-US" sz="700" dirty="0" err="1" smtClean="0"/>
              <a:t>Vol</a:t>
            </a:r>
            <a:r>
              <a:rPr lang="en-US" sz="700" dirty="0" smtClean="0"/>
              <a:t> 2, March 2002.  </a:t>
            </a:r>
            <a:endParaRPr lang="en-US" sz="7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752444" y="1054215"/>
            <a:ext cx="3861041" cy="4953000"/>
            <a:chOff x="2590800" y="1066800"/>
            <a:chExt cx="3962400" cy="2514600"/>
          </a:xfrm>
        </p:grpSpPr>
        <p:sp>
          <p:nvSpPr>
            <p:cNvPr id="15" name="Rectangle 14"/>
            <p:cNvSpPr/>
            <p:nvPr/>
          </p:nvSpPr>
          <p:spPr>
            <a:xfrm>
              <a:off x="2590800" y="1066800"/>
              <a:ext cx="3962400" cy="2514600"/>
            </a:xfrm>
            <a:prstGeom prst="rect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69545" y="1136282"/>
              <a:ext cx="3810000" cy="236220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84" y="1377321"/>
            <a:ext cx="2829932" cy="214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84" y="3581400"/>
            <a:ext cx="2887864" cy="20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77559" y="1371600"/>
            <a:ext cx="3861041" cy="3048000"/>
            <a:chOff x="2590800" y="1066800"/>
            <a:chExt cx="3962400" cy="2514600"/>
          </a:xfrm>
        </p:grpSpPr>
        <p:sp>
          <p:nvSpPr>
            <p:cNvPr id="21" name="Rectangle 20"/>
            <p:cNvSpPr/>
            <p:nvPr/>
          </p:nvSpPr>
          <p:spPr>
            <a:xfrm>
              <a:off x="2590800" y="1066800"/>
              <a:ext cx="3962400" cy="2514600"/>
            </a:xfrm>
            <a:prstGeom prst="rect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67000" y="1143000"/>
              <a:ext cx="3810000" cy="236220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2441" y="2286000"/>
            <a:ext cx="3583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b="1" dirty="0" smtClean="0"/>
              <a:t>1968: </a:t>
            </a:r>
            <a:r>
              <a:rPr lang="en-US" sz="1200" dirty="0" smtClean="0"/>
              <a:t>Canine in vitro histocompatibility typing system was developed. 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Dogs received high-dose TBI and then grafts from DLA (dog leukocyte antigen) matched littermates or unrelated donors. 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Survived significantly longer than their DLA-mismatched counterparts. 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84" y="1559792"/>
            <a:ext cx="2540438" cy="76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3497022" y="2671762"/>
            <a:ext cx="1608378" cy="8457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80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7781</TotalTime>
  <Words>4426</Words>
  <Application>Microsoft Office PowerPoint</Application>
  <PresentationFormat>On-screen Show (4:3)</PresentationFormat>
  <Paragraphs>415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Essential</vt:lpstr>
      <vt:lpstr>Hematopoietic Stem Cell Transplantation  Apheresis and Mobilization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Three main methods </vt:lpstr>
      <vt:lpstr>Bone marrow versus Apheresis – Korbling, 1995 </vt:lpstr>
      <vt:lpstr>Bone marrow versus Apheresis – Korbling, 1996 </vt:lpstr>
      <vt:lpstr>Bone marrow versus Apheresis – Besinger, 2001 </vt:lpstr>
      <vt:lpstr> </vt:lpstr>
      <vt:lpstr>Types of donors  </vt:lpstr>
      <vt:lpstr>Indications 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Mobilization –  CD34+ stem cell retrieval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</vt:lpstr>
    </vt:vector>
  </TitlesOfParts>
  <Company>VUMC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Progenitor Cell Transplantation  A closer look at mobilization</dc:title>
  <dc:creator>Ferguson, Donna Catherine</dc:creator>
  <cp:lastModifiedBy>Ferguson, Donna Catherine</cp:lastModifiedBy>
  <cp:revision>85</cp:revision>
  <cp:lastPrinted>2015-07-20T19:15:36Z</cp:lastPrinted>
  <dcterms:created xsi:type="dcterms:W3CDTF">2015-07-22T04:06:53Z</dcterms:created>
  <dcterms:modified xsi:type="dcterms:W3CDTF">2015-07-22T14:31:55Z</dcterms:modified>
</cp:coreProperties>
</file>