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85" r:id="rId2"/>
    <p:sldId id="256" r:id="rId3"/>
    <p:sldId id="257" r:id="rId4"/>
    <p:sldId id="258" r:id="rId5"/>
    <p:sldId id="303" r:id="rId6"/>
    <p:sldId id="289" r:id="rId7"/>
    <p:sldId id="259" r:id="rId8"/>
    <p:sldId id="260" r:id="rId9"/>
    <p:sldId id="286" r:id="rId10"/>
    <p:sldId id="261" r:id="rId11"/>
    <p:sldId id="262" r:id="rId12"/>
    <p:sldId id="304" r:id="rId13"/>
    <p:sldId id="301" r:id="rId14"/>
    <p:sldId id="287" r:id="rId15"/>
    <p:sldId id="302" r:id="rId16"/>
    <p:sldId id="263" r:id="rId17"/>
    <p:sldId id="264" r:id="rId18"/>
    <p:sldId id="284" r:id="rId19"/>
    <p:sldId id="265" r:id="rId20"/>
    <p:sldId id="266" r:id="rId21"/>
    <p:sldId id="267" r:id="rId22"/>
    <p:sldId id="268" r:id="rId23"/>
    <p:sldId id="269" r:id="rId24"/>
    <p:sldId id="293" r:id="rId25"/>
    <p:sldId id="300" r:id="rId26"/>
    <p:sldId id="299" r:id="rId27"/>
    <p:sldId id="306" r:id="rId28"/>
    <p:sldId id="270" r:id="rId29"/>
    <p:sldId id="290" r:id="rId30"/>
    <p:sldId id="271" r:id="rId31"/>
    <p:sldId id="273" r:id="rId32"/>
    <p:sldId id="272" r:id="rId33"/>
    <p:sldId id="274" r:id="rId34"/>
    <p:sldId id="307" r:id="rId35"/>
    <p:sldId id="295" r:id="rId36"/>
    <p:sldId id="294" r:id="rId37"/>
    <p:sldId id="297" r:id="rId38"/>
    <p:sldId id="275" r:id="rId39"/>
    <p:sldId id="298" r:id="rId40"/>
    <p:sldId id="277" r:id="rId41"/>
    <p:sldId id="278" r:id="rId42"/>
    <p:sldId id="279" r:id="rId43"/>
    <p:sldId id="308" r:id="rId4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5" autoAdjust="0"/>
    <p:restoredTop sz="93878" autoAdjust="0"/>
  </p:normalViewPr>
  <p:slideViewPr>
    <p:cSldViewPr>
      <p:cViewPr>
        <p:scale>
          <a:sx n="66" d="100"/>
          <a:sy n="66" d="100"/>
        </p:scale>
        <p:origin x="-960"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55E4C637-E860-41FB-A209-0C05C1B1DC33}" type="datetimeFigureOut">
              <a:rPr lang="en-US" smtClean="0"/>
              <a:t>10/13/2014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FB934D67-D896-4980-875E-AE1962E3F383}" type="slidenum">
              <a:rPr lang="en-US" smtClean="0"/>
              <a:t>‹#›</a:t>
            </a:fld>
            <a:endParaRPr lang="en-US"/>
          </a:p>
        </p:txBody>
      </p:sp>
    </p:spTree>
    <p:extLst>
      <p:ext uri="{BB962C8B-B14F-4D97-AF65-F5344CB8AC3E}">
        <p14:creationId xmlns:p14="http://schemas.microsoft.com/office/powerpoint/2010/main" val="253187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837A142-6E0D-4149-94A6-426430557CAC}" type="datetimeFigureOut">
              <a:rPr lang="en-US" smtClean="0"/>
              <a:pPr/>
              <a:t>10/13/2014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1C09033-20FF-4B08-BA76-8ED7DF1B5193}" type="slidenum">
              <a:rPr lang="en-US" smtClean="0"/>
              <a:pPr/>
              <a:t>‹#›</a:t>
            </a:fld>
            <a:endParaRPr lang="en-US"/>
          </a:p>
        </p:txBody>
      </p:sp>
    </p:spTree>
    <p:extLst>
      <p:ext uri="{BB962C8B-B14F-4D97-AF65-F5344CB8AC3E}">
        <p14:creationId xmlns:p14="http://schemas.microsoft.com/office/powerpoint/2010/main" val="70018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C09033-20FF-4B08-BA76-8ED7DF1B5193}" type="slidenum">
              <a:rPr lang="en-US" smtClean="0"/>
              <a:pPr/>
              <a:t>10</a:t>
            </a:fld>
            <a:endParaRPr lang="en-US"/>
          </a:p>
        </p:txBody>
      </p:sp>
    </p:spTree>
    <p:extLst>
      <p:ext uri="{BB962C8B-B14F-4D97-AF65-F5344CB8AC3E}">
        <p14:creationId xmlns:p14="http://schemas.microsoft.com/office/powerpoint/2010/main" val="200594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09033-20FF-4B08-BA76-8ED7DF1B5193}" type="slidenum">
              <a:rPr lang="en-US" smtClean="0"/>
              <a:pPr/>
              <a:t>12</a:t>
            </a:fld>
            <a:endParaRPr lang="en-US"/>
          </a:p>
        </p:txBody>
      </p:sp>
    </p:spTree>
    <p:extLst>
      <p:ext uri="{BB962C8B-B14F-4D97-AF65-F5344CB8AC3E}">
        <p14:creationId xmlns:p14="http://schemas.microsoft.com/office/powerpoint/2010/main" val="261857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09033-20FF-4B08-BA76-8ED7DF1B5193}" type="slidenum">
              <a:rPr lang="en-US" smtClean="0"/>
              <a:pPr/>
              <a:t>27</a:t>
            </a:fld>
            <a:endParaRPr lang="en-US"/>
          </a:p>
        </p:txBody>
      </p:sp>
    </p:spTree>
    <p:extLst>
      <p:ext uri="{BB962C8B-B14F-4D97-AF65-F5344CB8AC3E}">
        <p14:creationId xmlns:p14="http://schemas.microsoft.com/office/powerpoint/2010/main" val="424518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C09033-20FF-4B08-BA76-8ED7DF1B5193}"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33B3F5-0A05-4106-9C7D-5B0697A205BD}"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103078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8061D-8993-470B-9EC5-454379C65DEF}"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179274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7E68A-23F6-48A2-B26F-2A737521CAB4}"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4144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130C6-FE50-482E-BD95-A5EA7B255CC1}"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8277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FF392-BF8B-4E67-823E-4D6F1828170B}"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321918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11E50-8BBA-46CA-927D-94933F6D04B7}" type="datetime1">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287847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196BE4-61C3-4402-AE19-2163129A9227}" type="datetime1">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426893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D64D9-1893-41F3-ADDE-E0CFC38ACAD7}" type="datetime1">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87423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6447B-1685-47B8-BC79-03FA5116FBEF}" type="datetime1">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360763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93BE1-E812-4200-828F-2D2DC9060018}" type="datetime1">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308428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8322C-682F-49E0-A7BF-0B3A10607494}" type="datetime1">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1EF9C-4685-46DE-9220-29C04ED33ADA}" type="slidenum">
              <a:rPr lang="en-US" smtClean="0"/>
              <a:pPr/>
              <a:t>‹#›</a:t>
            </a:fld>
            <a:endParaRPr lang="en-US"/>
          </a:p>
        </p:txBody>
      </p:sp>
    </p:spTree>
    <p:extLst>
      <p:ext uri="{BB962C8B-B14F-4D97-AF65-F5344CB8AC3E}">
        <p14:creationId xmlns:p14="http://schemas.microsoft.com/office/powerpoint/2010/main" val="347676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F6C28-CBA2-4A31-A26C-B24EDDBD6082}" type="datetime1">
              <a:rPr lang="en-US" smtClean="0"/>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1EF9C-4685-46DE-9220-29C04ED33ADA}" type="slidenum">
              <a:rPr lang="en-US" smtClean="0"/>
              <a:pPr/>
              <a:t>‹#›</a:t>
            </a:fld>
            <a:endParaRPr lang="en-US"/>
          </a:p>
        </p:txBody>
      </p:sp>
    </p:spTree>
    <p:extLst>
      <p:ext uri="{BB962C8B-B14F-4D97-AF65-F5344CB8AC3E}">
        <p14:creationId xmlns:p14="http://schemas.microsoft.com/office/powerpoint/2010/main" val="256750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pic>
        <p:nvPicPr>
          <p:cNvPr id="1026" name="Picture 2" descr="http://i.imgur.com/bSOXyN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86" y="116113"/>
            <a:ext cx="7896225" cy="670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8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normAutofit fontScale="90000"/>
          </a:bodyPr>
          <a:lstStyle/>
          <a:p>
            <a:r>
              <a:rPr lang="en-US" dirty="0" smtClean="0"/>
              <a:t>How common is platelet refractoriness?</a:t>
            </a:r>
            <a:endParaRPr lang="en-US" dirty="0"/>
          </a:p>
        </p:txBody>
      </p:sp>
      <p:sp>
        <p:nvSpPr>
          <p:cNvPr id="3" name="Content Placeholder 2"/>
          <p:cNvSpPr>
            <a:spLocks noGrp="1"/>
          </p:cNvSpPr>
          <p:nvPr>
            <p:ph idx="1"/>
          </p:nvPr>
        </p:nvSpPr>
        <p:spPr>
          <a:xfrm>
            <a:off x="457200" y="1600201"/>
            <a:ext cx="7696200" cy="3810000"/>
          </a:xfrm>
        </p:spPr>
        <p:txBody>
          <a:bodyPr>
            <a:normAutofit fontScale="70000" lnSpcReduction="20000"/>
          </a:bodyPr>
          <a:lstStyle/>
          <a:p>
            <a:r>
              <a:rPr lang="en-US" dirty="0" smtClean="0"/>
              <a:t>Wide range, depending on which study</a:t>
            </a:r>
          </a:p>
          <a:p>
            <a:r>
              <a:rPr lang="en-US" dirty="0" smtClean="0"/>
              <a:t>Between  20 to 70%  of multi-transfused patients undergoing chemotherapy for AML can become refractory to platelet transfusions</a:t>
            </a:r>
          </a:p>
          <a:p>
            <a:r>
              <a:rPr lang="en-US" dirty="0" smtClean="0"/>
              <a:t>Another study of multiply transfused patients found that  of their 145 patients  who had received three or more single-donor platelet concentrates during a 1 year period, forty patients (27.6%) had at least 1 episode of refractoriness </a:t>
            </a:r>
          </a:p>
          <a:p>
            <a:r>
              <a:rPr lang="en-US" dirty="0" smtClean="0"/>
              <a:t>In </a:t>
            </a:r>
            <a:r>
              <a:rPr lang="en-US" dirty="0" err="1" smtClean="0"/>
              <a:t>hemato</a:t>
            </a:r>
            <a:r>
              <a:rPr lang="en-US" dirty="0" smtClean="0"/>
              <a:t>-oncological patients receiving </a:t>
            </a:r>
            <a:r>
              <a:rPr lang="en-US" dirty="0" err="1" smtClean="0"/>
              <a:t>leukoreduced</a:t>
            </a:r>
            <a:r>
              <a:rPr lang="en-US" dirty="0" smtClean="0"/>
              <a:t> blood products, only 15-25% were reported to have platelet refractoriness</a:t>
            </a:r>
            <a:endParaRPr lang="en-US" dirty="0"/>
          </a:p>
        </p:txBody>
      </p:sp>
      <p:sp>
        <p:nvSpPr>
          <p:cNvPr id="4" name="Footer Placeholder 3"/>
          <p:cNvSpPr>
            <a:spLocks noGrp="1"/>
          </p:cNvSpPr>
          <p:nvPr>
            <p:ph type="ftr" sz="quarter" idx="11"/>
          </p:nvPr>
        </p:nvSpPr>
        <p:spPr>
          <a:xfrm>
            <a:off x="5791200" y="6248400"/>
            <a:ext cx="2895600" cy="365125"/>
          </a:xfrm>
        </p:spPr>
        <p:txBody>
          <a:bodyPr/>
          <a:lstStyle/>
          <a:p>
            <a:r>
              <a:rPr lang="en-US" dirty="0" smtClean="0"/>
              <a:t>Bone Marrow Transplantation. 2000; 26(3): 315-320</a:t>
            </a:r>
          </a:p>
          <a:p>
            <a:r>
              <a:rPr lang="en-US" dirty="0" smtClean="0"/>
              <a:t>Ann </a:t>
            </a:r>
            <a:r>
              <a:rPr lang="en-US" dirty="0" err="1" smtClean="0"/>
              <a:t>Hematol</a:t>
            </a:r>
            <a:r>
              <a:rPr lang="en-US" dirty="0" smtClean="0"/>
              <a:t>. 1997; 74(4):185-9</a:t>
            </a:r>
          </a:p>
          <a:p>
            <a:r>
              <a:rPr lang="en-US" dirty="0" smtClean="0"/>
              <a:t>Asian Journal of Transfusion Science. 2014; 8(2); 126-127</a:t>
            </a:r>
          </a:p>
          <a:p>
            <a:endParaRPr lang="en-US" dirty="0"/>
          </a:p>
        </p:txBody>
      </p:sp>
    </p:spTree>
    <p:extLst>
      <p:ext uri="{BB962C8B-B14F-4D97-AF65-F5344CB8AC3E}">
        <p14:creationId xmlns:p14="http://schemas.microsoft.com/office/powerpoint/2010/main" val="3234780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buNone/>
            </a:pPr>
            <a:r>
              <a:rPr lang="en-US" dirty="0" smtClean="0"/>
              <a:t>Refractoriness to platelet transfusion can be separated into three categories: </a:t>
            </a:r>
          </a:p>
          <a:p>
            <a:pPr marL="971550" lvl="1" indent="-514350">
              <a:buFont typeface="+mj-lt"/>
              <a:buAutoNum type="arabicPeriod"/>
            </a:pPr>
            <a:r>
              <a:rPr lang="en-US" dirty="0" smtClean="0"/>
              <a:t>62.5% due to non-immune causes: sepsis, fever, bleeding, splenomegaly, disseminated intravascular coagulation, hepatic sinusoidal obstruction syndrome, graft-versus host disease and medications </a:t>
            </a:r>
            <a:r>
              <a:rPr lang="en-US" sz="1946" dirty="0" smtClean="0"/>
              <a:t>(</a:t>
            </a:r>
            <a:r>
              <a:rPr lang="en-US" sz="1946" dirty="0" err="1" smtClean="0"/>
              <a:t>vancomycin</a:t>
            </a:r>
            <a:r>
              <a:rPr lang="en-US" sz="1946" dirty="0" smtClean="0"/>
              <a:t>, amphotericin, heparin, </a:t>
            </a:r>
            <a:r>
              <a:rPr lang="en-US" sz="1946" dirty="0" err="1" smtClean="0"/>
              <a:t>tacrolimus</a:t>
            </a:r>
            <a:r>
              <a:rPr lang="en-US" sz="1946" dirty="0" smtClean="0"/>
              <a:t>, </a:t>
            </a:r>
            <a:r>
              <a:rPr lang="en-US" sz="1946" dirty="0" err="1" smtClean="0"/>
              <a:t>cyclosporin</a:t>
            </a:r>
            <a:r>
              <a:rPr lang="en-US" sz="1946" dirty="0" smtClean="0"/>
              <a:t>)</a:t>
            </a:r>
          </a:p>
          <a:p>
            <a:pPr marL="971550" lvl="1" indent="-514350">
              <a:buFont typeface="+mj-lt"/>
              <a:buAutoNum type="arabicPeriod"/>
            </a:pPr>
            <a:r>
              <a:rPr lang="en-US" dirty="0" smtClean="0"/>
              <a:t>17.5% due to immune causes : </a:t>
            </a:r>
            <a:r>
              <a:rPr lang="en-US" dirty="0" err="1" smtClean="0"/>
              <a:t>alloimmunization</a:t>
            </a:r>
            <a:r>
              <a:rPr lang="en-US" dirty="0" smtClean="0"/>
              <a:t> to HLA and/or platelet specific antigens due to prior exposure from pregnancy, transfusions and/or transplantation </a:t>
            </a:r>
          </a:p>
          <a:p>
            <a:pPr marL="971550" lvl="1" indent="-514350">
              <a:buFont typeface="+mj-lt"/>
              <a:buAutoNum type="arabicPeriod"/>
            </a:pPr>
            <a:r>
              <a:rPr lang="en-US" dirty="0" smtClean="0"/>
              <a:t>20% due to combination of both </a:t>
            </a:r>
          </a:p>
          <a:p>
            <a:pPr marL="971550" lvl="1" indent="-514350">
              <a:buFont typeface="+mj-lt"/>
              <a:buAutoNum type="arabicPeriod"/>
            </a:pPr>
            <a:endParaRPr lang="en-US" dirty="0"/>
          </a:p>
        </p:txBody>
      </p:sp>
      <p:sp>
        <p:nvSpPr>
          <p:cNvPr id="5" name="Footer Placeholder 3"/>
          <p:cNvSpPr>
            <a:spLocks noGrp="1"/>
          </p:cNvSpPr>
          <p:nvPr>
            <p:ph type="ftr" sz="quarter" idx="11"/>
          </p:nvPr>
        </p:nvSpPr>
        <p:spPr>
          <a:xfrm>
            <a:off x="6248400" y="6492875"/>
            <a:ext cx="2895600" cy="365125"/>
          </a:xfrm>
        </p:spPr>
        <p:txBody>
          <a:bodyPr/>
          <a:lstStyle/>
          <a:p>
            <a:r>
              <a:rPr lang="en-US" dirty="0" smtClean="0"/>
              <a:t>Ann </a:t>
            </a:r>
            <a:r>
              <a:rPr lang="en-US" dirty="0" err="1" smtClean="0"/>
              <a:t>Hematol</a:t>
            </a:r>
            <a:r>
              <a:rPr lang="en-US" dirty="0" smtClean="0"/>
              <a:t>. 1997; 74(4):185-9</a:t>
            </a:r>
            <a:endParaRPr lang="en-US" dirty="0"/>
          </a:p>
        </p:txBody>
      </p:sp>
      <p:pic>
        <p:nvPicPr>
          <p:cNvPr id="2050" name="Picture 2" descr="C:\Users\davidsn\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693863" cy="11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Distinguishing immune from non-immune causes</a:t>
            </a:r>
            <a:endParaRPr lang="en-US" dirty="0"/>
          </a:p>
        </p:txBody>
      </p:sp>
      <p:sp>
        <p:nvSpPr>
          <p:cNvPr id="3" name="Content Placeholder 2"/>
          <p:cNvSpPr>
            <a:spLocks noGrp="1"/>
          </p:cNvSpPr>
          <p:nvPr>
            <p:ph idx="1"/>
          </p:nvPr>
        </p:nvSpPr>
        <p:spPr>
          <a:xfrm>
            <a:off x="457200" y="1600201"/>
            <a:ext cx="8229600" cy="2362199"/>
          </a:xfrm>
        </p:spPr>
        <p:txBody>
          <a:bodyPr>
            <a:normAutofit fontScale="92500"/>
          </a:bodyPr>
          <a:lstStyle/>
          <a:p>
            <a:r>
              <a:rPr lang="en-US" dirty="0" smtClean="0"/>
              <a:t>For non-immune cause:</a:t>
            </a:r>
          </a:p>
          <a:p>
            <a:pPr lvl="2"/>
            <a:r>
              <a:rPr lang="en-US" dirty="0" smtClean="0"/>
              <a:t>Normal increment at one hour following transfusion with return to baseline count within 24 hours</a:t>
            </a:r>
          </a:p>
          <a:p>
            <a:r>
              <a:rPr lang="en-US" dirty="0" smtClean="0"/>
              <a:t>For immune cause:</a:t>
            </a:r>
          </a:p>
          <a:p>
            <a:pPr lvl="2"/>
            <a:r>
              <a:rPr lang="en-US" dirty="0" smtClean="0"/>
              <a:t>Little or no increment within one hour following transfusion</a:t>
            </a:r>
          </a:p>
          <a:p>
            <a:pPr marL="914400" lvl="2" indent="0">
              <a:buNone/>
            </a:pPr>
            <a:endParaRPr lang="en-US" dirty="0" smtClean="0"/>
          </a:p>
        </p:txBody>
      </p:sp>
      <p:sp>
        <p:nvSpPr>
          <p:cNvPr id="4" name="Footer Placeholder 3"/>
          <p:cNvSpPr>
            <a:spLocks noGrp="1"/>
          </p:cNvSpPr>
          <p:nvPr>
            <p:ph type="ftr" sz="quarter" idx="11"/>
          </p:nvPr>
        </p:nvSpPr>
        <p:spPr>
          <a:xfrm>
            <a:off x="6207125" y="6454321"/>
            <a:ext cx="2895600" cy="365125"/>
          </a:xfrm>
        </p:spPr>
        <p:txBody>
          <a:bodyPr/>
          <a:lstStyle/>
          <a:p>
            <a:r>
              <a:rPr lang="en-US" dirty="0" smtClean="0"/>
              <a:t>Refractoriness to platelet transfusion, </a:t>
            </a:r>
            <a:r>
              <a:rPr lang="en-US" dirty="0" err="1" smtClean="0"/>
              <a:t>UpToDate</a:t>
            </a:r>
            <a:endParaRPr lang="en-US" dirty="0"/>
          </a:p>
        </p:txBody>
      </p:sp>
      <p:pic>
        <p:nvPicPr>
          <p:cNvPr id="1026" name="Picture 2" descr="C:\Users\davidsn\Desktop\Patterns_of_platelet_resp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86200"/>
            <a:ext cx="4200525"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382000" cy="5287963"/>
          </a:xfrm>
        </p:spPr>
        <p:txBody>
          <a:bodyPr>
            <a:normAutofit fontScale="77500" lnSpcReduction="20000"/>
          </a:bodyPr>
          <a:lstStyle/>
          <a:p>
            <a:pPr marL="285750" indent="-285750">
              <a:buFont typeface="Arial"/>
              <a:buChar char="•"/>
            </a:pPr>
            <a:r>
              <a:rPr lang="en-US" dirty="0" smtClean="0"/>
              <a:t>The most common immune cause of platelet refractoriness is due to HLA class I antibodies, estimated to be the cause of about 30-40% of the immune-related refractoriness</a:t>
            </a:r>
          </a:p>
          <a:p>
            <a:pPr marL="285750" indent="-285750">
              <a:buFont typeface="Arial"/>
              <a:buChar char="•"/>
            </a:pPr>
            <a:r>
              <a:rPr lang="en-US" dirty="0" smtClean="0"/>
              <a:t>The generation of antibodies against HLA antigens occurs in 7% to 55% of patients after platelet transfusion, depending on the study, patient population, </a:t>
            </a:r>
            <a:r>
              <a:rPr lang="en-US" dirty="0" smtClean="0"/>
              <a:t>number </a:t>
            </a:r>
            <a:r>
              <a:rPr lang="en-US" dirty="0" smtClean="0"/>
              <a:t>and type of transfusions.</a:t>
            </a:r>
          </a:p>
          <a:p>
            <a:pPr marL="285750" indent="-285750">
              <a:buFont typeface="Arial"/>
              <a:buChar char="•"/>
            </a:pPr>
            <a:r>
              <a:rPr lang="en-US" dirty="0" smtClean="0"/>
              <a:t>These antibodies are usually detected within the first 2 weeks of exposure. The amount of time they persist is variable. </a:t>
            </a:r>
          </a:p>
          <a:p>
            <a:pPr marL="285750" indent="-285750">
              <a:buFont typeface="Arial"/>
              <a:buChar char="•"/>
            </a:pPr>
            <a:r>
              <a:rPr lang="en-US" dirty="0" smtClean="0"/>
              <a:t>In the Trial to Reduce </a:t>
            </a:r>
            <a:r>
              <a:rPr lang="en-US" dirty="0" err="1" smtClean="0"/>
              <a:t>Alloimmunization</a:t>
            </a:r>
            <a:r>
              <a:rPr lang="en-US" dirty="0" smtClean="0"/>
              <a:t> to Platelets (TRAP) study, 17% to 21% of recipients of </a:t>
            </a:r>
            <a:r>
              <a:rPr lang="en-US" dirty="0" err="1" smtClean="0"/>
              <a:t>leuko</a:t>
            </a:r>
            <a:r>
              <a:rPr lang="en-US" dirty="0" smtClean="0"/>
              <a:t>-reduced </a:t>
            </a:r>
            <a:r>
              <a:rPr lang="en-US" dirty="0" smtClean="0"/>
              <a:t>or ultraviolet-irradiated platelets and 45% of recipients of </a:t>
            </a:r>
            <a:r>
              <a:rPr lang="en-US" dirty="0" err="1" smtClean="0"/>
              <a:t>nonleuko</a:t>
            </a:r>
            <a:r>
              <a:rPr lang="en-US" dirty="0" smtClean="0"/>
              <a:t>-reduced </a:t>
            </a:r>
            <a:r>
              <a:rPr lang="en-US" dirty="0" smtClean="0"/>
              <a:t>platelets developed new antibodies against HLA antigens. </a:t>
            </a:r>
            <a:endParaRPr lang="en-US" dirty="0"/>
          </a:p>
        </p:txBody>
      </p:sp>
      <p:sp>
        <p:nvSpPr>
          <p:cNvPr id="4" name="Footer Placeholder 3"/>
          <p:cNvSpPr>
            <a:spLocks noGrp="1"/>
          </p:cNvSpPr>
          <p:nvPr>
            <p:ph type="ftr" sz="quarter" idx="11"/>
          </p:nvPr>
        </p:nvSpPr>
        <p:spPr>
          <a:xfrm>
            <a:off x="6248400" y="6492875"/>
            <a:ext cx="2895600" cy="365125"/>
          </a:xfrm>
        </p:spPr>
        <p:txBody>
          <a:bodyPr/>
          <a:lstStyle/>
          <a:p>
            <a:r>
              <a:rPr lang="en-US" dirty="0" smtClean="0"/>
              <a:t>Blood. 2013; 121(16)</a:t>
            </a:r>
            <a:endParaRPr lang="en-US" dirty="0"/>
          </a:p>
        </p:txBody>
      </p:sp>
      <p:sp>
        <p:nvSpPr>
          <p:cNvPr id="6" name="TextBox 5"/>
          <p:cNvSpPr txBox="1"/>
          <p:nvPr/>
        </p:nvSpPr>
        <p:spPr>
          <a:xfrm>
            <a:off x="2209800" y="152400"/>
            <a:ext cx="4191000" cy="646331"/>
          </a:xfrm>
          <a:prstGeom prst="rect">
            <a:avLst/>
          </a:prstGeom>
          <a:noFill/>
        </p:spPr>
        <p:txBody>
          <a:bodyPr wrap="square" rtlCol="0">
            <a:spAutoFit/>
          </a:bodyPr>
          <a:lstStyle/>
          <a:p>
            <a:r>
              <a:rPr lang="en-US" sz="3600" dirty="0" smtClean="0"/>
              <a:t>HLA class I antibodies</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10200" y="6400800"/>
            <a:ext cx="3124200" cy="365125"/>
          </a:xfrm>
        </p:spPr>
        <p:txBody>
          <a:bodyPr/>
          <a:lstStyle/>
          <a:p>
            <a:r>
              <a:rPr lang="en-US" dirty="0" smtClean="0"/>
              <a:t>Nature Reviews Immunology. 2011: 11:264-274</a:t>
            </a:r>
            <a:endParaRPr lang="en-US" dirty="0"/>
          </a:p>
        </p:txBody>
      </p:sp>
      <p:pic>
        <p:nvPicPr>
          <p:cNvPr id="2050" name="Picture 2" descr="C:\Users\davidsn\Desktop\nri2956-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95600"/>
            <a:ext cx="3810000" cy="31072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304800"/>
            <a:ext cx="8458200" cy="3416320"/>
          </a:xfrm>
          <a:prstGeom prst="rect">
            <a:avLst/>
          </a:prstGeom>
          <a:noFill/>
        </p:spPr>
        <p:txBody>
          <a:bodyPr wrap="square" rtlCol="0">
            <a:spAutoFit/>
          </a:bodyPr>
          <a:lstStyle/>
          <a:p>
            <a:pPr marL="285750" indent="-285750">
              <a:buFont typeface="Arial"/>
              <a:buChar char="•"/>
            </a:pPr>
            <a:r>
              <a:rPr lang="en-US" dirty="0" smtClean="0"/>
              <a:t>Platelets have significant levels of MHC class I molecules on their surface </a:t>
            </a:r>
          </a:p>
          <a:p>
            <a:pPr marL="285750" indent="-285750">
              <a:buFont typeface="Arial" panose="020B0604020202020204" pitchFamily="34" charset="0"/>
              <a:buChar char="•"/>
            </a:pPr>
            <a:r>
              <a:rPr lang="en-US" dirty="0" smtClean="0"/>
              <a:t>Most of the molecules are MHC class I heavy chains that have been cleaved from other cells and adsorbed by platelets from the plasma</a:t>
            </a:r>
          </a:p>
          <a:p>
            <a:pPr marL="285750" indent="-285750">
              <a:buFont typeface="Arial" panose="020B0604020202020204" pitchFamily="34" charset="0"/>
              <a:buChar char="•"/>
            </a:pPr>
            <a:r>
              <a:rPr lang="en-US" dirty="0" smtClean="0"/>
              <a:t>It has been estimated that 80,000 to 120,000 MHC class I heavy chains are associated with each platelet </a:t>
            </a:r>
          </a:p>
          <a:p>
            <a:pPr marL="285750" indent="-285750">
              <a:buFont typeface="Arial" panose="020B0604020202020204" pitchFamily="34" charset="0"/>
              <a:buChar char="•"/>
            </a:pPr>
            <a:r>
              <a:rPr lang="en-US" dirty="0" smtClean="0"/>
              <a:t>These MHC class I molecules can be recognized by MHC-specific </a:t>
            </a:r>
            <a:r>
              <a:rPr lang="en-US" dirty="0" err="1" smtClean="0"/>
              <a:t>alloantibodies</a:t>
            </a:r>
            <a:endParaRPr lang="en-US" dirty="0" smtClean="0"/>
          </a:p>
          <a:p>
            <a:pPr marL="285750" indent="-285750">
              <a:buFont typeface="Arial" panose="020B0604020202020204" pitchFamily="34" charset="0"/>
              <a:buChar char="•"/>
            </a:pPr>
            <a:r>
              <a:rPr lang="en-US" dirty="0" smtClean="0"/>
              <a:t>The panel reactive antibody (PRA) represents the percentage of individuals with whom the patient’s HLA antibodies react; a PRA result &gt;20% suggests HLA </a:t>
            </a:r>
            <a:r>
              <a:rPr lang="en-US" dirty="0" err="1" smtClean="0"/>
              <a:t>alloimmunization</a:t>
            </a:r>
            <a:endParaRPr lang="en-US" dirty="0" smtClean="0"/>
          </a:p>
          <a:p>
            <a:pPr marL="285750" indent="-285750"/>
            <a:endParaRPr lang="en-US" dirty="0" smtClean="0"/>
          </a:p>
          <a:p>
            <a:pPr marL="285750" indent="-285750">
              <a:buFont typeface="Arial" panose="020B0604020202020204" pitchFamily="34" charset="0"/>
              <a:buChar char="•"/>
            </a:pPr>
            <a:endParaRPr lang="en-US" dirty="0" smtClean="0"/>
          </a:p>
          <a:p>
            <a:endParaRPr lang="en-US" dirty="0"/>
          </a:p>
        </p:txBody>
      </p:sp>
      <p:sp>
        <p:nvSpPr>
          <p:cNvPr id="2" name="Rectangle 1"/>
          <p:cNvSpPr/>
          <p:nvPr/>
        </p:nvSpPr>
        <p:spPr>
          <a:xfrm>
            <a:off x="4323443" y="2895600"/>
            <a:ext cx="1828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837112"/>
            <a:ext cx="18288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07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001000" cy="2819401"/>
          </a:xfrm>
        </p:spPr>
        <p:txBody>
          <a:bodyPr>
            <a:normAutofit fontScale="70000" lnSpcReduction="20000"/>
          </a:bodyPr>
          <a:lstStyle/>
          <a:p>
            <a:r>
              <a:rPr lang="en-US" dirty="0" smtClean="0"/>
              <a:t>There are also multiple HPA antigen types that can induce the production of anti-HPA antibodies and result in subsequent platelet transfusion refractoriness </a:t>
            </a:r>
          </a:p>
          <a:p>
            <a:r>
              <a:rPr lang="en-US" dirty="0" smtClean="0"/>
              <a:t>To date, there are 24 platelet-specific </a:t>
            </a:r>
            <a:r>
              <a:rPr lang="en-US" dirty="0" err="1" smtClean="0"/>
              <a:t>alloantigens</a:t>
            </a:r>
            <a:r>
              <a:rPr lang="en-US" dirty="0" smtClean="0"/>
              <a:t> that have been identified </a:t>
            </a:r>
          </a:p>
          <a:p>
            <a:r>
              <a:rPr lang="en-US" dirty="0" smtClean="0"/>
              <a:t>These antigens, however, appear to be less immunogenic than HLA antigens, and result in a lower frequency of HPA </a:t>
            </a:r>
            <a:r>
              <a:rPr lang="en-US" dirty="0" err="1" smtClean="0"/>
              <a:t>alloimmunization</a:t>
            </a:r>
            <a:r>
              <a:rPr lang="en-US" dirty="0" smtClean="0"/>
              <a:t>, with higher rates in patients who are additionally HLA </a:t>
            </a:r>
            <a:r>
              <a:rPr lang="en-US" dirty="0" err="1" smtClean="0"/>
              <a:t>alloimmunized</a:t>
            </a:r>
            <a:endParaRPr lang="en-US" dirty="0" smtClean="0"/>
          </a:p>
          <a:p>
            <a:endParaRPr lang="en-US" dirty="0"/>
          </a:p>
        </p:txBody>
      </p:sp>
      <p:sp>
        <p:nvSpPr>
          <p:cNvPr id="4" name="Footer Placeholder 3"/>
          <p:cNvSpPr>
            <a:spLocks noGrp="1"/>
          </p:cNvSpPr>
          <p:nvPr>
            <p:ph type="ftr" sz="quarter" idx="11"/>
          </p:nvPr>
        </p:nvSpPr>
        <p:spPr>
          <a:xfrm>
            <a:off x="6248400" y="6492875"/>
            <a:ext cx="2895600" cy="365125"/>
          </a:xfrm>
        </p:spPr>
        <p:txBody>
          <a:bodyPr/>
          <a:lstStyle/>
          <a:p>
            <a:r>
              <a:rPr lang="en-US" dirty="0" smtClean="0"/>
              <a:t>Blood. 2013; 121(16)</a:t>
            </a:r>
          </a:p>
          <a:p>
            <a:endParaRPr lang="en-US" dirty="0"/>
          </a:p>
        </p:txBody>
      </p:sp>
      <p:pic>
        <p:nvPicPr>
          <p:cNvPr id="5" name="Picture 3" descr="C:\Users\davidsn\Desktop\H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0"/>
            <a:ext cx="3124200" cy="27058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0" y="228600"/>
            <a:ext cx="4953000" cy="769441"/>
          </a:xfrm>
          <a:prstGeom prst="rect">
            <a:avLst/>
          </a:prstGeom>
          <a:noFill/>
        </p:spPr>
        <p:txBody>
          <a:bodyPr wrap="square" rtlCol="0">
            <a:spAutoFit/>
          </a:bodyPr>
          <a:lstStyle/>
          <a:p>
            <a:r>
              <a:rPr lang="en-US" sz="4400" dirty="0" smtClean="0"/>
              <a:t>HPA antigens</a:t>
            </a: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Compatible platelets for the Immune Refractory Patient </a:t>
            </a:r>
            <a:endParaRPr lang="en-US" dirty="0"/>
          </a:p>
        </p:txBody>
      </p:sp>
      <p:sp>
        <p:nvSpPr>
          <p:cNvPr id="3" name="Content Placeholder 2"/>
          <p:cNvSpPr>
            <a:spLocks noGrp="1"/>
          </p:cNvSpPr>
          <p:nvPr>
            <p:ph idx="1"/>
          </p:nvPr>
        </p:nvSpPr>
        <p:spPr/>
        <p:txBody>
          <a:bodyPr/>
          <a:lstStyle/>
          <a:p>
            <a:r>
              <a:rPr lang="en-US" dirty="0" smtClean="0"/>
              <a:t>Procedures to provide compatible platelets in immune refractoriness include:</a:t>
            </a:r>
          </a:p>
          <a:p>
            <a:pPr lvl="1"/>
            <a:r>
              <a:rPr lang="en-US" dirty="0" smtClean="0"/>
              <a:t>Platelet Cross-match</a:t>
            </a:r>
          </a:p>
          <a:p>
            <a:pPr lvl="1"/>
            <a:r>
              <a:rPr lang="en-US" dirty="0" smtClean="0"/>
              <a:t>HLA-Matched</a:t>
            </a:r>
          </a:p>
          <a:p>
            <a:pPr lvl="1"/>
            <a:r>
              <a:rPr lang="en-US" dirty="0" smtClean="0"/>
              <a:t>Antibody Specificity Prediction Method (ASP)</a:t>
            </a:r>
          </a:p>
          <a:p>
            <a:pPr lvl="1"/>
            <a:r>
              <a:rPr lang="en-US" dirty="0" smtClean="0"/>
              <a:t>HLA Matchmaker</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375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Cross-matching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Usually by solid-phase red-cell adherence (SPRCA) or enzyme-linked </a:t>
            </a:r>
            <a:r>
              <a:rPr lang="en-US" dirty="0" err="1" smtClean="0"/>
              <a:t>immunoabsorbent</a:t>
            </a:r>
            <a:r>
              <a:rPr lang="en-US" dirty="0" smtClean="0"/>
              <a:t> assay (ELISA)</a:t>
            </a:r>
          </a:p>
          <a:p>
            <a:r>
              <a:rPr lang="en-US" dirty="0" smtClean="0"/>
              <a:t>The patient’s plasma is incubated with donor platelets in the test kit and compatibility is assessed</a:t>
            </a:r>
          </a:p>
          <a:p>
            <a:r>
              <a:rPr lang="en-US" dirty="0" smtClean="0"/>
              <a:t>This method finds compatible platelets for patients with anti-HLA or anti-platelet antibodies </a:t>
            </a:r>
          </a:p>
          <a:p>
            <a:r>
              <a:rPr lang="en-US" dirty="0" smtClean="0"/>
              <a:t>If several donors are compatible then immune-mediated refractoriness is unlikely, conversely, if most donors are incompatible the patient likely has an immune-mediated refractoriness</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03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cross-matching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Advantages</a:t>
            </a:r>
          </a:p>
          <a:p>
            <a:pPr lvl="1"/>
            <a:r>
              <a:rPr lang="en-US" dirty="0" smtClean="0"/>
              <a:t>Used for both diagnosis and treatment, since antibody detection is inherent to the testing process </a:t>
            </a:r>
          </a:p>
          <a:p>
            <a:pPr lvl="1"/>
            <a:r>
              <a:rPr lang="en-US" dirty="0" smtClean="0"/>
              <a:t>Testing takes only several hours</a:t>
            </a:r>
          </a:p>
          <a:p>
            <a:pPr lvl="1"/>
            <a:r>
              <a:rPr lang="en-US" dirty="0" smtClean="0"/>
              <a:t>Products obtained more quickly than HLA-matched platelets</a:t>
            </a:r>
          </a:p>
          <a:p>
            <a:pPr lvl="1"/>
            <a:r>
              <a:rPr lang="en-US" dirty="0" smtClean="0"/>
              <a:t>Compared to HLA-matched platelets, there is a larger pool of compatible donors</a:t>
            </a:r>
          </a:p>
          <a:p>
            <a:pPr lvl="1"/>
            <a:endParaRPr lang="en-US" dirty="0" smtClean="0"/>
          </a:p>
          <a:p>
            <a:pPr marL="514350" indent="-457200"/>
            <a:r>
              <a:rPr lang="en-US" dirty="0" smtClean="0"/>
              <a:t>Disadvantages</a:t>
            </a:r>
          </a:p>
          <a:p>
            <a:pPr marL="914400" lvl="1" indent="-457200"/>
            <a:r>
              <a:rPr lang="en-US" dirty="0" smtClean="0"/>
              <a:t>While the test only takes several hours, there is still significant lag time from the time the sample is sent to the lab and the time compatible platelets become available to the blood bank. This is particularly concerning if the patient is actively bleeding</a:t>
            </a:r>
          </a:p>
          <a:p>
            <a:pPr marL="914400" lvl="1" indent="-457200"/>
            <a:r>
              <a:rPr lang="en-US" dirty="0" smtClean="0"/>
              <a:t>Testing has to be repeated for each platelet search</a:t>
            </a:r>
          </a:p>
          <a:p>
            <a:pPr marL="914400" lvl="1" indent="-457200"/>
            <a:r>
              <a:rPr lang="en-US" dirty="0" smtClean="0"/>
              <a:t>Testing is labor-intensive unless automated</a:t>
            </a:r>
          </a:p>
          <a:p>
            <a:pPr marL="914400" lvl="1" indent="-457200"/>
            <a:r>
              <a:rPr lang="en-US" dirty="0" smtClean="0"/>
              <a:t>Commercial kids were temporarily unavailable </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9181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HLA-matched platelets</a:t>
            </a:r>
            <a:endParaRPr lang="en-US" dirty="0"/>
          </a:p>
        </p:txBody>
      </p:sp>
      <p:sp>
        <p:nvSpPr>
          <p:cNvPr id="3" name="Content Placeholder 2"/>
          <p:cNvSpPr>
            <a:spLocks noGrp="1"/>
          </p:cNvSpPr>
          <p:nvPr>
            <p:ph idx="1"/>
          </p:nvPr>
        </p:nvSpPr>
        <p:spPr/>
        <p:txBody>
          <a:bodyPr>
            <a:normAutofit/>
          </a:bodyPr>
          <a:lstStyle/>
          <a:p>
            <a:r>
              <a:rPr lang="en-US" dirty="0" smtClean="0"/>
              <a:t>As discussed earlier, platelets have the HLA-A and HLA-B Class I antigens</a:t>
            </a:r>
          </a:p>
          <a:p>
            <a:r>
              <a:rPr lang="en-US" dirty="0" smtClean="0"/>
              <a:t>The recipient’s HLA Class I antigens are typed</a:t>
            </a:r>
          </a:p>
          <a:p>
            <a:r>
              <a:rPr lang="en-US" dirty="0" smtClean="0"/>
              <a:t>Donor platelets are selected from the database of donor HLA types that most closely match the recipient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875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696200" cy="2533650"/>
          </a:xfrm>
        </p:spPr>
        <p:txBody>
          <a:bodyPr>
            <a:normAutofit fontScale="90000"/>
          </a:bodyPr>
          <a:lstStyle/>
          <a:p>
            <a:r>
              <a:rPr lang="en-US" dirty="0" smtClean="0"/>
              <a:t>MANAGEMENT OF PLATELET REFRACTORINESS:</a:t>
            </a:r>
            <a:br>
              <a:rPr lang="en-US" dirty="0" smtClean="0"/>
            </a:br>
            <a:r>
              <a:rPr lang="en-US" dirty="0" smtClean="0"/>
              <a:t>A look at cross-matched vs. </a:t>
            </a:r>
            <a:br>
              <a:rPr lang="en-US" dirty="0" smtClean="0"/>
            </a:br>
            <a:r>
              <a:rPr lang="en-US" dirty="0" smtClean="0"/>
              <a:t>HLA-matched platelets</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143000" y="3276600"/>
            <a:ext cx="6400800" cy="1752600"/>
          </a:xfrm>
        </p:spPr>
        <p:txBody>
          <a:bodyPr/>
          <a:lstStyle/>
          <a:p>
            <a:r>
              <a:rPr lang="en-US" dirty="0" smtClean="0"/>
              <a:t>Stephanie N. David, MD</a:t>
            </a:r>
            <a:endParaRPr lang="en-US" dirty="0"/>
          </a:p>
        </p:txBody>
      </p:sp>
      <p:pic>
        <p:nvPicPr>
          <p:cNvPr id="4" name="Picture 3"/>
          <p:cNvPicPr>
            <a:picLocks noChangeAspect="1"/>
          </p:cNvPicPr>
          <p:nvPr/>
        </p:nvPicPr>
        <p:blipFill>
          <a:blip r:embed="rId2"/>
          <a:stretch>
            <a:fillRect/>
          </a:stretch>
        </p:blipFill>
        <p:spPr>
          <a:xfrm>
            <a:off x="3657600" y="4114800"/>
            <a:ext cx="1546570" cy="2239433"/>
          </a:xfrm>
          <a:prstGeom prst="rect">
            <a:avLst/>
          </a:prstGeom>
        </p:spPr>
      </p:pic>
    </p:spTree>
    <p:extLst>
      <p:ext uri="{BB962C8B-B14F-4D97-AF65-F5344CB8AC3E}">
        <p14:creationId xmlns:p14="http://schemas.microsoft.com/office/powerpoint/2010/main" val="168972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1143000"/>
          </a:xfrm>
        </p:spPr>
        <p:txBody>
          <a:bodyPr>
            <a:normAutofit fontScale="90000"/>
          </a:bodyPr>
          <a:lstStyle/>
          <a:p>
            <a:r>
              <a:rPr lang="en-US" dirty="0" smtClean="0"/>
              <a:t>Match grades for HLA-matched platelets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1284542"/>
              </p:ext>
            </p:extLst>
          </p:nvPr>
        </p:nvGraphicFramePr>
        <p:xfrm>
          <a:off x="1143000" y="1219200"/>
          <a:ext cx="6858000" cy="4365416"/>
        </p:xfrm>
        <a:graphic>
          <a:graphicData uri="http://schemas.openxmlformats.org/drawingml/2006/table">
            <a:tbl>
              <a:tblPr firstRow="1" bandRow="1">
                <a:tableStyleId>{7DF18680-E054-41AD-8BC1-D1AEF772440D}</a:tableStyleId>
              </a:tblPr>
              <a:tblGrid>
                <a:gridCol w="1469571"/>
                <a:gridCol w="5388429"/>
              </a:tblGrid>
              <a:tr h="465667">
                <a:tc>
                  <a:txBody>
                    <a:bodyPr/>
                    <a:lstStyle/>
                    <a:p>
                      <a:pPr algn="ctr"/>
                      <a:r>
                        <a:rPr lang="en-US" dirty="0" smtClean="0"/>
                        <a:t>GRADE</a:t>
                      </a:r>
                      <a:endParaRPr lang="en-US" dirty="0"/>
                    </a:p>
                  </a:txBody>
                  <a:tcPr/>
                </a:tc>
                <a:tc>
                  <a:txBody>
                    <a:bodyPr/>
                    <a:lstStyle/>
                    <a:p>
                      <a:r>
                        <a:rPr lang="en-US" dirty="0" smtClean="0"/>
                        <a:t>ANTIGEN MATCHES</a:t>
                      </a:r>
                      <a:endParaRPr lang="en-US" dirty="0"/>
                    </a:p>
                  </a:txBody>
                  <a:tcPr/>
                </a:tc>
              </a:tr>
              <a:tr h="465667">
                <a:tc>
                  <a:txBody>
                    <a:bodyPr/>
                    <a:lstStyle/>
                    <a:p>
                      <a:pPr algn="ctr"/>
                      <a:r>
                        <a:rPr lang="en-US" dirty="0" smtClean="0"/>
                        <a:t>A</a:t>
                      </a:r>
                      <a:endParaRPr lang="en-US" dirty="0"/>
                    </a:p>
                  </a:txBody>
                  <a:tcPr/>
                </a:tc>
                <a:tc>
                  <a:txBody>
                    <a:bodyPr/>
                    <a:lstStyle/>
                    <a:p>
                      <a:r>
                        <a:rPr lang="en-US" dirty="0" smtClean="0"/>
                        <a:t>4 antigen</a:t>
                      </a:r>
                      <a:r>
                        <a:rPr lang="en-US" baseline="0" dirty="0" smtClean="0"/>
                        <a:t> match</a:t>
                      </a:r>
                      <a:endParaRPr lang="en-US" dirty="0"/>
                    </a:p>
                  </a:txBody>
                  <a:tcPr/>
                </a:tc>
              </a:tr>
              <a:tr h="465667">
                <a:tc>
                  <a:txBody>
                    <a:bodyPr/>
                    <a:lstStyle/>
                    <a:p>
                      <a:pPr algn="ctr"/>
                      <a:r>
                        <a:rPr lang="en-US" dirty="0" smtClean="0"/>
                        <a:t>B</a:t>
                      </a:r>
                      <a:endParaRPr lang="en-US" dirty="0"/>
                    </a:p>
                  </a:txBody>
                  <a:tcPr/>
                </a:tc>
                <a:tc>
                  <a:txBody>
                    <a:bodyPr/>
                    <a:lstStyle/>
                    <a:p>
                      <a:r>
                        <a:rPr lang="en-US" dirty="0" smtClean="0"/>
                        <a:t>2 or 3 antigen match</a:t>
                      </a:r>
                    </a:p>
                    <a:p>
                      <a:r>
                        <a:rPr lang="en-US" dirty="0" smtClean="0"/>
                        <a:t>Unmatched</a:t>
                      </a:r>
                      <a:r>
                        <a:rPr lang="en-US" baseline="0" dirty="0" smtClean="0"/>
                        <a:t> antigens are unknown or cross-reactive </a:t>
                      </a:r>
                      <a:endParaRPr lang="en-US" dirty="0"/>
                    </a:p>
                  </a:txBody>
                  <a:tcPr/>
                </a:tc>
              </a:tr>
              <a:tr h="465667">
                <a:tc>
                  <a:txBody>
                    <a:bodyPr/>
                    <a:lstStyle/>
                    <a:p>
                      <a:pPr algn="ctr"/>
                      <a:r>
                        <a:rPr lang="en-US" dirty="0" smtClean="0"/>
                        <a:t>B1U</a:t>
                      </a:r>
                      <a:endParaRPr lang="en-US" dirty="0"/>
                    </a:p>
                  </a:txBody>
                  <a:tcPr/>
                </a:tc>
                <a:tc>
                  <a:txBody>
                    <a:bodyPr/>
                    <a:lstStyle/>
                    <a:p>
                      <a:r>
                        <a:rPr lang="en-US" dirty="0" smtClean="0"/>
                        <a:t>1 antigen unknown or blank</a:t>
                      </a:r>
                      <a:endParaRPr lang="en-US" dirty="0"/>
                    </a:p>
                  </a:txBody>
                  <a:tcPr/>
                </a:tc>
              </a:tr>
              <a:tr h="465667">
                <a:tc>
                  <a:txBody>
                    <a:bodyPr/>
                    <a:lstStyle/>
                    <a:p>
                      <a:pPr algn="ctr"/>
                      <a:r>
                        <a:rPr lang="en-US" dirty="0" smtClean="0"/>
                        <a:t>B1X</a:t>
                      </a:r>
                      <a:endParaRPr lang="en-US" dirty="0"/>
                    </a:p>
                  </a:txBody>
                  <a:tcPr/>
                </a:tc>
                <a:tc>
                  <a:txBody>
                    <a:bodyPr/>
                    <a:lstStyle/>
                    <a:p>
                      <a:r>
                        <a:rPr lang="en-US" dirty="0" smtClean="0"/>
                        <a:t>1 cross-reactive group</a:t>
                      </a:r>
                      <a:endParaRPr lang="en-US" dirty="0"/>
                    </a:p>
                  </a:txBody>
                  <a:tcPr/>
                </a:tc>
              </a:tr>
              <a:tr h="465667">
                <a:tc>
                  <a:txBody>
                    <a:bodyPr/>
                    <a:lstStyle/>
                    <a:p>
                      <a:pPr algn="ctr"/>
                      <a:r>
                        <a:rPr lang="en-US" dirty="0" smtClean="0"/>
                        <a:t>B2UX</a:t>
                      </a:r>
                      <a:endParaRPr lang="en-US" dirty="0"/>
                    </a:p>
                  </a:txBody>
                  <a:tcPr/>
                </a:tc>
                <a:tc>
                  <a:txBody>
                    <a:bodyPr/>
                    <a:lstStyle/>
                    <a:p>
                      <a:r>
                        <a:rPr lang="en-US" dirty="0" smtClean="0"/>
                        <a:t>1 antigen blank</a:t>
                      </a:r>
                      <a:r>
                        <a:rPr lang="en-US" baseline="0" dirty="0" smtClean="0"/>
                        <a:t> and 1 antigen cross-reactive</a:t>
                      </a:r>
                      <a:endParaRPr lang="en-US" dirty="0"/>
                    </a:p>
                  </a:txBody>
                  <a:tcPr/>
                </a:tc>
              </a:tr>
              <a:tr h="465667">
                <a:tc>
                  <a:txBody>
                    <a:bodyPr/>
                    <a:lstStyle/>
                    <a:p>
                      <a:pPr algn="ctr"/>
                      <a:r>
                        <a:rPr lang="en-US" dirty="0" smtClean="0"/>
                        <a:t>B2X</a:t>
                      </a:r>
                      <a:endParaRPr lang="en-US" dirty="0"/>
                    </a:p>
                  </a:txBody>
                  <a:tcPr/>
                </a:tc>
                <a:tc>
                  <a:txBody>
                    <a:bodyPr/>
                    <a:lstStyle/>
                    <a:p>
                      <a:r>
                        <a:rPr lang="en-US" dirty="0" smtClean="0"/>
                        <a:t>2 antigens cross reactive</a:t>
                      </a:r>
                      <a:endParaRPr lang="en-US" dirty="0"/>
                    </a:p>
                  </a:txBody>
                  <a:tcPr/>
                </a:tc>
              </a:tr>
              <a:tr h="465667">
                <a:tc>
                  <a:txBody>
                    <a:bodyPr/>
                    <a:lstStyle/>
                    <a:p>
                      <a:pPr algn="ctr"/>
                      <a:r>
                        <a:rPr lang="en-US" dirty="0" smtClean="0"/>
                        <a:t>C</a:t>
                      </a:r>
                      <a:endParaRPr lang="en-US" dirty="0"/>
                    </a:p>
                  </a:txBody>
                  <a:tcPr/>
                </a:tc>
                <a:tc>
                  <a:txBody>
                    <a:bodyPr/>
                    <a:lstStyle/>
                    <a:p>
                      <a:r>
                        <a:rPr lang="en-US" dirty="0" smtClean="0"/>
                        <a:t>1 mismatched antigen</a:t>
                      </a:r>
                      <a:endParaRPr lang="en-US" dirty="0"/>
                    </a:p>
                  </a:txBody>
                  <a:tcPr/>
                </a:tc>
              </a:tr>
              <a:tr h="465667">
                <a:tc>
                  <a:txBody>
                    <a:bodyPr/>
                    <a:lstStyle/>
                    <a:p>
                      <a:pPr algn="ctr"/>
                      <a:r>
                        <a:rPr lang="en-US" dirty="0" smtClean="0"/>
                        <a:t>D</a:t>
                      </a:r>
                      <a:endParaRPr lang="en-US" dirty="0"/>
                    </a:p>
                  </a:txBody>
                  <a:tcPr/>
                </a:tc>
                <a:tc>
                  <a:txBody>
                    <a:bodyPr/>
                    <a:lstStyle/>
                    <a:p>
                      <a:r>
                        <a:rPr lang="en-US" dirty="0" smtClean="0"/>
                        <a:t>2 or more mismatched antigens </a:t>
                      </a:r>
                      <a:endParaRPr lang="en-US" dirty="0"/>
                    </a:p>
                  </a:txBody>
                  <a:tcPr/>
                </a:tc>
              </a:tr>
            </a:tbl>
          </a:graphicData>
        </a:graphic>
      </p:graphicFrame>
      <p:sp>
        <p:nvSpPr>
          <p:cNvPr id="6" name="TextBox 5"/>
          <p:cNvSpPr txBox="1"/>
          <p:nvPr/>
        </p:nvSpPr>
        <p:spPr>
          <a:xfrm>
            <a:off x="609600" y="5715000"/>
            <a:ext cx="8001000" cy="923330"/>
          </a:xfrm>
          <a:prstGeom prst="rect">
            <a:avLst/>
          </a:prstGeom>
          <a:noFill/>
        </p:spPr>
        <p:txBody>
          <a:bodyPr wrap="square" rtlCol="0">
            <a:spAutoFit/>
          </a:bodyPr>
          <a:lstStyle/>
          <a:p>
            <a:r>
              <a:rPr lang="en-US" dirty="0" smtClean="0"/>
              <a:t>Grade A is the ideal match. Some B grade matches such as B1U or B2U can provide an adequate response, however grade C and D matches do not provide a better response than unmatched products</a:t>
            </a:r>
            <a:endParaRPr lang="en-US" dirty="0"/>
          </a:p>
        </p:txBody>
      </p:sp>
    </p:spTree>
    <p:extLst>
      <p:ext uri="{BB962C8B-B14F-4D97-AF65-F5344CB8AC3E}">
        <p14:creationId xmlns:p14="http://schemas.microsoft.com/office/powerpoint/2010/main" val="11161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HLA-matched platelets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Advantages</a:t>
            </a:r>
          </a:p>
          <a:p>
            <a:pPr lvl="1"/>
            <a:r>
              <a:rPr lang="en-US" dirty="0" smtClean="0"/>
              <a:t>HLA type may already be on file for </a:t>
            </a:r>
            <a:r>
              <a:rPr lang="en-US" dirty="0" err="1" smtClean="0"/>
              <a:t>allogenic</a:t>
            </a:r>
            <a:r>
              <a:rPr lang="en-US" dirty="0" smtClean="0"/>
              <a:t> SCT candidates</a:t>
            </a:r>
          </a:p>
          <a:p>
            <a:pPr lvl="1"/>
            <a:r>
              <a:rPr lang="en-US" dirty="0" smtClean="0"/>
              <a:t>One-time test per patient</a:t>
            </a:r>
          </a:p>
          <a:p>
            <a:pPr lvl="1"/>
            <a:r>
              <a:rPr lang="en-US" dirty="0" smtClean="0"/>
              <a:t>Some haplotypes are relatively common </a:t>
            </a:r>
          </a:p>
          <a:p>
            <a:pPr lvl="1"/>
            <a:r>
              <a:rPr lang="en-US" dirty="0" smtClean="0"/>
              <a:t>Grade B matches can increase the number of donor possibilities </a:t>
            </a:r>
          </a:p>
          <a:p>
            <a:r>
              <a:rPr lang="en-US" dirty="0" smtClean="0"/>
              <a:t>Disadvantages</a:t>
            </a:r>
          </a:p>
          <a:p>
            <a:pPr lvl="1"/>
            <a:r>
              <a:rPr lang="en-US" dirty="0" smtClean="0"/>
              <a:t>Testing takes up to 1 week to complete</a:t>
            </a:r>
          </a:p>
          <a:p>
            <a:pPr lvl="1"/>
            <a:r>
              <a:rPr lang="en-US" dirty="0" smtClean="0"/>
              <a:t>The cost per procedure of platelet concentrate preparation by HLA-matching is 5x that of the random donor concentrate </a:t>
            </a:r>
          </a:p>
          <a:p>
            <a:pPr lvl="1"/>
            <a:r>
              <a:rPr lang="en-US" dirty="0" smtClean="0"/>
              <a:t>The probability of finding  a 4 antigen-matched product for patients is low, especially for those with uncommon HLA phenotypes</a:t>
            </a:r>
            <a:endParaRPr lang="en-US" dirty="0"/>
          </a:p>
        </p:txBody>
      </p:sp>
      <p:sp>
        <p:nvSpPr>
          <p:cNvPr id="4" name="Footer Placeholder 3"/>
          <p:cNvSpPr>
            <a:spLocks noGrp="1"/>
          </p:cNvSpPr>
          <p:nvPr>
            <p:ph type="ftr" sz="quarter" idx="11"/>
          </p:nvPr>
        </p:nvSpPr>
        <p:spPr>
          <a:xfrm>
            <a:off x="6248400" y="6492875"/>
            <a:ext cx="2895600" cy="365125"/>
          </a:xfrm>
        </p:spPr>
        <p:txBody>
          <a:bodyPr/>
          <a:lstStyle/>
          <a:p>
            <a:r>
              <a:rPr lang="en-US" dirty="0" smtClean="0"/>
              <a:t>Transfusion. 2013; 43:2230-2242</a:t>
            </a:r>
          </a:p>
          <a:p>
            <a:endParaRPr lang="en-US" dirty="0"/>
          </a:p>
        </p:txBody>
      </p:sp>
    </p:spTree>
    <p:extLst>
      <p:ext uri="{BB962C8B-B14F-4D97-AF65-F5344CB8AC3E}">
        <p14:creationId xmlns:p14="http://schemas.microsoft.com/office/powerpoint/2010/main" val="3507503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Antigen specificity prediction </a:t>
            </a:r>
            <a:endParaRPr lang="en-US" dirty="0"/>
          </a:p>
        </p:txBody>
      </p:sp>
      <p:sp>
        <p:nvSpPr>
          <p:cNvPr id="3" name="Content Placeholder 2"/>
          <p:cNvSpPr>
            <a:spLocks noGrp="1"/>
          </p:cNvSpPr>
          <p:nvPr>
            <p:ph idx="1"/>
          </p:nvPr>
        </p:nvSpPr>
        <p:spPr/>
        <p:txBody>
          <a:bodyPr/>
          <a:lstStyle/>
          <a:p>
            <a:r>
              <a:rPr lang="en-US" dirty="0" smtClean="0"/>
              <a:t>Opposite approach of HLA matching</a:t>
            </a:r>
          </a:p>
          <a:p>
            <a:r>
              <a:rPr lang="en-US" dirty="0" smtClean="0"/>
              <a:t>In this method, donors lacking the antigen to the antibody that the patient has are selected </a:t>
            </a:r>
          </a:p>
          <a:p>
            <a:r>
              <a:rPr lang="en-US" dirty="0" smtClean="0"/>
              <a:t>This method of donor selection appears as effective as HLA-matching or cross-matching</a:t>
            </a:r>
          </a:p>
          <a:p>
            <a:r>
              <a:rPr lang="en-US" dirty="0" smtClean="0"/>
              <a:t>The main advantage of this method is the increase in availability of donors compared to HLA-matched units</a:t>
            </a:r>
            <a:endParaRPr lang="en-US" dirty="0"/>
          </a:p>
        </p:txBody>
      </p:sp>
      <p:sp>
        <p:nvSpPr>
          <p:cNvPr id="4" name="Footer Placeholder 3"/>
          <p:cNvSpPr>
            <a:spLocks noGrp="1"/>
          </p:cNvSpPr>
          <p:nvPr>
            <p:ph type="ftr" sz="quarter" idx="11"/>
          </p:nvPr>
        </p:nvSpPr>
        <p:spPr>
          <a:xfrm>
            <a:off x="6248400" y="6492875"/>
            <a:ext cx="2895600" cy="365125"/>
          </a:xfrm>
        </p:spPr>
        <p:txBody>
          <a:bodyPr/>
          <a:lstStyle/>
          <a:p>
            <a:r>
              <a:rPr lang="en-US" dirty="0" smtClean="0"/>
              <a:t>Transfusion. 2000. 40(12); 1446-1456. </a:t>
            </a:r>
            <a:endParaRPr lang="en-US" dirty="0"/>
          </a:p>
        </p:txBody>
      </p:sp>
    </p:spTree>
    <p:extLst>
      <p:ext uri="{BB962C8B-B14F-4D97-AF65-F5344CB8AC3E}">
        <p14:creationId xmlns:p14="http://schemas.microsoft.com/office/powerpoint/2010/main" val="413056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459" y="533400"/>
            <a:ext cx="8229600" cy="960438"/>
          </a:xfrm>
        </p:spPr>
        <p:txBody>
          <a:bodyPr/>
          <a:lstStyle/>
          <a:p>
            <a:r>
              <a:rPr lang="en-US" dirty="0" smtClean="0"/>
              <a:t>HLA Matchmaker </a:t>
            </a:r>
            <a:endParaRPr lang="en-US" dirty="0"/>
          </a:p>
        </p:txBody>
      </p:sp>
      <p:sp>
        <p:nvSpPr>
          <p:cNvPr id="3" name="Content Placeholder 2"/>
          <p:cNvSpPr>
            <a:spLocks noGrp="1"/>
          </p:cNvSpPr>
          <p:nvPr>
            <p:ph idx="1"/>
          </p:nvPr>
        </p:nvSpPr>
        <p:spPr>
          <a:xfrm>
            <a:off x="457200" y="2057400"/>
            <a:ext cx="8229600" cy="4525963"/>
          </a:xfrm>
        </p:spPr>
        <p:txBody>
          <a:bodyPr>
            <a:normAutofit fontScale="70000" lnSpcReduction="20000"/>
          </a:bodyPr>
          <a:lstStyle/>
          <a:p>
            <a:r>
              <a:rPr lang="en-US" dirty="0" smtClean="0"/>
              <a:t>HLA Matchmaker is a computer program that determines HLA compatibility at the molecular level independent of identical HLA antigen matching, with the purpose of increasing the pool of donors whose products may be compatible for a given recipient </a:t>
            </a:r>
          </a:p>
          <a:p>
            <a:r>
              <a:rPr lang="en-US" dirty="0" smtClean="0"/>
              <a:t>This is done by matching donor and recipient with the understanding that immunogenic </a:t>
            </a:r>
            <a:r>
              <a:rPr lang="en-US" dirty="0" err="1" smtClean="0"/>
              <a:t>epitopes</a:t>
            </a:r>
            <a:r>
              <a:rPr lang="en-US" dirty="0" smtClean="0"/>
              <a:t> are represented by amino acid triplets on antibody-accessible positions of protein sequences of HLA chains</a:t>
            </a:r>
          </a:p>
          <a:p>
            <a:r>
              <a:rPr lang="en-US" dirty="0" smtClean="0"/>
              <a:t>Recent studies have shown that patients’ antibody reactivity correlates with the number of mismatched triplets against donor HLA antigens </a:t>
            </a:r>
          </a:p>
          <a:p>
            <a:r>
              <a:rPr lang="en-US" dirty="0" smtClean="0"/>
              <a:t>Thus, the program can pair recipients with donors that have structurally compatible, even though distinct, HLA-antigen phenotypes</a:t>
            </a:r>
          </a:p>
          <a:p>
            <a:endParaRPr lang="en-US" dirty="0"/>
          </a:p>
        </p:txBody>
      </p:sp>
      <p:sp>
        <p:nvSpPr>
          <p:cNvPr id="4" name="Footer Placeholder 3"/>
          <p:cNvSpPr>
            <a:spLocks noGrp="1"/>
          </p:cNvSpPr>
          <p:nvPr>
            <p:ph type="ftr" sz="quarter" idx="11"/>
          </p:nvPr>
        </p:nvSpPr>
        <p:spPr>
          <a:xfrm>
            <a:off x="6248400" y="6492875"/>
            <a:ext cx="2895600" cy="365125"/>
          </a:xfrm>
        </p:spPr>
        <p:txBody>
          <a:bodyPr/>
          <a:lstStyle/>
          <a:p>
            <a:r>
              <a:rPr lang="en-US" dirty="0" smtClean="0"/>
              <a:t>Blood. 2006; 107(4): 1680-1687</a:t>
            </a:r>
            <a:endParaRPr lang="en-US" dirty="0"/>
          </a:p>
        </p:txBody>
      </p:sp>
      <p:pic>
        <p:nvPicPr>
          <p:cNvPr id="5" name="Picture 4"/>
          <p:cNvPicPr>
            <a:picLocks noChangeAspect="1"/>
          </p:cNvPicPr>
          <p:nvPr/>
        </p:nvPicPr>
        <p:blipFill>
          <a:blip r:embed="rId2"/>
          <a:stretch>
            <a:fillRect/>
          </a:stretch>
        </p:blipFill>
        <p:spPr>
          <a:xfrm>
            <a:off x="685800" y="214086"/>
            <a:ext cx="2444919" cy="1828800"/>
          </a:xfrm>
          <a:prstGeom prst="rect">
            <a:avLst/>
          </a:prstGeom>
        </p:spPr>
      </p:pic>
    </p:spTree>
    <p:extLst>
      <p:ext uri="{BB962C8B-B14F-4D97-AF65-F5344CB8AC3E}">
        <p14:creationId xmlns:p14="http://schemas.microsoft.com/office/powerpoint/2010/main" val="1107832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4495800"/>
            <a:ext cx="4953000" cy="2362200"/>
          </a:xfrm>
        </p:spPr>
        <p:txBody>
          <a:bodyPr wrap="square" anchor="t" anchorCtr="0">
            <a:normAutofit fontScale="55000" lnSpcReduction="20000"/>
          </a:bodyPr>
          <a:lstStyle/>
          <a:p>
            <a:pPr>
              <a:buNone/>
            </a:pPr>
            <a:endParaRPr lang="en-US" dirty="0" smtClean="0"/>
          </a:p>
          <a:p>
            <a:pPr>
              <a:buNone/>
            </a:pPr>
            <a:r>
              <a:rPr lang="en-US" dirty="0" smtClean="0"/>
              <a:t>This figure shows how a mismatched antigen, here HLA-B51, has a different structural </a:t>
            </a:r>
            <a:r>
              <a:rPr lang="en-US" dirty="0" err="1" smtClean="0"/>
              <a:t>epitope</a:t>
            </a:r>
            <a:r>
              <a:rPr lang="en-US" dirty="0" smtClean="0"/>
              <a:t> pattern for each of the three HLA-A, B phenotypes shown below. For certain HLA phenotypes, a given mismatch has no or few mismatched </a:t>
            </a:r>
            <a:r>
              <a:rPr lang="en-US" dirty="0" err="1" smtClean="0"/>
              <a:t>epitopes</a:t>
            </a:r>
            <a:r>
              <a:rPr lang="en-US" dirty="0" smtClean="0"/>
              <a:t> while for other phenotypes, the same HLA antigen has many mismatched </a:t>
            </a:r>
            <a:r>
              <a:rPr lang="en-US" dirty="0" err="1" smtClean="0"/>
              <a:t>epitopes</a:t>
            </a:r>
            <a:r>
              <a:rPr lang="en-US" dirty="0" smtClean="0"/>
              <a:t> and is therefore structurally very incompatible. </a:t>
            </a:r>
          </a:p>
          <a:p>
            <a:pPr>
              <a:buNone/>
            </a:pPr>
            <a:endParaRPr lang="en-US" dirty="0" smtClean="0"/>
          </a:p>
          <a:p>
            <a:pPr>
              <a:buNone/>
            </a:pPr>
            <a:endParaRPr lang="en-US" dirty="0"/>
          </a:p>
        </p:txBody>
      </p:sp>
      <p:sp>
        <p:nvSpPr>
          <p:cNvPr id="4" name="Footer Placeholder 3"/>
          <p:cNvSpPr>
            <a:spLocks noGrp="1"/>
          </p:cNvSpPr>
          <p:nvPr>
            <p:ph type="ftr" sz="quarter" idx="11"/>
          </p:nvPr>
        </p:nvSpPr>
        <p:spPr>
          <a:xfrm>
            <a:off x="6248400" y="6492875"/>
            <a:ext cx="2895600" cy="365125"/>
          </a:xfrm>
        </p:spPr>
        <p:txBody>
          <a:bodyPr/>
          <a:lstStyle/>
          <a:p>
            <a:endParaRPr lang="en-US" dirty="0"/>
          </a:p>
        </p:txBody>
      </p:sp>
      <p:pic>
        <p:nvPicPr>
          <p:cNvPr id="5" name="Picture 4"/>
          <p:cNvPicPr>
            <a:picLocks noChangeAspect="1"/>
          </p:cNvPicPr>
          <p:nvPr/>
        </p:nvPicPr>
        <p:blipFill>
          <a:blip r:embed="rId2"/>
          <a:stretch>
            <a:fillRect/>
          </a:stretch>
        </p:blipFill>
        <p:spPr>
          <a:xfrm>
            <a:off x="1371600" y="381000"/>
            <a:ext cx="5638800" cy="41173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486400"/>
          </a:xfrm>
        </p:spPr>
        <p:txBody>
          <a:bodyPr>
            <a:normAutofit fontScale="85000" lnSpcReduction="10000"/>
          </a:bodyPr>
          <a:lstStyle/>
          <a:p>
            <a:r>
              <a:rPr lang="en-US" dirty="0" smtClean="0"/>
              <a:t>Even with donors selected by any of these techniques, the transfusions may still have poor responses which may be related to:</a:t>
            </a:r>
          </a:p>
          <a:p>
            <a:pPr lvl="1"/>
            <a:r>
              <a:rPr lang="en-US" dirty="0" smtClean="0"/>
              <a:t>Non-immune causes of platelet refractoriness as described earlier</a:t>
            </a:r>
          </a:p>
          <a:p>
            <a:pPr lvl="1"/>
            <a:r>
              <a:rPr lang="en-US" dirty="0" smtClean="0"/>
              <a:t>Medications</a:t>
            </a:r>
          </a:p>
          <a:p>
            <a:pPr lvl="1"/>
            <a:r>
              <a:rPr lang="en-US" dirty="0" smtClean="0"/>
              <a:t>Failure to detect relevant antibodies because of insensitivity of assay systems</a:t>
            </a:r>
          </a:p>
          <a:p>
            <a:pPr lvl="1"/>
            <a:endParaRPr lang="en-US" dirty="0" smtClean="0"/>
          </a:p>
          <a:p>
            <a:r>
              <a:rPr lang="en-US" dirty="0" smtClean="0"/>
              <a:t>As patients lose their antibodies over time, it is important to do periodic assessments of antibody status to allow some patients to be returned to random donor platelet transfusions to avoid unnecessary use of more expensive and difficult to obtain products </a:t>
            </a:r>
            <a:endParaRPr lang="en-US" dirty="0"/>
          </a:p>
        </p:txBody>
      </p:sp>
      <p:sp>
        <p:nvSpPr>
          <p:cNvPr id="4" name="Footer Placeholder 3"/>
          <p:cNvSpPr>
            <a:spLocks noGrp="1"/>
          </p:cNvSpPr>
          <p:nvPr>
            <p:ph type="ftr" sz="quarter" idx="11"/>
          </p:nvPr>
        </p:nvSpPr>
        <p:spPr>
          <a:xfrm>
            <a:off x="4953000" y="6461125"/>
            <a:ext cx="4191000" cy="396875"/>
          </a:xfrm>
        </p:spPr>
        <p:txBody>
          <a:bodyPr/>
          <a:lstStyle/>
          <a:p>
            <a:r>
              <a:rPr lang="en-US" dirty="0" smtClean="0"/>
              <a:t>Hematology Am Soc </a:t>
            </a:r>
            <a:r>
              <a:rPr lang="en-US" dirty="0" err="1" smtClean="0"/>
              <a:t>Hematol</a:t>
            </a:r>
            <a:r>
              <a:rPr lang="en-US" dirty="0" smtClean="0"/>
              <a:t> </a:t>
            </a:r>
            <a:r>
              <a:rPr lang="en-US" dirty="0" err="1" smtClean="0"/>
              <a:t>Educ</a:t>
            </a:r>
            <a:r>
              <a:rPr lang="en-US" dirty="0" smtClean="0"/>
              <a:t> Program. 2007:172-178</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rmAutofit fontScale="90000"/>
          </a:bodyPr>
          <a:lstStyle/>
          <a:p>
            <a:r>
              <a:rPr lang="en-US" dirty="0" smtClean="0"/>
              <a:t>Other options to consider if the platelets remain refractory to transfusion</a:t>
            </a:r>
            <a:endParaRPr lang="en-US" dirty="0"/>
          </a:p>
        </p:txBody>
      </p:sp>
      <p:sp>
        <p:nvSpPr>
          <p:cNvPr id="3" name="Content Placeholder 2"/>
          <p:cNvSpPr>
            <a:spLocks noGrp="1"/>
          </p:cNvSpPr>
          <p:nvPr>
            <p:ph idx="1"/>
          </p:nvPr>
        </p:nvSpPr>
        <p:spPr>
          <a:xfrm>
            <a:off x="304800" y="1447800"/>
            <a:ext cx="8534400" cy="4648200"/>
          </a:xfrm>
        </p:spPr>
        <p:txBody>
          <a:bodyPr>
            <a:normAutofit fontScale="70000" lnSpcReduction="20000"/>
          </a:bodyPr>
          <a:lstStyle/>
          <a:p>
            <a:r>
              <a:rPr lang="en-US" u="sng" dirty="0" smtClean="0"/>
              <a:t>Raising the </a:t>
            </a:r>
            <a:r>
              <a:rPr lang="en-US" u="sng" dirty="0" err="1" smtClean="0"/>
              <a:t>hematocrit</a:t>
            </a:r>
            <a:r>
              <a:rPr lang="en-US" u="sng" dirty="0" smtClean="0"/>
              <a:t> to 30% </a:t>
            </a:r>
            <a:r>
              <a:rPr lang="en-US" dirty="0" smtClean="0"/>
              <a:t>if the patient is also very anemic. The platelet will adhere to the vessel wall and function better as they are pushed by the red blood cells to the periphery of the vessel space (“</a:t>
            </a:r>
            <a:r>
              <a:rPr lang="en-US" dirty="0" err="1" smtClean="0"/>
              <a:t>rheostatic</a:t>
            </a:r>
            <a:r>
              <a:rPr lang="en-US" dirty="0" smtClean="0"/>
              <a:t> effect”)</a:t>
            </a:r>
          </a:p>
          <a:p>
            <a:r>
              <a:rPr lang="en-US" u="sng" dirty="0" smtClean="0"/>
              <a:t>Giving small-dose, frequent platelet transfusions </a:t>
            </a:r>
            <a:r>
              <a:rPr lang="en-US" dirty="0" smtClean="0"/>
              <a:t>may be helpful in maintaining vascular integrity even if there is no visible increase in the patient’s platelet count</a:t>
            </a:r>
          </a:p>
          <a:p>
            <a:r>
              <a:rPr lang="en-US" dirty="0" smtClean="0"/>
              <a:t>Consider </a:t>
            </a:r>
            <a:r>
              <a:rPr lang="en-US" u="sng" dirty="0" smtClean="0"/>
              <a:t>anti-</a:t>
            </a:r>
            <a:r>
              <a:rPr lang="en-US" u="sng" dirty="0" err="1" smtClean="0"/>
              <a:t>fibrinolytic</a:t>
            </a:r>
            <a:r>
              <a:rPr lang="en-US" u="sng" dirty="0" smtClean="0"/>
              <a:t> agents such as </a:t>
            </a:r>
            <a:r>
              <a:rPr lang="en-US" u="sng" dirty="0" err="1" smtClean="0"/>
              <a:t>Amicar</a:t>
            </a:r>
            <a:r>
              <a:rPr lang="en-US" u="sng" dirty="0" smtClean="0"/>
              <a:t> (</a:t>
            </a:r>
            <a:r>
              <a:rPr lang="en-US" u="sng" dirty="0" err="1" smtClean="0"/>
              <a:t>aminocaproic</a:t>
            </a:r>
            <a:r>
              <a:rPr lang="en-US" u="sng" dirty="0" smtClean="0"/>
              <a:t> acid</a:t>
            </a:r>
            <a:r>
              <a:rPr lang="en-US" dirty="0" smtClean="0"/>
              <a:t>). One study notes successfully managing bleeding episodes with </a:t>
            </a:r>
            <a:r>
              <a:rPr lang="en-US" dirty="0" err="1" smtClean="0"/>
              <a:t>Amicar</a:t>
            </a:r>
            <a:r>
              <a:rPr lang="en-US" dirty="0" smtClean="0"/>
              <a:t> in thrombocytopenic bone marrow transplant patients who were platelet refractory with known platelet antibodies</a:t>
            </a:r>
          </a:p>
          <a:p>
            <a:r>
              <a:rPr lang="en-US" dirty="0" smtClean="0"/>
              <a:t>Can also consider </a:t>
            </a:r>
            <a:r>
              <a:rPr lang="en-US" u="sng" dirty="0" err="1" smtClean="0"/>
              <a:t>NovoSeven</a:t>
            </a:r>
            <a:r>
              <a:rPr lang="en-US" u="sng" dirty="0" smtClean="0"/>
              <a:t> (recombinant activated factor VII) </a:t>
            </a:r>
            <a:r>
              <a:rPr lang="en-US" dirty="0" smtClean="0"/>
              <a:t>in a patient with severe bleeding. There is a case report where it was used successfully to stop an acute bleeding episode in a patient with HLA class I antibodies with normal coagulation tests, refractory to cross-matched platelets</a:t>
            </a:r>
            <a:endParaRPr lang="en-US" dirty="0"/>
          </a:p>
        </p:txBody>
      </p:sp>
      <p:sp>
        <p:nvSpPr>
          <p:cNvPr id="4" name="Footer Placeholder 3"/>
          <p:cNvSpPr>
            <a:spLocks noGrp="1"/>
          </p:cNvSpPr>
          <p:nvPr>
            <p:ph type="ftr" sz="quarter" idx="11"/>
          </p:nvPr>
        </p:nvSpPr>
        <p:spPr>
          <a:xfrm>
            <a:off x="3733800" y="5927725"/>
            <a:ext cx="5410200" cy="930275"/>
          </a:xfrm>
        </p:spPr>
        <p:txBody>
          <a:bodyPr/>
          <a:lstStyle/>
          <a:p>
            <a:pPr algn="r"/>
            <a:r>
              <a:rPr lang="en-US" dirty="0" smtClean="0"/>
              <a:t>Shan Yuan, Platelet Products: General Transfusion Indications, 2011. </a:t>
            </a:r>
          </a:p>
          <a:p>
            <a:pPr algn="r"/>
            <a:r>
              <a:rPr lang="en-US" dirty="0" smtClean="0"/>
              <a:t>Hematology Am Soc </a:t>
            </a:r>
            <a:r>
              <a:rPr lang="en-US" dirty="0" err="1" smtClean="0"/>
              <a:t>Hematol</a:t>
            </a:r>
            <a:r>
              <a:rPr lang="en-US" dirty="0" smtClean="0"/>
              <a:t> </a:t>
            </a:r>
            <a:r>
              <a:rPr lang="en-US" dirty="0" err="1" smtClean="0"/>
              <a:t>Educ</a:t>
            </a:r>
            <a:r>
              <a:rPr lang="en-US" dirty="0" smtClean="0"/>
              <a:t> Program. 2007:172-178</a:t>
            </a:r>
          </a:p>
          <a:p>
            <a:pPr algn="r"/>
            <a:r>
              <a:rPr lang="en-US" dirty="0" err="1" smtClean="0"/>
              <a:t>Semin</a:t>
            </a:r>
            <a:r>
              <a:rPr lang="en-US" dirty="0" smtClean="0"/>
              <a:t> </a:t>
            </a:r>
            <a:r>
              <a:rPr lang="en-US" dirty="0" err="1" smtClean="0"/>
              <a:t>Oncol</a:t>
            </a:r>
            <a:r>
              <a:rPr lang="en-US" dirty="0" smtClean="0"/>
              <a:t>. 1993; 20(5):102-109</a:t>
            </a:r>
          </a:p>
          <a:p>
            <a:pPr algn="r"/>
            <a:r>
              <a:rPr lang="en-US" dirty="0" smtClean="0"/>
              <a:t>Blood Coagulation &amp; </a:t>
            </a:r>
            <a:r>
              <a:rPr lang="en-US" dirty="0" err="1" smtClean="0"/>
              <a:t>Fibrinolysis</a:t>
            </a:r>
            <a:r>
              <a:rPr lang="en-US" dirty="0" smtClean="0"/>
              <a:t>. 2005; 16(4):287-290</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 y="53310"/>
            <a:ext cx="5273675" cy="6819204"/>
          </a:xfrm>
          <a:prstGeom prst="rect">
            <a:avLst/>
          </a:prstGeom>
          <a:noFill/>
          <a:ln>
            <a:noFill/>
          </a:ln>
          <a:effectLst>
            <a:innerShdw blurRad="63500" dist="50800" dir="13500000">
              <a:srgbClr val="0070C0">
                <a:alpha val="50000"/>
              </a:srgb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72200" y="3057294"/>
            <a:ext cx="2498725" cy="369332"/>
          </a:xfrm>
          <a:prstGeom prst="rect">
            <a:avLst/>
          </a:prstGeom>
          <a:noFill/>
        </p:spPr>
        <p:txBody>
          <a:bodyPr wrap="square" rtlCol="0">
            <a:spAutoFit/>
          </a:bodyPr>
          <a:lstStyle/>
          <a:p>
            <a:r>
              <a:rPr lang="en-US" dirty="0" smtClean="0"/>
              <a:t>Transfusion. 2014 Jun 11</a:t>
            </a:r>
            <a:endParaRPr lang="en-US" dirty="0"/>
          </a:p>
        </p:txBody>
      </p:sp>
    </p:spTree>
    <p:extLst>
      <p:ext uri="{BB962C8B-B14F-4D97-AF65-F5344CB8AC3E}">
        <p14:creationId xmlns:p14="http://schemas.microsoft.com/office/powerpoint/2010/main" val="1917712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Utilization of cross-matched or HLA-matched platelets for patients refractory to platelet transfusion</a:t>
            </a:r>
            <a:endParaRPr lang="en-US" sz="2800" dirty="0"/>
          </a:p>
        </p:txBody>
      </p:sp>
      <p:sp>
        <p:nvSpPr>
          <p:cNvPr id="3" name="Content Placeholder 2"/>
          <p:cNvSpPr>
            <a:spLocks noGrp="1"/>
          </p:cNvSpPr>
          <p:nvPr>
            <p:ph idx="1"/>
          </p:nvPr>
        </p:nvSpPr>
        <p:spPr>
          <a:xfrm>
            <a:off x="457200" y="1600200"/>
            <a:ext cx="8382000" cy="4953000"/>
          </a:xfrm>
        </p:spPr>
        <p:txBody>
          <a:bodyPr>
            <a:normAutofit/>
          </a:bodyPr>
          <a:lstStyle/>
          <a:p>
            <a:r>
              <a:rPr lang="en-US" sz="1800" dirty="0" smtClean="0"/>
              <a:t>Purpose: To evaluate the effect of cross matching and HLA matching in patients refractory to platelet transfusion</a:t>
            </a:r>
          </a:p>
          <a:p>
            <a:r>
              <a:rPr lang="en-US" sz="1800" dirty="0" smtClean="0"/>
              <a:t>Methods:</a:t>
            </a:r>
          </a:p>
          <a:p>
            <a:pPr lvl="1"/>
            <a:r>
              <a:rPr lang="en-US" sz="1400" dirty="0" smtClean="0"/>
              <a:t>Retrospective analysis of blood bank records at the University of Minnesota Medical Center </a:t>
            </a:r>
          </a:p>
          <a:p>
            <a:pPr lvl="1"/>
            <a:r>
              <a:rPr lang="en-US" sz="1400" dirty="0" smtClean="0"/>
              <a:t>Identified 56 patients who received either cross-matched or HLA-matched platelet products over a 3 year-period </a:t>
            </a:r>
          </a:p>
          <a:p>
            <a:pPr lvl="2"/>
            <a:r>
              <a:rPr lang="en-US" sz="1400" dirty="0" smtClean="0"/>
              <a:t>4 excluded because of restricted patient record access</a:t>
            </a:r>
          </a:p>
          <a:p>
            <a:pPr lvl="1"/>
            <a:r>
              <a:rPr lang="en-US" sz="1400" dirty="0" smtClean="0"/>
              <a:t>Patients were only included if they had an inpatient hospitalization for chemotherapy or bone marrow transplant, had a confirmed positive immune-mediated platelet refractoriness work-up, and received transfusion with cross-matched and/or HLA-matched platelet units during that hospitalization</a:t>
            </a:r>
          </a:p>
          <a:p>
            <a:pPr lvl="1"/>
            <a:r>
              <a:rPr lang="en-US" sz="1400" dirty="0" smtClean="0"/>
              <a:t>The positive immune-mediated platelet refractoriness work-up was initiated when a patient had a post-transfusion CCI below 5,000 on at least 2 consecutive occasions</a:t>
            </a:r>
          </a:p>
          <a:p>
            <a:pPr lvl="1"/>
            <a:r>
              <a:rPr lang="en-US" sz="1400" dirty="0" smtClean="0"/>
              <a:t>The work-up was considered positive for immune-mediated platelet refractoriness if a platelet cross-match test result showed incompatibility with at least 1 unit tested </a:t>
            </a:r>
            <a:r>
              <a:rPr lang="en-US" sz="1400" b="1" dirty="0" smtClean="0"/>
              <a:t>or</a:t>
            </a:r>
            <a:r>
              <a:rPr lang="en-US" sz="1400" dirty="0" smtClean="0"/>
              <a:t> an HLA-antibody screen detected the presence of at least 1 HLA Class I antibody</a:t>
            </a:r>
          </a:p>
          <a:p>
            <a:pPr lvl="1"/>
            <a:r>
              <a:rPr lang="en-US" sz="1400" dirty="0" smtClean="0"/>
              <a:t>32 patients fit this criteria </a:t>
            </a:r>
          </a:p>
        </p:txBody>
      </p:sp>
    </p:spTree>
    <p:extLst>
      <p:ext uri="{BB962C8B-B14F-4D97-AF65-F5344CB8AC3E}">
        <p14:creationId xmlns:p14="http://schemas.microsoft.com/office/powerpoint/2010/main" val="115687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39" y="381000"/>
            <a:ext cx="7300861" cy="586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need cross-matched/HLA-matched platelets!”</a:t>
            </a:r>
            <a:endParaRPr lang="en-US" dirty="0"/>
          </a:p>
        </p:txBody>
      </p:sp>
      <p:sp>
        <p:nvSpPr>
          <p:cNvPr id="3" name="Content Placeholder 2"/>
          <p:cNvSpPr>
            <a:spLocks noGrp="1"/>
          </p:cNvSpPr>
          <p:nvPr>
            <p:ph idx="1"/>
          </p:nvPr>
        </p:nvSpPr>
        <p:spPr>
          <a:xfrm>
            <a:off x="457200" y="1600200"/>
            <a:ext cx="6096000" cy="4525963"/>
          </a:xfrm>
        </p:spPr>
        <p:txBody>
          <a:bodyPr>
            <a:normAutofit/>
          </a:bodyPr>
          <a:lstStyle/>
          <a:p>
            <a:pPr>
              <a:buFontTx/>
              <a:buChar char="-"/>
            </a:pPr>
            <a:r>
              <a:rPr lang="en-US" dirty="0" smtClean="0"/>
              <a:t>A common request on the blood bank service</a:t>
            </a:r>
          </a:p>
          <a:p>
            <a:pPr>
              <a:buFontTx/>
              <a:buChar char="-"/>
            </a:pPr>
            <a:r>
              <a:rPr lang="en-US" dirty="0" smtClean="0"/>
              <a:t>In my first 3 weeks of service, I had 4 requests for cross-matched/HLA-matched platelets</a:t>
            </a:r>
          </a:p>
        </p:txBody>
      </p:sp>
      <p:pic>
        <p:nvPicPr>
          <p:cNvPr id="6" name="Picture 5"/>
          <p:cNvPicPr>
            <a:picLocks noChangeAspect="1"/>
          </p:cNvPicPr>
          <p:nvPr/>
        </p:nvPicPr>
        <p:blipFill>
          <a:blip r:embed="rId2"/>
          <a:stretch>
            <a:fillRect/>
          </a:stretch>
        </p:blipFill>
        <p:spPr>
          <a:xfrm>
            <a:off x="7010400" y="2438400"/>
            <a:ext cx="1651000" cy="2416825"/>
          </a:xfrm>
          <a:prstGeom prst="rect">
            <a:avLst/>
          </a:prstGeom>
        </p:spPr>
      </p:pic>
    </p:spTree>
    <p:extLst>
      <p:ext uri="{BB962C8B-B14F-4D97-AF65-F5344CB8AC3E}">
        <p14:creationId xmlns:p14="http://schemas.microsoft.com/office/powerpoint/2010/main" val="117513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normAutofit fontScale="92500" lnSpcReduction="20000"/>
          </a:bodyPr>
          <a:lstStyle/>
          <a:p>
            <a:r>
              <a:rPr lang="en-US" dirty="0" smtClean="0"/>
              <a:t>Methods: </a:t>
            </a:r>
          </a:p>
          <a:p>
            <a:pPr lvl="1"/>
            <a:r>
              <a:rPr lang="en-US" dirty="0" smtClean="0"/>
              <a:t>CCI measured at 1-4 hours and 4-24 hours</a:t>
            </a:r>
          </a:p>
          <a:p>
            <a:pPr lvl="1"/>
            <a:r>
              <a:rPr lang="en-US" dirty="0" smtClean="0"/>
              <a:t>Cross-match incompatibility screen test was performed with solid phase system for the detection of </a:t>
            </a:r>
            <a:r>
              <a:rPr lang="en-US" dirty="0" err="1" smtClean="0"/>
              <a:t>IgG</a:t>
            </a:r>
            <a:r>
              <a:rPr lang="en-US" dirty="0" smtClean="0"/>
              <a:t> antibodies to the platelets</a:t>
            </a:r>
          </a:p>
          <a:p>
            <a:pPr lvl="1"/>
            <a:r>
              <a:rPr lang="en-US" dirty="0" smtClean="0"/>
              <a:t>HLA Class I antibody screen and the HPA antibody screen were performed with an assay</a:t>
            </a:r>
          </a:p>
          <a:p>
            <a:pPr lvl="1"/>
            <a:r>
              <a:rPr lang="en-US" dirty="0" smtClean="0"/>
              <a:t>Platelet products</a:t>
            </a:r>
          </a:p>
          <a:p>
            <a:pPr lvl="2"/>
            <a:r>
              <a:rPr lang="en-US" dirty="0" smtClean="0"/>
              <a:t>“random units” were matched based on ABO and </a:t>
            </a:r>
            <a:r>
              <a:rPr lang="en-US" dirty="0" err="1" smtClean="0"/>
              <a:t>Rh</a:t>
            </a:r>
            <a:r>
              <a:rPr lang="en-US" dirty="0" smtClean="0"/>
              <a:t> type</a:t>
            </a:r>
          </a:p>
          <a:p>
            <a:pPr lvl="2"/>
            <a:r>
              <a:rPr lang="en-US" dirty="0" smtClean="0"/>
              <a:t>HLA-matched units were group A, B1U, or B1X match only</a:t>
            </a:r>
          </a:p>
          <a:p>
            <a:pPr lvl="2"/>
            <a:r>
              <a:rPr lang="en-US" dirty="0" smtClean="0"/>
              <a:t>HLA-matched units were </a:t>
            </a:r>
            <a:r>
              <a:rPr lang="en-US" b="1" dirty="0" smtClean="0"/>
              <a:t>not</a:t>
            </a:r>
            <a:r>
              <a:rPr lang="en-US" dirty="0" smtClean="0"/>
              <a:t> all tested by cross-match incompatibility </a:t>
            </a:r>
          </a:p>
          <a:p>
            <a:pPr lvl="1"/>
            <a:r>
              <a:rPr lang="en-US" dirty="0" smtClean="0"/>
              <a:t>Also looked at the WHO-graded bleeding in these patients as a measure of clinical outcome (control/prevention of bleeding )</a:t>
            </a:r>
          </a:p>
          <a:p>
            <a:pPr lvl="1"/>
            <a:endParaRPr lang="en-US" dirty="0" smtClean="0"/>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99413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50837"/>
            <a:ext cx="8153400" cy="5821363"/>
          </a:xfrm>
        </p:spPr>
        <p:txBody>
          <a:bodyPr/>
          <a:lstStyle/>
          <a:p>
            <a:pPr lvl="2"/>
            <a:endParaRPr lang="en-US" dirty="0" smtClean="0"/>
          </a:p>
          <a:p>
            <a:pPr lvl="1"/>
            <a:r>
              <a:rPr lang="en-US" dirty="0" smtClean="0"/>
              <a:t>Statistical analysis: </a:t>
            </a:r>
          </a:p>
          <a:p>
            <a:pPr lvl="2"/>
            <a:r>
              <a:rPr lang="en-US" dirty="0" smtClean="0"/>
              <a:t>Modeled as a Poisson variable, in which the transfusion events are independent, so that one transfusion neither diminishes nor increases the chance of another. This was appropriate for the small study size in comparing the average success rate between the 3 types of platelet transfusions (random, cross-match compatible, and HLA-matched)</a:t>
            </a:r>
          </a:p>
          <a:p>
            <a:pPr lvl="2"/>
            <a:r>
              <a:rPr lang="en-US" dirty="0" smtClean="0"/>
              <a:t>A generalized estimating equation model was used to allow for repeated observations on the same patient since in this study, most patients received more than one type of transfusion</a:t>
            </a: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2389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763000" cy="3124200"/>
          </a:xfrm>
        </p:spPr>
        <p:txBody>
          <a:bodyPr>
            <a:normAutofit fontScale="85000" lnSpcReduction="20000"/>
          </a:bodyPr>
          <a:lstStyle/>
          <a:p>
            <a:pPr marL="457200" lvl="1" indent="0">
              <a:buNone/>
            </a:pPr>
            <a:r>
              <a:rPr lang="en-US" sz="3600" dirty="0" smtClean="0"/>
              <a:t>RESULTS</a:t>
            </a:r>
            <a:endParaRPr lang="en-US" sz="4200" dirty="0" smtClean="0"/>
          </a:p>
          <a:p>
            <a:pPr lvl="1"/>
            <a:r>
              <a:rPr lang="en-US" dirty="0" smtClean="0"/>
              <a:t>All 32 patients were tested for HLA-antibodies, platelet-specific antibodies and also for cross-match incompatibility</a:t>
            </a:r>
          </a:p>
          <a:p>
            <a:pPr lvl="1"/>
            <a:r>
              <a:rPr lang="en-US" dirty="0" smtClean="0"/>
              <a:t>9 had platelet-specific antibodies</a:t>
            </a:r>
          </a:p>
          <a:p>
            <a:pPr lvl="1"/>
            <a:r>
              <a:rPr lang="en-US" dirty="0" smtClean="0"/>
              <a:t>Total of 354 transfusions for which pre-transfusion and post-transfusion 1 to 4 </a:t>
            </a:r>
            <a:r>
              <a:rPr lang="en-US" dirty="0" err="1" smtClean="0"/>
              <a:t>hr</a:t>
            </a:r>
            <a:r>
              <a:rPr lang="en-US" dirty="0" smtClean="0"/>
              <a:t> platelet counts were available</a:t>
            </a:r>
          </a:p>
          <a:p>
            <a:pPr lvl="2"/>
            <a:r>
              <a:rPr lang="en-US" dirty="0" smtClean="0"/>
              <a:t>45% (161) were random-donor units </a:t>
            </a:r>
            <a:r>
              <a:rPr lang="en-US" dirty="0" smtClean="0">
                <a:sym typeface="Wingdings"/>
              </a:rPr>
              <a:t> median CCI= 0</a:t>
            </a:r>
          </a:p>
          <a:p>
            <a:pPr lvl="2"/>
            <a:r>
              <a:rPr lang="en-US" dirty="0" smtClean="0"/>
              <a:t>42% (152) were cross-matched units </a:t>
            </a:r>
            <a:r>
              <a:rPr lang="en-US" dirty="0" smtClean="0">
                <a:sym typeface="Wingdings"/>
              </a:rPr>
              <a:t> median CCI= 1.7 x 10</a:t>
            </a:r>
            <a:r>
              <a:rPr lang="en-US" baseline="30000" dirty="0" smtClean="0">
                <a:sym typeface="Wingdings"/>
              </a:rPr>
              <a:t>9</a:t>
            </a:r>
            <a:r>
              <a:rPr lang="en-US" dirty="0" smtClean="0">
                <a:sym typeface="Wingdings"/>
              </a:rPr>
              <a:t>/L</a:t>
            </a:r>
            <a:endParaRPr lang="en-US" dirty="0" smtClean="0"/>
          </a:p>
          <a:p>
            <a:pPr lvl="2"/>
            <a:r>
              <a:rPr lang="en-US" dirty="0" smtClean="0"/>
              <a:t>13% (41) were HLA-matched units </a:t>
            </a:r>
            <a:r>
              <a:rPr lang="en-US" dirty="0" smtClean="0">
                <a:sym typeface="Wingdings"/>
              </a:rPr>
              <a:t> median CCI= 1.2 x 10</a:t>
            </a:r>
            <a:r>
              <a:rPr lang="en-US" baseline="30000" dirty="0" smtClean="0">
                <a:sym typeface="Wingdings"/>
              </a:rPr>
              <a:t>9</a:t>
            </a:r>
            <a:r>
              <a:rPr lang="en-US" dirty="0" smtClean="0">
                <a:sym typeface="Wingdings"/>
              </a:rPr>
              <a:t> /L</a:t>
            </a:r>
          </a:p>
          <a:p>
            <a:pPr lvl="1">
              <a:buNone/>
            </a:pPr>
            <a:endParaRPr lang="en-US" dirty="0" smtClean="0"/>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11" y="3810000"/>
            <a:ext cx="900348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125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457200"/>
            <a:ext cx="8534400" cy="3809999"/>
          </a:xfrm>
        </p:spPr>
        <p:txBody>
          <a:bodyPr>
            <a:normAutofit fontScale="85000" lnSpcReduction="20000"/>
          </a:bodyPr>
          <a:lstStyle/>
          <a:p>
            <a:pPr marL="742950" lvl="2" indent="-342900"/>
            <a:endParaRPr lang="en-US" dirty="0" smtClean="0">
              <a:sym typeface="Wingdings"/>
            </a:endParaRPr>
          </a:p>
          <a:p>
            <a:pPr marL="742950" lvl="2" indent="-342900"/>
            <a:endParaRPr lang="en-US" dirty="0">
              <a:sym typeface="Wingdings"/>
            </a:endParaRPr>
          </a:p>
          <a:p>
            <a:pPr marL="400050" lvl="2" indent="0">
              <a:buNone/>
            </a:pPr>
            <a:r>
              <a:rPr lang="en-US" dirty="0" smtClean="0">
                <a:sym typeface="Wingdings"/>
              </a:rPr>
              <a:t>A 1-4 hr </a:t>
            </a:r>
            <a:r>
              <a:rPr lang="en-US" b="1" dirty="0" smtClean="0">
                <a:sym typeface="Wingdings"/>
              </a:rPr>
              <a:t>or </a:t>
            </a:r>
            <a:r>
              <a:rPr lang="en-US" dirty="0" smtClean="0">
                <a:sym typeface="Wingdings"/>
              </a:rPr>
              <a:t>4-24 hr CCI of &gt;5 x 10</a:t>
            </a:r>
            <a:r>
              <a:rPr lang="en-US" baseline="30000" dirty="0" smtClean="0">
                <a:sym typeface="Wingdings"/>
              </a:rPr>
              <a:t>9</a:t>
            </a:r>
            <a:r>
              <a:rPr lang="en-US" dirty="0" smtClean="0">
                <a:sym typeface="Wingdings"/>
              </a:rPr>
              <a:t>/L was arbitrarily selected as representing a </a:t>
            </a:r>
            <a:r>
              <a:rPr lang="en-US" b="1" u="sng" dirty="0" smtClean="0">
                <a:sym typeface="Wingdings"/>
              </a:rPr>
              <a:t>satisfactory response to a transfusion</a:t>
            </a:r>
          </a:p>
          <a:p>
            <a:pPr marL="400050" lvl="2" indent="0">
              <a:buNone/>
            </a:pPr>
            <a:endParaRPr lang="en-US" dirty="0">
              <a:sym typeface="Wingdings"/>
            </a:endParaRPr>
          </a:p>
          <a:p>
            <a:pPr marL="400050" lvl="2" indent="0">
              <a:buNone/>
            </a:pPr>
            <a:r>
              <a:rPr lang="en-US" dirty="0" smtClean="0">
                <a:sym typeface="Wingdings"/>
              </a:rPr>
              <a:t>At 1-4hr:</a:t>
            </a:r>
          </a:p>
          <a:p>
            <a:pPr marL="1200150" lvl="3" indent="-342900"/>
            <a:r>
              <a:rPr lang="en-US" dirty="0" smtClean="0">
                <a:solidFill>
                  <a:srgbClr val="FF0000"/>
                </a:solidFill>
                <a:sym typeface="Wingdings"/>
              </a:rPr>
              <a:t>12% </a:t>
            </a:r>
            <a:r>
              <a:rPr lang="en-US" dirty="0" smtClean="0">
                <a:sym typeface="Wingdings"/>
              </a:rPr>
              <a:t>of random-donor units (88% poor response)</a:t>
            </a:r>
          </a:p>
          <a:p>
            <a:pPr marL="1200150" lvl="3" indent="-342900"/>
            <a:r>
              <a:rPr lang="en-US" dirty="0" smtClean="0">
                <a:solidFill>
                  <a:srgbClr val="FF0000"/>
                </a:solidFill>
                <a:sym typeface="Wingdings"/>
              </a:rPr>
              <a:t>25% </a:t>
            </a:r>
            <a:r>
              <a:rPr lang="en-US" dirty="0" smtClean="0">
                <a:sym typeface="Wingdings"/>
              </a:rPr>
              <a:t>of cross-matched units (75% poor response)</a:t>
            </a:r>
          </a:p>
          <a:p>
            <a:pPr marL="1200150" lvl="3" indent="-342900"/>
            <a:r>
              <a:rPr lang="en-US" dirty="0" smtClean="0">
                <a:solidFill>
                  <a:srgbClr val="FF0000"/>
                </a:solidFill>
                <a:sym typeface="Wingdings"/>
              </a:rPr>
              <a:t>29% </a:t>
            </a:r>
            <a:r>
              <a:rPr lang="en-US" dirty="0" smtClean="0">
                <a:sym typeface="Wingdings"/>
              </a:rPr>
              <a:t>of HLA-matched units (71% poor response)</a:t>
            </a:r>
            <a:endParaRPr lang="en-US" dirty="0">
              <a:sym typeface="Wingdings"/>
            </a:endParaRPr>
          </a:p>
          <a:p>
            <a:pPr marL="400050" lvl="2" indent="0">
              <a:buNone/>
            </a:pPr>
            <a:r>
              <a:rPr lang="en-US" dirty="0" smtClean="0">
                <a:sym typeface="Wingdings"/>
              </a:rPr>
              <a:t>At 4-24 </a:t>
            </a:r>
            <a:r>
              <a:rPr lang="en-US" dirty="0" err="1" smtClean="0">
                <a:sym typeface="Wingdings"/>
              </a:rPr>
              <a:t>hr</a:t>
            </a:r>
            <a:r>
              <a:rPr lang="en-US" dirty="0" smtClean="0">
                <a:sym typeface="Wingdings"/>
              </a:rPr>
              <a:t>:</a:t>
            </a:r>
          </a:p>
          <a:p>
            <a:pPr marL="1200150" lvl="3" indent="-342900"/>
            <a:r>
              <a:rPr lang="en-US" dirty="0" smtClean="0">
                <a:solidFill>
                  <a:srgbClr val="FF0000"/>
                </a:solidFill>
                <a:sym typeface="Wingdings"/>
              </a:rPr>
              <a:t>6%  </a:t>
            </a:r>
            <a:r>
              <a:rPr lang="en-US" dirty="0" smtClean="0">
                <a:sym typeface="Wingdings"/>
              </a:rPr>
              <a:t>of random-donor units (94% poor response)</a:t>
            </a:r>
          </a:p>
          <a:p>
            <a:pPr marL="1200150" lvl="3" indent="-342900"/>
            <a:r>
              <a:rPr lang="en-US" dirty="0" smtClean="0">
                <a:solidFill>
                  <a:srgbClr val="FF0000"/>
                </a:solidFill>
                <a:sym typeface="Wingdings"/>
              </a:rPr>
              <a:t>18% </a:t>
            </a:r>
            <a:r>
              <a:rPr lang="en-US" dirty="0" smtClean="0">
                <a:sym typeface="Wingdings"/>
              </a:rPr>
              <a:t>of cross-matched units (82% poor response)</a:t>
            </a:r>
          </a:p>
          <a:p>
            <a:pPr marL="1200150" lvl="3" indent="-342900"/>
            <a:r>
              <a:rPr lang="en-US" dirty="0" smtClean="0">
                <a:solidFill>
                  <a:srgbClr val="FF0000"/>
                </a:solidFill>
                <a:sym typeface="Wingdings"/>
              </a:rPr>
              <a:t>43% </a:t>
            </a:r>
            <a:r>
              <a:rPr lang="en-US" dirty="0" smtClean="0">
                <a:sym typeface="Wingdings"/>
              </a:rPr>
              <a:t>of HLA-matched units (57% poor response)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14182"/>
            <a:ext cx="9067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0" y="5695950"/>
            <a:ext cx="3429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133" y="5665333"/>
            <a:ext cx="3651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341" y="5807981"/>
            <a:ext cx="299184" cy="31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631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2438400"/>
          </a:xfrm>
        </p:spPr>
        <p:txBody>
          <a:bodyPr>
            <a:normAutofit fontScale="92500" lnSpcReduction="10000"/>
          </a:bodyPr>
          <a:lstStyle/>
          <a:p>
            <a:pPr marL="857250" lvl="3" indent="0">
              <a:buNone/>
            </a:pPr>
            <a:endParaRPr lang="en-US" sz="1400" dirty="0">
              <a:solidFill>
                <a:prstClr val="black"/>
              </a:solidFill>
              <a:sym typeface="Wingdings"/>
            </a:endParaRPr>
          </a:p>
          <a:p>
            <a:pPr marL="742950" lvl="2" indent="-342900"/>
            <a:r>
              <a:rPr lang="en-US" sz="1700" dirty="0">
                <a:solidFill>
                  <a:prstClr val="black"/>
                </a:solidFill>
                <a:sym typeface="Wingdings"/>
              </a:rPr>
              <a:t>Cross-matched platelets were 2.06 and 2.97 times more likely to give a successful transfusion at 1-4 </a:t>
            </a:r>
            <a:r>
              <a:rPr lang="en-US" sz="1700" dirty="0" err="1">
                <a:solidFill>
                  <a:prstClr val="black"/>
                </a:solidFill>
                <a:sym typeface="Wingdings"/>
              </a:rPr>
              <a:t>hr</a:t>
            </a:r>
            <a:r>
              <a:rPr lang="en-US" sz="1700" dirty="0">
                <a:solidFill>
                  <a:prstClr val="black"/>
                </a:solidFill>
                <a:sym typeface="Wingdings"/>
              </a:rPr>
              <a:t> and 4-24 </a:t>
            </a:r>
            <a:r>
              <a:rPr lang="en-US" sz="1700" dirty="0" err="1">
                <a:solidFill>
                  <a:prstClr val="black"/>
                </a:solidFill>
                <a:sym typeface="Wingdings"/>
              </a:rPr>
              <a:t>hrs</a:t>
            </a:r>
            <a:r>
              <a:rPr lang="en-US" sz="1700" dirty="0">
                <a:solidFill>
                  <a:prstClr val="black"/>
                </a:solidFill>
                <a:sym typeface="Wingdings"/>
              </a:rPr>
              <a:t> post-transplant, respectively, compared to random-donor platelets</a:t>
            </a:r>
          </a:p>
          <a:p>
            <a:pPr marL="742950" lvl="2" indent="-342900"/>
            <a:r>
              <a:rPr lang="en-US" sz="1700" dirty="0">
                <a:solidFill>
                  <a:prstClr val="black"/>
                </a:solidFill>
                <a:sym typeface="Wingdings"/>
              </a:rPr>
              <a:t>HLA-selected platelets were 2.47 and 6.86 times more likely to give a successful transfusion at 1-4 </a:t>
            </a:r>
            <a:r>
              <a:rPr lang="en-US" sz="1700" dirty="0" err="1">
                <a:solidFill>
                  <a:prstClr val="black"/>
                </a:solidFill>
                <a:sym typeface="Wingdings"/>
              </a:rPr>
              <a:t>hr</a:t>
            </a:r>
            <a:r>
              <a:rPr lang="en-US" sz="1700" dirty="0">
                <a:solidFill>
                  <a:prstClr val="black"/>
                </a:solidFill>
                <a:sym typeface="Wingdings"/>
              </a:rPr>
              <a:t> and 4-24 </a:t>
            </a:r>
            <a:r>
              <a:rPr lang="en-US" sz="1700" dirty="0" err="1">
                <a:solidFill>
                  <a:prstClr val="black"/>
                </a:solidFill>
                <a:sym typeface="Wingdings"/>
              </a:rPr>
              <a:t>hrs</a:t>
            </a:r>
            <a:r>
              <a:rPr lang="en-US" sz="1700" dirty="0">
                <a:solidFill>
                  <a:prstClr val="black"/>
                </a:solidFill>
                <a:sym typeface="Wingdings"/>
              </a:rPr>
              <a:t> post-transplant, respectively, compared to random-donor platelets </a:t>
            </a:r>
          </a:p>
          <a:p>
            <a:pPr marL="742950" lvl="2" indent="-342900"/>
            <a:r>
              <a:rPr lang="en-US" sz="1700" dirty="0">
                <a:solidFill>
                  <a:prstClr val="black"/>
                </a:solidFill>
                <a:sym typeface="Wingdings"/>
              </a:rPr>
              <a:t>HLA-selected units were 1.33 and 2.34 times more likely to give a successful 1-4 </a:t>
            </a:r>
            <a:r>
              <a:rPr lang="en-US" sz="1700" dirty="0" err="1">
                <a:solidFill>
                  <a:prstClr val="black"/>
                </a:solidFill>
                <a:sym typeface="Wingdings"/>
              </a:rPr>
              <a:t>hr</a:t>
            </a:r>
            <a:r>
              <a:rPr lang="en-US" sz="1700" dirty="0">
                <a:solidFill>
                  <a:prstClr val="black"/>
                </a:solidFill>
                <a:sym typeface="Wingdings"/>
              </a:rPr>
              <a:t> and 4-24 </a:t>
            </a:r>
            <a:r>
              <a:rPr lang="en-US" sz="1700" dirty="0" err="1">
                <a:solidFill>
                  <a:prstClr val="black"/>
                </a:solidFill>
                <a:sym typeface="Wingdings"/>
              </a:rPr>
              <a:t>hr</a:t>
            </a:r>
            <a:r>
              <a:rPr lang="en-US" sz="1700" dirty="0">
                <a:solidFill>
                  <a:prstClr val="black"/>
                </a:solidFill>
                <a:sym typeface="Wingdings"/>
              </a:rPr>
              <a:t> transfusion, respectively, compared to cross-matched </a:t>
            </a:r>
            <a:r>
              <a:rPr lang="en-US" sz="1700" dirty="0" smtClean="0">
                <a:solidFill>
                  <a:prstClr val="black"/>
                </a:solidFill>
                <a:sym typeface="Wingdings"/>
              </a:rPr>
              <a:t>units</a:t>
            </a:r>
          </a:p>
          <a:p>
            <a:pPr marL="742950" lvl="2" indent="-342900"/>
            <a:r>
              <a:rPr lang="en-US" sz="1700" dirty="0" smtClean="0">
                <a:solidFill>
                  <a:prstClr val="black"/>
                </a:solidFill>
                <a:sym typeface="Wingdings"/>
              </a:rPr>
              <a:t>Are these values statistically significant?</a:t>
            </a:r>
            <a:endParaRPr lang="en-US" sz="1700" dirty="0">
              <a:solidFill>
                <a:prstClr val="black"/>
              </a:solidFill>
              <a:sym typeface="Wingdings"/>
            </a:endParaRPr>
          </a:p>
          <a:p>
            <a:pPr marL="742950" lvl="2" indent="-342900"/>
            <a:r>
              <a:rPr lang="en-US" sz="1700" b="1" i="1" dirty="0">
                <a:solidFill>
                  <a:prstClr val="black"/>
                </a:solidFill>
                <a:sym typeface="Wingdings"/>
              </a:rPr>
              <a:t>T</a:t>
            </a:r>
            <a:r>
              <a:rPr lang="en-US" sz="1700" b="1" i="1" dirty="0" smtClean="0">
                <a:solidFill>
                  <a:prstClr val="black"/>
                </a:solidFill>
                <a:sym typeface="Wingdings"/>
              </a:rPr>
              <a:t>he </a:t>
            </a:r>
            <a:r>
              <a:rPr lang="en-US" sz="1700" b="1" i="1" dirty="0">
                <a:solidFill>
                  <a:prstClr val="black"/>
                </a:solidFill>
                <a:sym typeface="Wingdings"/>
              </a:rPr>
              <a:t>average number of successful transfusions was still low</a:t>
            </a:r>
          </a:p>
          <a:p>
            <a:pPr marL="742950" lvl="2" indent="-342900"/>
            <a:endParaRPr lang="en-US" sz="1700" dirty="0">
              <a:solidFill>
                <a:prstClr val="black"/>
              </a:solidFill>
            </a:endParaRPr>
          </a:p>
          <a:p>
            <a:pPr lvl="0"/>
            <a:endParaRPr lang="en-US" sz="2200" dirty="0">
              <a:solidFill>
                <a:prstClr val="black"/>
              </a:solidFill>
            </a:endParaRPr>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7924800" cy="431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8382000" y="3200400"/>
            <a:ext cx="304800" cy="22860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575" y="4573205"/>
            <a:ext cx="4508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575" y="4726656"/>
            <a:ext cx="4508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436" y="6019800"/>
            <a:ext cx="4508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6188301"/>
            <a:ext cx="4508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115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Interestingly, some HLA-matched transfusions did not give a good response while some mismatched-HLA units did give a good response </a:t>
            </a:r>
          </a:p>
          <a:p>
            <a:endParaRPr lang="en-US" dirty="0" smtClean="0"/>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514"/>
            <a:ext cx="6629400" cy="1020762"/>
          </a:xfrm>
        </p:spPr>
        <p:txBody>
          <a:bodyPr/>
          <a:lstStyle/>
          <a:p>
            <a:r>
              <a:rPr lang="en-US" dirty="0" smtClean="0"/>
              <a:t>Clinical Outcome</a:t>
            </a:r>
            <a:endParaRPr lang="en-US" dirty="0"/>
          </a:p>
        </p:txBody>
      </p:sp>
      <p:sp>
        <p:nvSpPr>
          <p:cNvPr id="3" name="Content Placeholder 2"/>
          <p:cNvSpPr>
            <a:spLocks noGrp="1"/>
          </p:cNvSpPr>
          <p:nvPr>
            <p:ph idx="1"/>
          </p:nvPr>
        </p:nvSpPr>
        <p:spPr>
          <a:xfrm>
            <a:off x="381000" y="838200"/>
            <a:ext cx="8458200" cy="3124200"/>
          </a:xfrm>
        </p:spPr>
        <p:txBody>
          <a:bodyPr>
            <a:normAutofit fontScale="70000" lnSpcReduction="20000"/>
          </a:bodyPr>
          <a:lstStyle/>
          <a:p>
            <a:pPr>
              <a:buNone/>
            </a:pPr>
            <a:endParaRPr lang="en-US" dirty="0" smtClean="0"/>
          </a:p>
          <a:p>
            <a:r>
              <a:rPr lang="en-US" dirty="0" smtClean="0"/>
              <a:t>Despite the lack of response to platelet transfusion, only 6 of the 32 patients experienced WHO grade 3 or 4 bleeding. </a:t>
            </a:r>
          </a:p>
          <a:p>
            <a:pPr marL="457200" lvl="1" indent="0">
              <a:buNone/>
            </a:pPr>
            <a:r>
              <a:rPr lang="en-US" sz="1800" dirty="0" smtClean="0"/>
              <a:t>WHO grade 1 and 2: mild bleeding</a:t>
            </a:r>
          </a:p>
          <a:p>
            <a:pPr marL="457200" lvl="1" indent="0">
              <a:buNone/>
            </a:pPr>
            <a:r>
              <a:rPr lang="en-US" sz="1800" dirty="0" smtClean="0"/>
              <a:t>WHO grade 2,3,4: clinically significant</a:t>
            </a:r>
          </a:p>
          <a:p>
            <a:pPr marL="457200" lvl="1" indent="0">
              <a:buNone/>
            </a:pPr>
            <a:r>
              <a:rPr lang="en-US" sz="1800" dirty="0" smtClean="0">
                <a:solidFill>
                  <a:srgbClr val="FF0000"/>
                </a:solidFill>
              </a:rPr>
              <a:t>WHO grade 3 and 4: severe</a:t>
            </a:r>
            <a:endParaRPr lang="en-US" sz="2300" dirty="0" smtClean="0">
              <a:solidFill>
                <a:srgbClr val="FF0000"/>
              </a:solidFill>
            </a:endParaRPr>
          </a:p>
          <a:p>
            <a:r>
              <a:rPr lang="en-US" dirty="0" smtClean="0"/>
              <a:t>5 of these were hemorrhagic cystitis</a:t>
            </a:r>
          </a:p>
          <a:p>
            <a:r>
              <a:rPr lang="en-US" dirty="0" smtClean="0"/>
              <a:t>1 involved pulmonary hemorrhage </a:t>
            </a:r>
          </a:p>
          <a:p>
            <a:r>
              <a:rPr lang="en-US" dirty="0" smtClean="0"/>
              <a:t>There were 7 fatalities in the 32 patients, 2 of which were related to hemorrhage (one to hemorrhagic cystitis, the other to pulmonary hemorrhage)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760620"/>
            <a:ext cx="5791200" cy="290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lstStyle/>
          <a:p>
            <a:r>
              <a:rPr lang="en-US" dirty="0" smtClean="0"/>
              <a:t>If it is clinically warranted, either or both HLA-matched and cross-matched platelets be attempted for two transfusions </a:t>
            </a:r>
          </a:p>
          <a:p>
            <a:r>
              <a:rPr lang="en-US" dirty="0" smtClean="0"/>
              <a:t>If unsuccessful, regular random-donor units should be used </a:t>
            </a:r>
          </a:p>
          <a:p>
            <a:pPr>
              <a:buNone/>
            </a:pPr>
            <a:endParaRPr lang="en-US" dirty="0"/>
          </a:p>
        </p:txBody>
      </p:sp>
      <p:pic>
        <p:nvPicPr>
          <p:cNvPr id="3074" name="Picture 2" descr="C:\Users\davidsn\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99256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1838"/>
          </a:xfrm>
        </p:spPr>
        <p:txBody>
          <a:bodyPr>
            <a:normAutofit fontScale="90000"/>
          </a:bodyPr>
          <a:lstStyle/>
          <a:p>
            <a:r>
              <a:rPr lang="en-US" dirty="0" smtClean="0"/>
              <a:t>Limitations</a:t>
            </a:r>
            <a:endParaRPr lang="en-US" dirty="0"/>
          </a:p>
        </p:txBody>
      </p:sp>
      <p:sp>
        <p:nvSpPr>
          <p:cNvPr id="3" name="Content Placeholder 2"/>
          <p:cNvSpPr>
            <a:spLocks noGrp="1"/>
          </p:cNvSpPr>
          <p:nvPr>
            <p:ph idx="1"/>
          </p:nvPr>
        </p:nvSpPr>
        <p:spPr>
          <a:xfrm>
            <a:off x="457200" y="838200"/>
            <a:ext cx="8229600" cy="5287963"/>
          </a:xfrm>
        </p:spPr>
        <p:txBody>
          <a:bodyPr>
            <a:normAutofit fontScale="70000" lnSpcReduction="20000"/>
          </a:bodyPr>
          <a:lstStyle/>
          <a:p>
            <a:r>
              <a:rPr lang="en-US" dirty="0" smtClean="0"/>
              <a:t>Adequate power? The number of patients (32) and number of HLA-matched transfusions (41) was small. </a:t>
            </a:r>
          </a:p>
          <a:p>
            <a:r>
              <a:rPr lang="en-US" dirty="0" smtClean="0"/>
              <a:t>Patients were not randomized to receive either HLA- or cross-matched platelets. Cross-matched platelets were usually given first because they were more readily available while HLA-matched donors had to be contacted and scheduled for donation</a:t>
            </a:r>
          </a:p>
          <a:p>
            <a:r>
              <a:rPr lang="en-US" dirty="0" smtClean="0"/>
              <a:t>The “good” response to platelet transfusion was arbitrarily chosen as &gt;5,000. Other studies have used 7,500 or 10,000 as the threshold. It is difficult to determine what number should be the cut-off for a “good” response. </a:t>
            </a:r>
          </a:p>
          <a:p>
            <a:r>
              <a:rPr lang="en-US" dirty="0" smtClean="0"/>
              <a:t>Even small increases in platelet count or low numbers of circulating platelets can be effective in providing </a:t>
            </a:r>
            <a:r>
              <a:rPr lang="en-US" dirty="0" err="1" smtClean="0"/>
              <a:t>hemostasis</a:t>
            </a:r>
            <a:r>
              <a:rPr lang="en-US" dirty="0" smtClean="0"/>
              <a:t> so it is possible that the HLA or cross-match transfusions were more effective than what their numbers indicate </a:t>
            </a:r>
          </a:p>
          <a:p>
            <a:r>
              <a:rPr lang="en-US" dirty="0" smtClean="0"/>
              <a:t>The patients in this study were all oncology patients and likely had many complex factors affecting their platelet counts and overall hemostasis. These complicating factors may have disrupted the results of the study. </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8789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Do we need to do a larger prospective randomized controlled trial?</a:t>
            </a:r>
          </a:p>
          <a:p>
            <a:r>
              <a:rPr lang="en-US" dirty="0" smtClean="0"/>
              <a:t>Is it feasible? </a:t>
            </a:r>
          </a:p>
          <a:p>
            <a:r>
              <a:rPr lang="en-US" dirty="0" smtClean="0"/>
              <a:t>Even in patients with proven </a:t>
            </a:r>
            <a:r>
              <a:rPr lang="en-US" dirty="0" err="1" smtClean="0"/>
              <a:t>alloimmunization</a:t>
            </a:r>
            <a:r>
              <a:rPr lang="en-US" dirty="0" smtClean="0"/>
              <a:t> to platelet antigens, how can we separate the complex </a:t>
            </a:r>
            <a:r>
              <a:rPr lang="en-US" dirty="0" err="1" smtClean="0"/>
              <a:t>nonimmunological</a:t>
            </a:r>
            <a:r>
              <a:rPr lang="en-US" dirty="0" smtClean="0"/>
              <a:t> effects on platelet refractoriness to study the effectiveness of cross-matched </a:t>
            </a:r>
            <a:r>
              <a:rPr lang="en-US" dirty="0" err="1" smtClean="0"/>
              <a:t>vs</a:t>
            </a:r>
            <a:r>
              <a:rPr lang="en-US" dirty="0" smtClean="0"/>
              <a:t> HLA-matched platelets?</a:t>
            </a:r>
            <a:endParaRPr lang="en-US" dirty="0"/>
          </a:p>
        </p:txBody>
      </p:sp>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lstStyle/>
          <a:p>
            <a:r>
              <a:rPr lang="en-US" dirty="0" smtClean="0"/>
              <a:t>Future studies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01064"/>
            <a:ext cx="2971800" cy="1143000"/>
          </a:xfrm>
        </p:spPr>
        <p:txBody>
          <a:bodyPr/>
          <a:lstStyle/>
          <a:p>
            <a:r>
              <a:rPr lang="en-US" dirty="0" smtClean="0"/>
              <a:t>Patient SP</a:t>
            </a:r>
            <a:endParaRPr lang="en-US" dirty="0"/>
          </a:p>
        </p:txBody>
      </p:sp>
      <p:sp>
        <p:nvSpPr>
          <p:cNvPr id="3" name="Content Placeholder 2"/>
          <p:cNvSpPr>
            <a:spLocks noGrp="1"/>
          </p:cNvSpPr>
          <p:nvPr>
            <p:ph idx="1"/>
          </p:nvPr>
        </p:nvSpPr>
        <p:spPr>
          <a:xfrm>
            <a:off x="533400" y="2368550"/>
            <a:ext cx="8153400" cy="4138613"/>
          </a:xfrm>
        </p:spPr>
        <p:txBody>
          <a:bodyPr>
            <a:normAutofit fontScale="55000" lnSpcReduction="20000"/>
          </a:bodyPr>
          <a:lstStyle/>
          <a:p>
            <a:r>
              <a:rPr lang="en-US" dirty="0" smtClean="0"/>
              <a:t>This is a 61 year-old female, diagnosed with </a:t>
            </a:r>
            <a:r>
              <a:rPr lang="en-US" dirty="0" err="1" smtClean="0"/>
              <a:t>myelofibrosis</a:t>
            </a:r>
            <a:r>
              <a:rPr lang="en-US" dirty="0" smtClean="0"/>
              <a:t> in November 2013 treated with </a:t>
            </a:r>
            <a:r>
              <a:rPr lang="en-US" dirty="0" err="1" smtClean="0"/>
              <a:t>ruxolitinib</a:t>
            </a:r>
            <a:r>
              <a:rPr lang="en-US" dirty="0" smtClean="0"/>
              <a:t>. Her siblings were HLA typed and her brother was found to be a 7/8 match. She went on to  receive a related peripheral blood stem cell transplant from her brother on 8/8/14.</a:t>
            </a:r>
          </a:p>
          <a:p>
            <a:r>
              <a:rPr lang="en-US" dirty="0" smtClean="0"/>
              <a:t>Her platelet count began to fall with the start of her preparative stem cell transplant chemotherapy (</a:t>
            </a:r>
            <a:r>
              <a:rPr lang="en-US" dirty="0" err="1" smtClean="0"/>
              <a:t>fludarabine</a:t>
            </a:r>
            <a:r>
              <a:rPr lang="en-US" dirty="0" smtClean="0"/>
              <a:t> and </a:t>
            </a:r>
            <a:r>
              <a:rPr lang="en-US" dirty="0" err="1" smtClean="0"/>
              <a:t>busulfan</a:t>
            </a:r>
            <a:r>
              <a:rPr lang="en-US" dirty="0" smtClean="0"/>
              <a:t>) and began to reach&lt;5,000 platelets per ml around +13 days post transplant, despite daily platelet transfusions</a:t>
            </a:r>
          </a:p>
          <a:p>
            <a:r>
              <a:rPr lang="en-US" dirty="0" smtClean="0"/>
              <a:t>The blood bank was consulted for thrombocytopenia, which was thought to be non-immune due to </a:t>
            </a:r>
            <a:r>
              <a:rPr lang="en-US" dirty="0" err="1" smtClean="0"/>
              <a:t>splenomegaly</a:t>
            </a:r>
            <a:r>
              <a:rPr lang="en-US" dirty="0" smtClean="0"/>
              <a:t> </a:t>
            </a:r>
          </a:p>
          <a:p>
            <a:r>
              <a:rPr lang="en-US" dirty="0" smtClean="0"/>
              <a:t>Over the course of her hospital stay, her platelet count continued to drop. Her CCI reached &lt;0 and we sent for cross-match compatible platelets. The first cross-match showed she was incompatible for most of the donor units, suggesting there was an immune-mediated etiology for her platelet refractoriness </a:t>
            </a:r>
          </a:p>
          <a:p>
            <a:r>
              <a:rPr lang="en-US" dirty="0" smtClean="0"/>
              <a:t>What was the outcome?</a:t>
            </a:r>
            <a:endParaRPr lang="en-US" dirty="0" smtClean="0"/>
          </a:p>
        </p:txBody>
      </p:sp>
      <p:pic>
        <p:nvPicPr>
          <p:cNvPr id="1026" name="Picture 2" descr="C:\Users\davidsn\Desktop\hospita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3898" y="405181"/>
            <a:ext cx="2594429" cy="173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57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Alternative therapies that have been tried with little success or that need more investigation</a:t>
            </a:r>
            <a:endParaRPr lang="en-US" dirty="0"/>
          </a:p>
        </p:txBody>
      </p:sp>
      <p:sp>
        <p:nvSpPr>
          <p:cNvPr id="3" name="Content Placeholder 2"/>
          <p:cNvSpPr>
            <a:spLocks noGrp="1"/>
          </p:cNvSpPr>
          <p:nvPr>
            <p:ph idx="1"/>
          </p:nvPr>
        </p:nvSpPr>
        <p:spPr>
          <a:xfrm>
            <a:off x="304800" y="2590800"/>
            <a:ext cx="8229600" cy="3763963"/>
          </a:xfrm>
        </p:spPr>
        <p:txBody>
          <a:bodyPr/>
          <a:lstStyle/>
          <a:p>
            <a:r>
              <a:rPr lang="en-US" dirty="0" err="1" smtClean="0"/>
              <a:t>Immunosuppressives</a:t>
            </a:r>
            <a:endParaRPr lang="en-US" dirty="0" smtClean="0"/>
          </a:p>
          <a:p>
            <a:r>
              <a:rPr lang="en-US" dirty="0" err="1" smtClean="0"/>
              <a:t>Rituximab</a:t>
            </a:r>
            <a:endParaRPr lang="en-US" dirty="0" smtClean="0"/>
          </a:p>
          <a:p>
            <a:r>
              <a:rPr lang="en-US" dirty="0" smtClean="0"/>
              <a:t>IVIG</a:t>
            </a:r>
          </a:p>
          <a:p>
            <a:r>
              <a:rPr lang="en-US" dirty="0" smtClean="0"/>
              <a:t>Plasma exchange</a:t>
            </a:r>
          </a:p>
          <a:p>
            <a:r>
              <a:rPr lang="en-US" dirty="0" err="1" smtClean="0"/>
              <a:t>Immunoadsorption</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46246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
            </a:r>
            <a:endParaRPr lang="en-US" dirty="0"/>
          </a:p>
        </p:txBody>
      </p:sp>
      <p:sp>
        <p:nvSpPr>
          <p:cNvPr id="3" name="Content Placeholder 2"/>
          <p:cNvSpPr>
            <a:spLocks noGrp="1"/>
          </p:cNvSpPr>
          <p:nvPr>
            <p:ph idx="1"/>
          </p:nvPr>
        </p:nvSpPr>
        <p:spPr>
          <a:xfrm>
            <a:off x="4114800" y="1219200"/>
            <a:ext cx="4800600" cy="4830763"/>
          </a:xfrm>
        </p:spPr>
        <p:txBody>
          <a:bodyPr>
            <a:normAutofit fontScale="85000" lnSpcReduction="20000"/>
          </a:bodyPr>
          <a:lstStyle/>
          <a:p>
            <a:r>
              <a:rPr lang="en-US" dirty="0" smtClean="0"/>
              <a:t>Cross-matched platelet testing from 8/26 to 10/3</a:t>
            </a:r>
          </a:p>
          <a:p>
            <a:r>
              <a:rPr lang="en-US" dirty="0" smtClean="0"/>
              <a:t>$35 per cross-match test at ARC</a:t>
            </a:r>
          </a:p>
          <a:p>
            <a:r>
              <a:rPr lang="en-US" dirty="0" smtClean="0"/>
              <a:t>$740 per cross-matched unit sent to VUMC</a:t>
            </a:r>
          </a:p>
          <a:p>
            <a:r>
              <a:rPr lang="en-US" dirty="0" smtClean="0"/>
              <a:t>Total $12,880 for testing at ARC</a:t>
            </a:r>
          </a:p>
          <a:p>
            <a:r>
              <a:rPr lang="en-US" dirty="0" smtClean="0"/>
              <a:t>Total $14,060 for cross-matched units sent to VUMC</a:t>
            </a:r>
          </a:p>
          <a:p>
            <a:r>
              <a:rPr lang="en-US" dirty="0" smtClean="0"/>
              <a:t>Final total for VUMC =              </a:t>
            </a:r>
            <a:r>
              <a:rPr lang="en-US" dirty="0" smtClean="0">
                <a:solidFill>
                  <a:srgbClr val="FF0000"/>
                </a:solidFill>
              </a:rPr>
              <a:t>~</a:t>
            </a:r>
            <a:r>
              <a:rPr lang="en-US" dirty="0" smtClean="0"/>
              <a:t> </a:t>
            </a:r>
            <a:r>
              <a:rPr lang="en-US" dirty="0" smtClean="0">
                <a:solidFill>
                  <a:srgbClr val="FF0000"/>
                </a:solidFill>
              </a:rPr>
              <a:t>$26,940</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19459600"/>
              </p:ext>
            </p:extLst>
          </p:nvPr>
        </p:nvGraphicFramePr>
        <p:xfrm>
          <a:off x="533400" y="304800"/>
          <a:ext cx="3429000" cy="6217920"/>
        </p:xfrm>
        <a:graphic>
          <a:graphicData uri="http://schemas.openxmlformats.org/drawingml/2006/table">
            <a:tbl>
              <a:tblPr firstRow="1" bandRow="1">
                <a:tableStyleId>{5C22544A-7EE6-4342-B048-85BDC9FD1C3A}</a:tableStyleId>
              </a:tblPr>
              <a:tblGrid>
                <a:gridCol w="664213"/>
                <a:gridCol w="792798"/>
                <a:gridCol w="905189"/>
                <a:gridCol w="1066800"/>
              </a:tblGrid>
              <a:tr h="206829">
                <a:tc>
                  <a:txBody>
                    <a:bodyPr/>
                    <a:lstStyle/>
                    <a:p>
                      <a:r>
                        <a:rPr lang="en-US" sz="1200" dirty="0" smtClean="0"/>
                        <a:t>Date</a:t>
                      </a:r>
                      <a:endParaRPr lang="en-US" sz="1200" dirty="0"/>
                    </a:p>
                  </a:txBody>
                  <a:tcPr/>
                </a:tc>
                <a:tc>
                  <a:txBody>
                    <a:bodyPr/>
                    <a:lstStyle/>
                    <a:p>
                      <a:r>
                        <a:rPr lang="en-US" sz="1200" dirty="0" smtClean="0"/>
                        <a:t># cross-matched</a:t>
                      </a:r>
                      <a:endParaRPr lang="en-US" sz="1200" dirty="0"/>
                    </a:p>
                  </a:txBody>
                  <a:tcPr/>
                </a:tc>
                <a:tc>
                  <a:txBody>
                    <a:bodyPr/>
                    <a:lstStyle/>
                    <a:p>
                      <a:r>
                        <a:rPr lang="en-US" sz="1200" dirty="0" smtClean="0"/>
                        <a:t>Cost </a:t>
                      </a:r>
                      <a:endParaRPr lang="en-US" sz="1200" dirty="0"/>
                    </a:p>
                  </a:txBody>
                  <a:tcPr/>
                </a:tc>
                <a:tc>
                  <a:txBody>
                    <a:bodyPr/>
                    <a:lstStyle/>
                    <a:p>
                      <a:r>
                        <a:rPr lang="en-US" sz="1200" dirty="0" smtClean="0"/>
                        <a:t># compatible</a:t>
                      </a:r>
                      <a:endParaRPr lang="en-US" sz="1200" dirty="0"/>
                    </a:p>
                  </a:txBody>
                  <a:tcPr/>
                </a:tc>
              </a:tr>
              <a:tr h="206829">
                <a:tc>
                  <a:txBody>
                    <a:bodyPr/>
                    <a:lstStyle/>
                    <a:p>
                      <a:r>
                        <a:rPr lang="en-US" sz="1200" dirty="0" smtClean="0"/>
                        <a:t>10/3</a:t>
                      </a:r>
                      <a:endParaRPr lang="en-US" sz="1200" dirty="0"/>
                    </a:p>
                  </a:txBody>
                  <a:tcPr/>
                </a:tc>
                <a:tc>
                  <a:txBody>
                    <a:bodyPr/>
                    <a:lstStyle/>
                    <a:p>
                      <a:r>
                        <a:rPr lang="en-US" sz="1200" dirty="0" smtClean="0"/>
                        <a:t>22</a:t>
                      </a:r>
                      <a:endParaRPr lang="en-US" sz="1200" dirty="0"/>
                    </a:p>
                  </a:txBody>
                  <a:tcPr/>
                </a:tc>
                <a:tc>
                  <a:txBody>
                    <a:bodyPr/>
                    <a:lstStyle/>
                    <a:p>
                      <a:r>
                        <a:rPr lang="en-US" sz="1200" dirty="0" smtClean="0"/>
                        <a:t>770</a:t>
                      </a:r>
                      <a:endParaRPr lang="en-US" sz="1200" dirty="0"/>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10/2</a:t>
                      </a:r>
                      <a:endParaRPr lang="en-US" sz="1200" dirty="0"/>
                    </a:p>
                  </a:txBody>
                  <a:tcPr/>
                </a:tc>
                <a:tc>
                  <a:txBody>
                    <a:bodyPr/>
                    <a:lstStyle/>
                    <a:p>
                      <a:r>
                        <a:rPr lang="en-US" sz="1200" dirty="0" smtClean="0"/>
                        <a:t>13</a:t>
                      </a:r>
                      <a:endParaRPr lang="en-US" sz="1200" dirty="0"/>
                    </a:p>
                  </a:txBody>
                  <a:tcPr/>
                </a:tc>
                <a:tc>
                  <a:txBody>
                    <a:bodyPr/>
                    <a:lstStyle/>
                    <a:p>
                      <a:r>
                        <a:rPr lang="en-US" sz="1200" dirty="0" smtClean="0"/>
                        <a:t>455</a:t>
                      </a:r>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10/1</a:t>
                      </a:r>
                      <a:endParaRPr lang="en-US" sz="1200" dirty="0"/>
                    </a:p>
                  </a:txBody>
                  <a:tcPr/>
                </a:tc>
                <a:tc>
                  <a:txBody>
                    <a:bodyPr/>
                    <a:lstStyle/>
                    <a:p>
                      <a:r>
                        <a:rPr lang="en-US" sz="1200" dirty="0" smtClean="0"/>
                        <a:t>22</a:t>
                      </a:r>
                      <a:endParaRPr lang="en-US" sz="1200" dirty="0"/>
                    </a:p>
                  </a:txBody>
                  <a:tcPr/>
                </a:tc>
                <a:tc>
                  <a:txBody>
                    <a:bodyPr/>
                    <a:lstStyle/>
                    <a:p>
                      <a:r>
                        <a:rPr lang="en-US" sz="1200" dirty="0" smtClean="0"/>
                        <a:t>770</a:t>
                      </a:r>
                      <a:endParaRPr lang="en-US" sz="1200" dirty="0"/>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9/30</a:t>
                      </a:r>
                      <a:endParaRPr lang="en-US" sz="1200" dirty="0"/>
                    </a:p>
                  </a:txBody>
                  <a:tcPr/>
                </a:tc>
                <a:tc>
                  <a:txBody>
                    <a:bodyPr/>
                    <a:lstStyle/>
                    <a:p>
                      <a:r>
                        <a:rPr lang="en-US" sz="1200" dirty="0" smtClean="0"/>
                        <a:t>22</a:t>
                      </a:r>
                      <a:endParaRPr lang="en-US" sz="1200" dirty="0"/>
                    </a:p>
                  </a:txBody>
                  <a:tcPr/>
                </a:tc>
                <a:tc>
                  <a:txBody>
                    <a:bodyPr/>
                    <a:lstStyle/>
                    <a:p>
                      <a:r>
                        <a:rPr lang="en-US" sz="1200" dirty="0" smtClean="0"/>
                        <a:t>770</a:t>
                      </a:r>
                      <a:endParaRPr lang="en-US" sz="1200" dirty="0"/>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9/26</a:t>
                      </a:r>
                      <a:endParaRPr lang="en-US" sz="1200" dirty="0"/>
                    </a:p>
                  </a:txBody>
                  <a:tcPr/>
                </a:tc>
                <a:tc>
                  <a:txBody>
                    <a:bodyPr/>
                    <a:lstStyle/>
                    <a:p>
                      <a:r>
                        <a:rPr lang="en-US" sz="1200" dirty="0" smtClean="0"/>
                        <a:t>19</a:t>
                      </a:r>
                      <a:endParaRPr lang="en-US" sz="1200" dirty="0"/>
                    </a:p>
                  </a:txBody>
                  <a:tcPr/>
                </a:tc>
                <a:tc>
                  <a:txBody>
                    <a:bodyPr/>
                    <a:lstStyle/>
                    <a:p>
                      <a:r>
                        <a:rPr lang="en-US" sz="1200" dirty="0" smtClean="0"/>
                        <a:t>665</a:t>
                      </a:r>
                      <a:endParaRPr lang="en-US" sz="1200" dirty="0"/>
                    </a:p>
                  </a:txBody>
                  <a:tcPr/>
                </a:tc>
                <a:tc>
                  <a:txBody>
                    <a:bodyPr/>
                    <a:lstStyle/>
                    <a:p>
                      <a:r>
                        <a:rPr lang="en-US" sz="1200" dirty="0" smtClean="0"/>
                        <a:t>3</a:t>
                      </a:r>
                      <a:endParaRPr lang="en-US" sz="1200" dirty="0"/>
                    </a:p>
                  </a:txBody>
                  <a:tcPr>
                    <a:solidFill>
                      <a:schemeClr val="bg1"/>
                    </a:solidFill>
                  </a:tcPr>
                </a:tc>
              </a:tr>
              <a:tr h="206829">
                <a:tc>
                  <a:txBody>
                    <a:bodyPr/>
                    <a:lstStyle/>
                    <a:p>
                      <a:r>
                        <a:rPr lang="en-US" sz="1200" dirty="0" smtClean="0"/>
                        <a:t>9/25</a:t>
                      </a:r>
                      <a:endParaRPr lang="en-US" sz="1200" dirty="0"/>
                    </a:p>
                  </a:txBody>
                  <a:tcPr/>
                </a:tc>
                <a:tc>
                  <a:txBody>
                    <a:bodyPr/>
                    <a:lstStyle/>
                    <a:p>
                      <a:r>
                        <a:rPr lang="en-US" sz="1200" dirty="0" smtClean="0"/>
                        <a:t>7</a:t>
                      </a:r>
                      <a:endParaRPr lang="en-US" sz="1200" dirty="0"/>
                    </a:p>
                  </a:txBody>
                  <a:tcPr/>
                </a:tc>
                <a:tc>
                  <a:txBody>
                    <a:bodyPr/>
                    <a:lstStyle/>
                    <a:p>
                      <a:r>
                        <a:rPr lang="en-US" sz="1200" dirty="0" smtClean="0"/>
                        <a:t>245</a:t>
                      </a:r>
                      <a:endParaRPr lang="en-US" sz="1200" dirty="0"/>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9/24</a:t>
                      </a:r>
                      <a:endParaRPr lang="en-US" sz="1200" dirty="0"/>
                    </a:p>
                  </a:txBody>
                  <a:tcPr/>
                </a:tc>
                <a:tc>
                  <a:txBody>
                    <a:bodyPr/>
                    <a:lstStyle/>
                    <a:p>
                      <a:r>
                        <a:rPr lang="en-US" sz="1200" dirty="0" smtClean="0"/>
                        <a:t>18</a:t>
                      </a:r>
                      <a:endParaRPr lang="en-US" sz="1200" dirty="0"/>
                    </a:p>
                  </a:txBody>
                  <a:tcPr/>
                </a:tc>
                <a:tc>
                  <a:txBody>
                    <a:bodyPr/>
                    <a:lstStyle/>
                    <a:p>
                      <a:r>
                        <a:rPr lang="en-US" sz="1200" dirty="0" smtClean="0"/>
                        <a:t>630</a:t>
                      </a:r>
                      <a:endParaRPr lang="en-US" sz="1200" dirty="0"/>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9/23</a:t>
                      </a:r>
                      <a:endParaRPr lang="en-US" sz="1200" dirty="0"/>
                    </a:p>
                  </a:txBody>
                  <a:tcPr/>
                </a:tc>
                <a:tc>
                  <a:txBody>
                    <a:bodyPr/>
                    <a:lstStyle/>
                    <a:p>
                      <a:r>
                        <a:rPr lang="en-US" sz="1200" dirty="0" smtClean="0"/>
                        <a:t>27</a:t>
                      </a:r>
                      <a:endParaRPr lang="en-US" sz="1200" dirty="0"/>
                    </a:p>
                  </a:txBody>
                  <a:tcPr/>
                </a:tc>
                <a:tc>
                  <a:txBody>
                    <a:bodyPr/>
                    <a:lstStyle/>
                    <a:p>
                      <a:r>
                        <a:rPr lang="en-US" sz="1200" dirty="0" smtClean="0"/>
                        <a:t>945</a:t>
                      </a:r>
                      <a:endParaRPr lang="en-US" sz="1200" dirty="0"/>
                    </a:p>
                  </a:txBody>
                  <a:tcPr/>
                </a:tc>
                <a:tc>
                  <a:txBody>
                    <a:bodyPr/>
                    <a:lstStyle/>
                    <a:p>
                      <a:r>
                        <a:rPr lang="en-US" sz="1200" dirty="0" smtClean="0">
                          <a:solidFill>
                            <a:schemeClr val="tx1"/>
                          </a:solidFill>
                        </a:rPr>
                        <a:t>1</a:t>
                      </a:r>
                    </a:p>
                  </a:txBody>
                  <a:tcPr>
                    <a:solidFill>
                      <a:schemeClr val="bg1"/>
                    </a:solidFill>
                  </a:tcPr>
                </a:tc>
              </a:tr>
              <a:tr h="206829">
                <a:tc>
                  <a:txBody>
                    <a:bodyPr/>
                    <a:lstStyle/>
                    <a:p>
                      <a:r>
                        <a:rPr lang="en-US" sz="1200" dirty="0" smtClean="0"/>
                        <a:t>9/22</a:t>
                      </a:r>
                      <a:endParaRPr lang="en-US" sz="1200" dirty="0"/>
                    </a:p>
                  </a:txBody>
                  <a:tcPr/>
                </a:tc>
                <a:tc>
                  <a:txBody>
                    <a:bodyPr/>
                    <a:lstStyle/>
                    <a:p>
                      <a:r>
                        <a:rPr lang="en-US" sz="1200" dirty="0" smtClean="0"/>
                        <a:t>6</a:t>
                      </a:r>
                      <a:endParaRPr lang="en-US" sz="1200" dirty="0"/>
                    </a:p>
                  </a:txBody>
                  <a:tcPr/>
                </a:tc>
                <a:tc>
                  <a:txBody>
                    <a:bodyPr/>
                    <a:lstStyle/>
                    <a:p>
                      <a:r>
                        <a:rPr lang="en-US" sz="1200" dirty="0" smtClean="0"/>
                        <a:t>210</a:t>
                      </a:r>
                      <a:endParaRPr lang="en-US" sz="1200" dirty="0"/>
                    </a:p>
                  </a:txBody>
                  <a:tcPr/>
                </a:tc>
                <a:tc>
                  <a:txBody>
                    <a:bodyPr/>
                    <a:lstStyle/>
                    <a:p>
                      <a:r>
                        <a:rPr lang="en-US" sz="1200" dirty="0" smtClean="0"/>
                        <a:t>1</a:t>
                      </a:r>
                      <a:endParaRPr lang="en-US" sz="1200" dirty="0"/>
                    </a:p>
                  </a:txBody>
                  <a:tcPr>
                    <a:solidFill>
                      <a:schemeClr val="bg1"/>
                    </a:solidFill>
                  </a:tcPr>
                </a:tc>
              </a:tr>
              <a:tr h="206829">
                <a:tc>
                  <a:txBody>
                    <a:bodyPr/>
                    <a:lstStyle/>
                    <a:p>
                      <a:r>
                        <a:rPr lang="en-US" sz="1200" dirty="0" smtClean="0"/>
                        <a:t>9/18</a:t>
                      </a:r>
                      <a:endParaRPr lang="en-US" sz="1200" dirty="0"/>
                    </a:p>
                  </a:txBody>
                  <a:tcPr/>
                </a:tc>
                <a:tc>
                  <a:txBody>
                    <a:bodyPr/>
                    <a:lstStyle/>
                    <a:p>
                      <a:r>
                        <a:rPr lang="en-US" sz="1200" dirty="0" smtClean="0"/>
                        <a:t>14</a:t>
                      </a:r>
                      <a:endParaRPr lang="en-US" sz="1200" dirty="0"/>
                    </a:p>
                  </a:txBody>
                  <a:tcPr/>
                </a:tc>
                <a:tc>
                  <a:txBody>
                    <a:bodyPr/>
                    <a:lstStyle/>
                    <a:p>
                      <a:r>
                        <a:rPr lang="en-US" sz="1200" dirty="0" smtClean="0"/>
                        <a:t>490</a:t>
                      </a:r>
                      <a:endParaRPr lang="en-US" sz="1200" dirty="0"/>
                    </a:p>
                  </a:txBody>
                  <a:tcPr/>
                </a:tc>
                <a:tc>
                  <a:txBody>
                    <a:bodyPr/>
                    <a:lstStyle/>
                    <a:p>
                      <a:r>
                        <a:rPr lang="en-US" sz="1200" dirty="0" smtClean="0"/>
                        <a:t>1</a:t>
                      </a:r>
                      <a:endParaRPr lang="en-US" sz="1200" dirty="0"/>
                    </a:p>
                  </a:txBody>
                  <a:tcPr>
                    <a:solidFill>
                      <a:schemeClr val="bg1"/>
                    </a:solidFill>
                  </a:tcPr>
                </a:tc>
              </a:tr>
              <a:tr h="206829">
                <a:tc>
                  <a:txBody>
                    <a:bodyPr/>
                    <a:lstStyle/>
                    <a:p>
                      <a:r>
                        <a:rPr lang="en-US" sz="1200" dirty="0" smtClean="0"/>
                        <a:t>9/17</a:t>
                      </a:r>
                      <a:endParaRPr lang="en-US" sz="1200" dirty="0"/>
                    </a:p>
                  </a:txBody>
                  <a:tcPr/>
                </a:tc>
                <a:tc>
                  <a:txBody>
                    <a:bodyPr/>
                    <a:lstStyle/>
                    <a:p>
                      <a:r>
                        <a:rPr lang="en-US" sz="1200" dirty="0" smtClean="0"/>
                        <a:t>14</a:t>
                      </a:r>
                      <a:endParaRPr lang="en-US" sz="1200" dirty="0"/>
                    </a:p>
                  </a:txBody>
                  <a:tcPr/>
                </a:tc>
                <a:tc>
                  <a:txBody>
                    <a:bodyPr/>
                    <a:lstStyle/>
                    <a:p>
                      <a:r>
                        <a:rPr lang="en-US" sz="1200" dirty="0" smtClean="0"/>
                        <a:t>490</a:t>
                      </a:r>
                      <a:endParaRPr lang="en-US" sz="1200" dirty="0"/>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9/15</a:t>
                      </a:r>
                      <a:endParaRPr lang="en-US" sz="1200" dirty="0"/>
                    </a:p>
                  </a:txBody>
                  <a:tcPr/>
                </a:tc>
                <a:tc>
                  <a:txBody>
                    <a:bodyPr/>
                    <a:lstStyle/>
                    <a:p>
                      <a:r>
                        <a:rPr lang="en-US" sz="1200" dirty="0" smtClean="0"/>
                        <a:t>7</a:t>
                      </a:r>
                      <a:endParaRPr lang="en-US" sz="1200" dirty="0"/>
                    </a:p>
                  </a:txBody>
                  <a:tcPr/>
                </a:tc>
                <a:tc>
                  <a:txBody>
                    <a:bodyPr/>
                    <a:lstStyle/>
                    <a:p>
                      <a:r>
                        <a:rPr lang="en-US" sz="1200" dirty="0" smtClean="0"/>
                        <a:t>245</a:t>
                      </a:r>
                      <a:endParaRPr lang="en-US" sz="1200" dirty="0"/>
                    </a:p>
                  </a:txBody>
                  <a:tcPr/>
                </a:tc>
                <a:tc>
                  <a:txBody>
                    <a:bodyPr/>
                    <a:lstStyle/>
                    <a:p>
                      <a:r>
                        <a:rPr lang="en-US" sz="1200" dirty="0" smtClean="0"/>
                        <a:t>2</a:t>
                      </a:r>
                      <a:endParaRPr lang="en-US" sz="1200" dirty="0"/>
                    </a:p>
                  </a:txBody>
                  <a:tcPr>
                    <a:solidFill>
                      <a:schemeClr val="bg1"/>
                    </a:solidFill>
                  </a:tcPr>
                </a:tc>
              </a:tr>
              <a:tr h="206829">
                <a:tc>
                  <a:txBody>
                    <a:bodyPr/>
                    <a:lstStyle/>
                    <a:p>
                      <a:r>
                        <a:rPr lang="en-US" sz="1200" dirty="0" smtClean="0"/>
                        <a:t>9/11</a:t>
                      </a:r>
                      <a:endParaRPr lang="en-US" sz="1200" dirty="0"/>
                    </a:p>
                  </a:txBody>
                  <a:tcPr/>
                </a:tc>
                <a:tc>
                  <a:txBody>
                    <a:bodyPr/>
                    <a:lstStyle/>
                    <a:p>
                      <a:r>
                        <a:rPr lang="en-US" sz="1200" dirty="0" smtClean="0"/>
                        <a:t>10</a:t>
                      </a:r>
                      <a:endParaRPr lang="en-US" sz="1200" dirty="0"/>
                    </a:p>
                  </a:txBody>
                  <a:tcPr/>
                </a:tc>
                <a:tc>
                  <a:txBody>
                    <a:bodyPr/>
                    <a:lstStyle/>
                    <a:p>
                      <a:r>
                        <a:rPr lang="en-US" sz="1200" dirty="0" smtClean="0"/>
                        <a:t>350</a:t>
                      </a:r>
                      <a:endParaRPr lang="en-US" sz="1200" dirty="0"/>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9/10</a:t>
                      </a:r>
                      <a:endParaRPr lang="en-US" sz="1200" dirty="0"/>
                    </a:p>
                  </a:txBody>
                  <a:tcPr/>
                </a:tc>
                <a:tc>
                  <a:txBody>
                    <a:bodyPr/>
                    <a:lstStyle/>
                    <a:p>
                      <a:r>
                        <a:rPr lang="en-US" sz="1200" dirty="0" smtClean="0"/>
                        <a:t>22</a:t>
                      </a:r>
                      <a:endParaRPr lang="en-US" sz="1200" dirty="0"/>
                    </a:p>
                  </a:txBody>
                  <a:tcPr/>
                </a:tc>
                <a:tc>
                  <a:txBody>
                    <a:bodyPr/>
                    <a:lstStyle/>
                    <a:p>
                      <a:r>
                        <a:rPr lang="en-US" sz="1200" dirty="0" smtClean="0"/>
                        <a:t>770</a:t>
                      </a:r>
                      <a:endParaRPr lang="en-US" sz="1200" dirty="0"/>
                    </a:p>
                  </a:txBody>
                  <a:tcPr/>
                </a:tc>
                <a:tc>
                  <a:txBody>
                    <a:bodyPr/>
                    <a:lstStyle/>
                    <a:p>
                      <a:r>
                        <a:rPr lang="en-US" sz="1200" dirty="0" smtClean="0"/>
                        <a:t>1</a:t>
                      </a:r>
                      <a:endParaRPr lang="en-US" sz="1200" dirty="0"/>
                    </a:p>
                  </a:txBody>
                  <a:tcPr>
                    <a:solidFill>
                      <a:schemeClr val="bg1"/>
                    </a:solidFill>
                  </a:tcPr>
                </a:tc>
              </a:tr>
              <a:tr h="206829">
                <a:tc>
                  <a:txBody>
                    <a:bodyPr/>
                    <a:lstStyle/>
                    <a:p>
                      <a:r>
                        <a:rPr lang="en-US" sz="1200" dirty="0" smtClean="0"/>
                        <a:t>9/9</a:t>
                      </a:r>
                      <a:endParaRPr lang="en-US" sz="1200" dirty="0"/>
                    </a:p>
                  </a:txBody>
                  <a:tcPr/>
                </a:tc>
                <a:tc>
                  <a:txBody>
                    <a:bodyPr/>
                    <a:lstStyle/>
                    <a:p>
                      <a:r>
                        <a:rPr lang="en-US" sz="1200" dirty="0" smtClean="0"/>
                        <a:t>22</a:t>
                      </a:r>
                      <a:endParaRPr lang="en-US" sz="1200" dirty="0"/>
                    </a:p>
                  </a:txBody>
                  <a:tcPr/>
                </a:tc>
                <a:tc>
                  <a:txBody>
                    <a:bodyPr/>
                    <a:lstStyle/>
                    <a:p>
                      <a:r>
                        <a:rPr lang="en-US" sz="1200" dirty="0" smtClean="0"/>
                        <a:t>770</a:t>
                      </a:r>
                      <a:endParaRPr lang="en-US" sz="1200" dirty="0"/>
                    </a:p>
                  </a:txBody>
                  <a:tcPr/>
                </a:tc>
                <a:tc>
                  <a:txBody>
                    <a:bodyPr/>
                    <a:lstStyle/>
                    <a:p>
                      <a:r>
                        <a:rPr lang="en-US" sz="1200" dirty="0" smtClean="0"/>
                        <a:t>1</a:t>
                      </a:r>
                      <a:endParaRPr lang="en-US" sz="1200" dirty="0"/>
                    </a:p>
                  </a:txBody>
                  <a:tcPr>
                    <a:solidFill>
                      <a:schemeClr val="bg1"/>
                    </a:solidFill>
                  </a:tcPr>
                </a:tc>
              </a:tr>
              <a:tr h="206829">
                <a:tc>
                  <a:txBody>
                    <a:bodyPr/>
                    <a:lstStyle/>
                    <a:p>
                      <a:r>
                        <a:rPr lang="en-US" sz="1200" dirty="0" smtClean="0"/>
                        <a:t>9/4-9/5</a:t>
                      </a:r>
                      <a:endParaRPr lang="en-US" sz="1200" dirty="0"/>
                    </a:p>
                  </a:txBody>
                  <a:tcPr/>
                </a:tc>
                <a:tc>
                  <a:txBody>
                    <a:bodyPr/>
                    <a:lstStyle/>
                    <a:p>
                      <a:r>
                        <a:rPr lang="en-US" sz="1200" dirty="0" smtClean="0"/>
                        <a:t>34</a:t>
                      </a:r>
                      <a:endParaRPr lang="en-US" sz="1200" dirty="0"/>
                    </a:p>
                  </a:txBody>
                  <a:tcPr/>
                </a:tc>
                <a:tc>
                  <a:txBody>
                    <a:bodyPr/>
                    <a:lstStyle/>
                    <a:p>
                      <a:r>
                        <a:rPr lang="en-US" sz="1200" dirty="0" smtClean="0"/>
                        <a:t>1190</a:t>
                      </a:r>
                      <a:endParaRPr lang="en-US" sz="1200" dirty="0"/>
                    </a:p>
                  </a:txBody>
                  <a:tcPr/>
                </a:tc>
                <a:tc>
                  <a:txBody>
                    <a:bodyPr/>
                    <a:lstStyle/>
                    <a:p>
                      <a:r>
                        <a:rPr lang="en-US" sz="1200" dirty="0" smtClean="0"/>
                        <a:t>3</a:t>
                      </a:r>
                      <a:endParaRPr lang="en-US" sz="1200" dirty="0"/>
                    </a:p>
                  </a:txBody>
                  <a:tcPr>
                    <a:solidFill>
                      <a:schemeClr val="bg1"/>
                    </a:solidFill>
                  </a:tcPr>
                </a:tc>
              </a:tr>
              <a:tr h="206829">
                <a:tc>
                  <a:txBody>
                    <a:bodyPr/>
                    <a:lstStyle/>
                    <a:p>
                      <a:r>
                        <a:rPr lang="en-US" sz="1200" dirty="0" smtClean="0"/>
                        <a:t>9/3</a:t>
                      </a:r>
                      <a:endParaRPr lang="en-US" sz="1200" dirty="0"/>
                    </a:p>
                  </a:txBody>
                  <a:tcPr/>
                </a:tc>
                <a:tc>
                  <a:txBody>
                    <a:bodyPr/>
                    <a:lstStyle/>
                    <a:p>
                      <a:r>
                        <a:rPr lang="en-US" sz="1200" dirty="0" smtClean="0"/>
                        <a:t>16</a:t>
                      </a:r>
                      <a:endParaRPr lang="en-US" sz="1200" dirty="0"/>
                    </a:p>
                  </a:txBody>
                  <a:tcPr/>
                </a:tc>
                <a:tc>
                  <a:txBody>
                    <a:bodyPr/>
                    <a:lstStyle/>
                    <a:p>
                      <a:r>
                        <a:rPr lang="en-US" sz="1200" dirty="0" smtClean="0"/>
                        <a:t>560</a:t>
                      </a:r>
                      <a:endParaRPr lang="en-US" sz="1200" dirty="0"/>
                    </a:p>
                  </a:txBody>
                  <a:tcPr/>
                </a:tc>
                <a:tc>
                  <a:txBody>
                    <a:bodyPr/>
                    <a:lstStyle/>
                    <a:p>
                      <a:r>
                        <a:rPr lang="en-US" sz="1200" dirty="0" smtClean="0"/>
                        <a:t>0</a:t>
                      </a:r>
                      <a:endParaRPr lang="en-US" sz="1200" dirty="0"/>
                    </a:p>
                  </a:txBody>
                  <a:tcPr>
                    <a:solidFill>
                      <a:srgbClr val="FFFF00"/>
                    </a:solidFill>
                  </a:tcPr>
                </a:tc>
              </a:tr>
              <a:tr h="206829">
                <a:tc>
                  <a:txBody>
                    <a:bodyPr/>
                    <a:lstStyle/>
                    <a:p>
                      <a:r>
                        <a:rPr lang="en-US" sz="1200" dirty="0" smtClean="0"/>
                        <a:t>9/2</a:t>
                      </a:r>
                      <a:endParaRPr lang="en-US" sz="1200" dirty="0"/>
                    </a:p>
                  </a:txBody>
                  <a:tcPr/>
                </a:tc>
                <a:tc>
                  <a:txBody>
                    <a:bodyPr/>
                    <a:lstStyle/>
                    <a:p>
                      <a:r>
                        <a:rPr lang="en-US" sz="1200" dirty="0" smtClean="0"/>
                        <a:t>22</a:t>
                      </a:r>
                      <a:endParaRPr lang="en-US" sz="1200" dirty="0"/>
                    </a:p>
                  </a:txBody>
                  <a:tcPr/>
                </a:tc>
                <a:tc>
                  <a:txBody>
                    <a:bodyPr/>
                    <a:lstStyle/>
                    <a:p>
                      <a:r>
                        <a:rPr lang="en-US" sz="1200" dirty="0" smtClean="0"/>
                        <a:t>770</a:t>
                      </a:r>
                      <a:endParaRPr lang="en-US" sz="1200" dirty="0"/>
                    </a:p>
                  </a:txBody>
                  <a:tcPr/>
                </a:tc>
                <a:tc>
                  <a:txBody>
                    <a:bodyPr/>
                    <a:lstStyle/>
                    <a:p>
                      <a:r>
                        <a:rPr lang="en-US" sz="1200" dirty="0" smtClean="0"/>
                        <a:t>2</a:t>
                      </a:r>
                      <a:endParaRPr lang="en-US" sz="1200" dirty="0"/>
                    </a:p>
                  </a:txBody>
                  <a:tcPr>
                    <a:solidFill>
                      <a:schemeClr val="bg1"/>
                    </a:solidFill>
                  </a:tcPr>
                </a:tc>
              </a:tr>
              <a:tr h="206829">
                <a:tc>
                  <a:txBody>
                    <a:bodyPr/>
                    <a:lstStyle/>
                    <a:p>
                      <a:r>
                        <a:rPr lang="en-US" sz="1200" dirty="0" smtClean="0"/>
                        <a:t>9/1</a:t>
                      </a:r>
                      <a:endParaRPr lang="en-US" sz="1200" dirty="0"/>
                    </a:p>
                  </a:txBody>
                  <a:tcPr/>
                </a:tc>
                <a:tc>
                  <a:txBody>
                    <a:bodyPr/>
                    <a:lstStyle/>
                    <a:p>
                      <a:r>
                        <a:rPr lang="en-US" sz="1200" dirty="0" smtClean="0"/>
                        <a:t>37</a:t>
                      </a:r>
                      <a:endParaRPr lang="en-US" sz="1200" dirty="0"/>
                    </a:p>
                  </a:txBody>
                  <a:tcPr/>
                </a:tc>
                <a:tc>
                  <a:txBody>
                    <a:bodyPr/>
                    <a:lstStyle/>
                    <a:p>
                      <a:r>
                        <a:rPr lang="en-US" sz="1200" dirty="0" smtClean="0"/>
                        <a:t>1295</a:t>
                      </a:r>
                      <a:endParaRPr lang="en-US" sz="1200" dirty="0"/>
                    </a:p>
                  </a:txBody>
                  <a:tcPr/>
                </a:tc>
                <a:tc>
                  <a:txBody>
                    <a:bodyPr/>
                    <a:lstStyle/>
                    <a:p>
                      <a:r>
                        <a:rPr lang="en-US" sz="1200" dirty="0" smtClean="0"/>
                        <a:t>2</a:t>
                      </a:r>
                      <a:endParaRPr lang="en-US" sz="1200" dirty="0"/>
                    </a:p>
                  </a:txBody>
                  <a:tcPr>
                    <a:solidFill>
                      <a:schemeClr val="bg1"/>
                    </a:solidFill>
                  </a:tcPr>
                </a:tc>
              </a:tr>
              <a:tr h="206829">
                <a:tc>
                  <a:txBody>
                    <a:bodyPr/>
                    <a:lstStyle/>
                    <a:p>
                      <a:r>
                        <a:rPr lang="en-US" sz="1200" dirty="0" smtClean="0"/>
                        <a:t>8/26</a:t>
                      </a:r>
                      <a:endParaRPr lang="en-US" sz="1200" dirty="0"/>
                    </a:p>
                  </a:txBody>
                  <a:tcPr/>
                </a:tc>
                <a:tc>
                  <a:txBody>
                    <a:bodyPr/>
                    <a:lstStyle/>
                    <a:p>
                      <a:r>
                        <a:rPr lang="en-US" sz="1200" dirty="0" smtClean="0"/>
                        <a:t>14</a:t>
                      </a:r>
                      <a:endParaRPr lang="en-US" sz="1200" dirty="0"/>
                    </a:p>
                  </a:txBody>
                  <a:tcPr/>
                </a:tc>
                <a:tc>
                  <a:txBody>
                    <a:bodyPr/>
                    <a:lstStyle/>
                    <a:p>
                      <a:r>
                        <a:rPr lang="en-US" sz="1200" dirty="0" smtClean="0"/>
                        <a:t>490</a:t>
                      </a:r>
                      <a:endParaRPr lang="en-US" sz="1200" dirty="0"/>
                    </a:p>
                  </a:txBody>
                  <a:tcPr/>
                </a:tc>
                <a:tc>
                  <a:txBody>
                    <a:bodyPr/>
                    <a:lstStyle/>
                    <a:p>
                      <a:r>
                        <a:rPr lang="en-US" sz="1200" dirty="0" smtClean="0"/>
                        <a:t>2</a:t>
                      </a:r>
                      <a:endParaRPr lang="en-US" sz="1200" dirty="0"/>
                    </a:p>
                  </a:txBody>
                  <a:tcPr>
                    <a:solidFill>
                      <a:schemeClr val="bg1"/>
                    </a:solidFill>
                  </a:tcPr>
                </a:tc>
              </a:tr>
              <a:tr h="206829">
                <a:tc>
                  <a:txBody>
                    <a:bodyPr/>
                    <a:lstStyle/>
                    <a:p>
                      <a:endParaRPr lang="en-US" sz="1200" dirty="0"/>
                    </a:p>
                  </a:txBody>
                  <a:tcPr/>
                </a:tc>
                <a:tc>
                  <a:txBody>
                    <a:bodyPr/>
                    <a:lstStyle/>
                    <a:p>
                      <a:r>
                        <a:rPr lang="en-US" sz="1200" dirty="0" smtClean="0"/>
                        <a:t>368</a:t>
                      </a:r>
                      <a:endParaRPr lang="en-US" sz="1200" dirty="0"/>
                    </a:p>
                  </a:txBody>
                  <a:tcPr/>
                </a:tc>
                <a:tc>
                  <a:txBody>
                    <a:bodyPr/>
                    <a:lstStyle/>
                    <a:p>
                      <a:r>
                        <a:rPr lang="en-US" sz="1200" dirty="0" smtClean="0"/>
                        <a:t>12,880</a:t>
                      </a:r>
                      <a:endParaRPr lang="en-US" sz="1200" dirty="0"/>
                    </a:p>
                  </a:txBody>
                  <a:tcPr/>
                </a:tc>
                <a:tc>
                  <a:txBody>
                    <a:bodyPr/>
                    <a:lstStyle/>
                    <a:p>
                      <a:r>
                        <a:rPr lang="en-US" sz="1200" dirty="0" smtClean="0"/>
                        <a:t>19</a:t>
                      </a:r>
                      <a:endParaRPr lang="en-US" sz="1200" dirty="0"/>
                    </a:p>
                  </a:txBody>
                  <a:tcPr>
                    <a:solidFill>
                      <a:schemeClr val="bg1"/>
                    </a:solidFill>
                  </a:tcPr>
                </a:tc>
              </a:tr>
            </a:tbl>
          </a:graphicData>
        </a:graphic>
      </p:graphicFrame>
    </p:spTree>
    <p:extLst>
      <p:ext uri="{BB962C8B-B14F-4D97-AF65-F5344CB8AC3E}">
        <p14:creationId xmlns:p14="http://schemas.microsoft.com/office/powerpoint/2010/main" val="1039105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5867400" cy="1143000"/>
          </a:xfrm>
        </p:spPr>
        <p:txBody>
          <a:bodyPr/>
          <a:lstStyle/>
          <a:p>
            <a:r>
              <a:rPr lang="en-US" dirty="0" smtClean="0"/>
              <a:t>SP</a:t>
            </a:r>
            <a:endParaRPr lang="en-US" dirty="0"/>
          </a:p>
        </p:txBody>
      </p:sp>
      <p:sp>
        <p:nvSpPr>
          <p:cNvPr id="3" name="Content Placeholder 2"/>
          <p:cNvSpPr>
            <a:spLocks noGrp="1"/>
          </p:cNvSpPr>
          <p:nvPr>
            <p:ph idx="1"/>
          </p:nvPr>
        </p:nvSpPr>
        <p:spPr>
          <a:xfrm>
            <a:off x="533400" y="990600"/>
            <a:ext cx="8153400" cy="5135563"/>
          </a:xfrm>
        </p:spPr>
        <p:txBody>
          <a:bodyPr>
            <a:normAutofit fontScale="62500" lnSpcReduction="20000"/>
          </a:bodyPr>
          <a:lstStyle/>
          <a:p>
            <a:r>
              <a:rPr lang="en-US" dirty="0" err="1" smtClean="0"/>
              <a:t>SP’s</a:t>
            </a:r>
            <a:r>
              <a:rPr lang="en-US" dirty="0" smtClean="0"/>
              <a:t> platelet counts were poor despite occasional cross-matched platelet transfusions. With the transfusions, her platelet counts would hover around 5,000  platelets per mL, but were often &lt;5,000  platelets per mL and occasionally above &gt;5,000 platelets per mL, peaking at 10,000 platelets per mL at one count. </a:t>
            </a:r>
          </a:p>
          <a:p>
            <a:r>
              <a:rPr lang="en-US" dirty="0" smtClean="0"/>
              <a:t>According to her clinic notes, she continued to have nosebleeds about 3-4x a week, of about 20 minutes or less, able to stop on her own</a:t>
            </a:r>
          </a:p>
          <a:p>
            <a:r>
              <a:rPr lang="en-US" dirty="0" smtClean="0"/>
              <a:t>Otherwise, no active bleeding</a:t>
            </a:r>
          </a:p>
          <a:p>
            <a:r>
              <a:rPr lang="en-US" dirty="0" smtClean="0"/>
              <a:t>She received her last unit of cross-matched platelets on 9/26 with a poor response (platelet count remained &lt;5,000 platelets per mL)</a:t>
            </a:r>
          </a:p>
          <a:p>
            <a:r>
              <a:rPr lang="en-US" dirty="0" smtClean="0"/>
              <a:t>Cross-match testing was stopped after 10/3 due to lack of responsiveness to cross-matched product and persistent lack of compatible cross-matches over the last couple weeks</a:t>
            </a:r>
          </a:p>
          <a:p>
            <a:r>
              <a:rPr lang="en-US" dirty="0" smtClean="0"/>
              <a:t>Clinical team decided they will try platelets from her HLA-matched brother instead, however in the meantime, her platelet count has increased to </a:t>
            </a:r>
            <a:r>
              <a:rPr lang="en-US" dirty="0" smtClean="0"/>
              <a:t>11,000 </a:t>
            </a:r>
            <a:r>
              <a:rPr lang="en-US" dirty="0" smtClean="0"/>
              <a:t>platelets per mL on </a:t>
            </a:r>
            <a:r>
              <a:rPr lang="en-US" dirty="0" smtClean="0"/>
              <a:t>10/13/14 </a:t>
            </a:r>
            <a:r>
              <a:rPr lang="en-US" dirty="0" smtClean="0"/>
              <a:t>with her last platelet transfusion on 9/29/14!  </a:t>
            </a:r>
            <a:r>
              <a:rPr lang="en-US" dirty="0" smtClean="0">
                <a:sym typeface="Wingdings" panose="05000000000000000000" pitchFamily="2" charset="2"/>
              </a:rPr>
              <a:t> </a:t>
            </a:r>
            <a:endParaRPr lang="en-US" dirty="0"/>
          </a:p>
        </p:txBody>
      </p:sp>
    </p:spTree>
    <p:extLst>
      <p:ext uri="{BB962C8B-B14F-4D97-AF65-F5344CB8AC3E}">
        <p14:creationId xmlns:p14="http://schemas.microsoft.com/office/powerpoint/2010/main" val="14654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Thanks</a:t>
            </a:r>
            <a:endParaRPr lang="en-US" dirty="0"/>
          </a:p>
        </p:txBody>
      </p:sp>
      <p:sp>
        <p:nvSpPr>
          <p:cNvPr id="3" name="Content Placeholder 2"/>
          <p:cNvSpPr>
            <a:spLocks noGrp="1"/>
          </p:cNvSpPr>
          <p:nvPr>
            <p:ph idx="1"/>
          </p:nvPr>
        </p:nvSpPr>
        <p:spPr/>
        <p:txBody>
          <a:bodyPr/>
          <a:lstStyle/>
          <a:p>
            <a:r>
              <a:rPr lang="en-US" dirty="0" smtClean="0"/>
              <a:t>Dr. Allison </a:t>
            </a:r>
            <a:r>
              <a:rPr lang="en-US" dirty="0" err="1" smtClean="0"/>
              <a:t>Paroskie</a:t>
            </a:r>
            <a:endParaRPr lang="en-US" dirty="0" smtClean="0"/>
          </a:p>
          <a:p>
            <a:r>
              <a:rPr lang="en-US" dirty="0" smtClean="0"/>
              <a:t>Dr. Emily </a:t>
            </a:r>
            <a:r>
              <a:rPr lang="en-US" dirty="0" err="1" smtClean="0"/>
              <a:t>Coberly</a:t>
            </a:r>
            <a:r>
              <a:rPr lang="en-US" dirty="0" smtClean="0"/>
              <a:t> </a:t>
            </a:r>
          </a:p>
          <a:p>
            <a:r>
              <a:rPr lang="en-US" dirty="0" smtClean="0"/>
              <a:t>Mary Johnson </a:t>
            </a:r>
          </a:p>
          <a:p>
            <a:r>
              <a:rPr lang="en-US" dirty="0" smtClean="0"/>
              <a:t>Stephanie </a:t>
            </a:r>
            <a:r>
              <a:rPr lang="en-US" dirty="0" err="1" smtClean="0"/>
              <a:t>Sephel</a:t>
            </a:r>
            <a:r>
              <a:rPr lang="en-US" dirty="0" smtClean="0"/>
              <a:t> </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0111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4343400" cy="5181600"/>
          </a:xfrm>
        </p:spPr>
        <p:txBody>
          <a:bodyPr>
            <a:normAutofit fontScale="70000" lnSpcReduction="20000"/>
          </a:bodyPr>
          <a:lstStyle/>
          <a:p>
            <a:r>
              <a:rPr lang="en-US" dirty="0" smtClean="0"/>
              <a:t>Platelet refractoriness was first identified as a major complication of chronic platelet transfusions in the 1960s</a:t>
            </a:r>
          </a:p>
          <a:p>
            <a:pPr>
              <a:buNone/>
            </a:pPr>
            <a:endParaRPr lang="en-US" dirty="0" smtClean="0"/>
          </a:p>
          <a:p>
            <a:r>
              <a:rPr lang="en-US" dirty="0" smtClean="0"/>
              <a:t>The beginning of HLA-matched platelets: In </a:t>
            </a:r>
            <a:r>
              <a:rPr lang="en-US" dirty="0" smtClean="0"/>
              <a:t>1969, platelet refractory patients were transfused platelets from siblings. At this time the HLA antigen was only newly described, and the patients and their siblings were HLA-typed by the lymphocyte </a:t>
            </a:r>
            <a:r>
              <a:rPr lang="en-US" dirty="0" err="1" smtClean="0"/>
              <a:t>cytotoxicity</a:t>
            </a:r>
            <a:r>
              <a:rPr lang="en-US" dirty="0" smtClean="0"/>
              <a:t> test. Genotype analysis revealed better platelet responses in HLA identical siblings!</a:t>
            </a:r>
            <a:endParaRPr lang="en-US" dirty="0"/>
          </a:p>
        </p:txBody>
      </p:sp>
      <p:sp>
        <p:nvSpPr>
          <p:cNvPr id="4" name="Footer Placeholder 3"/>
          <p:cNvSpPr>
            <a:spLocks noGrp="1"/>
          </p:cNvSpPr>
          <p:nvPr>
            <p:ph type="ftr" sz="quarter" idx="11"/>
          </p:nvPr>
        </p:nvSpPr>
        <p:spPr>
          <a:xfrm>
            <a:off x="6248400" y="6492875"/>
            <a:ext cx="2895600" cy="365125"/>
          </a:xfrm>
        </p:spPr>
        <p:txBody>
          <a:bodyPr/>
          <a:lstStyle/>
          <a:p>
            <a:r>
              <a:rPr lang="en-US" dirty="0" smtClean="0"/>
              <a:t>Transfusion. 2013; 43:2230-2242</a:t>
            </a:r>
            <a:endParaRPr lang="en-US" dirty="0"/>
          </a:p>
        </p:txBody>
      </p:sp>
      <p:sp>
        <p:nvSpPr>
          <p:cNvPr id="5" name="TextBox 4"/>
          <p:cNvSpPr txBox="1"/>
          <p:nvPr/>
        </p:nvSpPr>
        <p:spPr>
          <a:xfrm>
            <a:off x="1447800" y="304800"/>
            <a:ext cx="5856677" cy="553998"/>
          </a:xfrm>
          <a:prstGeom prst="rect">
            <a:avLst/>
          </a:prstGeom>
          <a:noFill/>
        </p:spPr>
        <p:txBody>
          <a:bodyPr wrap="square" rtlCol="0">
            <a:spAutoFit/>
          </a:bodyPr>
          <a:lstStyle/>
          <a:p>
            <a:r>
              <a:rPr lang="en-US" sz="3000" dirty="0" smtClean="0"/>
              <a:t>Platelet Refractoriness history</a:t>
            </a:r>
            <a:endParaRPr lang="en-US" sz="3000" dirty="0"/>
          </a:p>
        </p:txBody>
      </p:sp>
      <p:pic>
        <p:nvPicPr>
          <p:cNvPr id="6" name="Picture 5"/>
          <p:cNvPicPr>
            <a:picLocks noChangeAspect="1"/>
          </p:cNvPicPr>
          <p:nvPr/>
        </p:nvPicPr>
        <p:blipFill>
          <a:blip r:embed="rId2">
            <a:duotone>
              <a:schemeClr val="accent1">
                <a:shade val="45000"/>
                <a:satMod val="135000"/>
              </a:schemeClr>
              <a:prstClr val="white"/>
            </a:duotone>
          </a:blip>
          <a:srcRect l="11188" r="7695" b="31929"/>
          <a:stretch>
            <a:fillRect/>
          </a:stretch>
        </p:blipFill>
        <p:spPr>
          <a:xfrm>
            <a:off x="4800600" y="1143000"/>
            <a:ext cx="3914503" cy="4724400"/>
          </a:xfrm>
          <a:prstGeom prst="rect">
            <a:avLst/>
          </a:prstGeom>
          <a:solidFill>
            <a:schemeClr val="tx2">
              <a:lumMod val="40000"/>
              <a:lumOff val="60000"/>
              <a:alpha val="38000"/>
            </a:schemeClr>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5257800"/>
          </a:xfrm>
        </p:spPr>
        <p:txBody>
          <a:bodyPr>
            <a:normAutofit fontScale="85000" lnSpcReduction="10000"/>
          </a:bodyPr>
          <a:lstStyle/>
          <a:p>
            <a:pPr>
              <a:buNone/>
            </a:pPr>
            <a:endParaRPr lang="en-US" dirty="0" smtClean="0"/>
          </a:p>
          <a:p>
            <a:r>
              <a:rPr lang="en-US" dirty="0" smtClean="0"/>
              <a:t>Over the last two decades, treatment-related mortality after aggressive chemotherapy and hematopoietic stem cell transplantation has improved. Unfortunately, many patients experience long periods of aplasia and a resultant increase in blood product utilization. </a:t>
            </a:r>
          </a:p>
          <a:p>
            <a:r>
              <a:rPr lang="en-US" dirty="0" smtClean="0"/>
              <a:t>When these patients develop platelet refractoriness, clinicians will try cross-matched or HLA-matched products</a:t>
            </a:r>
          </a:p>
          <a:p>
            <a:r>
              <a:rPr lang="en-US" dirty="0" smtClean="0"/>
              <a:t>Since these products and the testing for these products is significantly more costly than standard platelet units, and the products themselves are a limited resource, it is important that they be used appropriately </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REFRACTORINESS</a:t>
            </a:r>
            <a:endParaRPr lang="en-US" dirty="0"/>
          </a:p>
        </p:txBody>
      </p:sp>
      <p:sp>
        <p:nvSpPr>
          <p:cNvPr id="3" name="Content Placeholder 2"/>
          <p:cNvSpPr>
            <a:spLocks noGrp="1"/>
          </p:cNvSpPr>
          <p:nvPr>
            <p:ph idx="1"/>
          </p:nvPr>
        </p:nvSpPr>
        <p:spPr/>
        <p:txBody>
          <a:bodyPr>
            <a:normAutofit fontScale="85000" lnSpcReduction="10000"/>
          </a:bodyPr>
          <a:lstStyle/>
          <a:p>
            <a:pPr lvl="1"/>
            <a:r>
              <a:rPr lang="en-US" dirty="0" smtClean="0"/>
              <a:t>Definition: Failure to achieve an acceptable increment in platelet count following platelet transfusion on at least two occasions. The platelet count should be measured within one hour after transfusion.</a:t>
            </a:r>
          </a:p>
          <a:p>
            <a:pPr lvl="1"/>
            <a:r>
              <a:rPr lang="en-US" dirty="0" smtClean="0"/>
              <a:t>While there is a generalized belief that the 1 hour count can differentiate between an </a:t>
            </a:r>
            <a:r>
              <a:rPr lang="en-US" dirty="0" err="1" smtClean="0"/>
              <a:t>alloimmune</a:t>
            </a:r>
            <a:r>
              <a:rPr lang="en-US" dirty="0" smtClean="0"/>
              <a:t> cause for refractoriness vs. a non-immune cause, the evidence is variable</a:t>
            </a:r>
          </a:p>
          <a:p>
            <a:pPr lvl="1"/>
            <a:r>
              <a:rPr lang="en-US" dirty="0" smtClean="0"/>
              <a:t>What is an acceptable increment?</a:t>
            </a:r>
          </a:p>
          <a:p>
            <a:pPr lvl="2"/>
            <a:r>
              <a:rPr lang="en-US" dirty="0" smtClean="0"/>
              <a:t>1 unit of apheresis platelets should increase the platelet count by 30,000 to 50,000 platelets per mL in an average adult</a:t>
            </a:r>
          </a:p>
          <a:p>
            <a:pPr lvl="2"/>
            <a:r>
              <a:rPr lang="en-US" dirty="0" smtClean="0"/>
              <a:t>Correct Count Increment (CCI) </a:t>
            </a:r>
          </a:p>
          <a:p>
            <a:pPr lvl="2"/>
            <a:r>
              <a:rPr lang="en-US" dirty="0" smtClean="0"/>
              <a:t>Percent Platelet Recovery (PPR)</a:t>
            </a:r>
            <a:endParaRPr lang="en-US" dirty="0"/>
          </a:p>
        </p:txBody>
      </p:sp>
    </p:spTree>
    <p:extLst>
      <p:ext uri="{BB962C8B-B14F-4D97-AF65-F5344CB8AC3E}">
        <p14:creationId xmlns:p14="http://schemas.microsoft.com/office/powerpoint/2010/main" val="2230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CCI</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smtClean="0"/>
              <a:t>Normalizes the post-transfusion platelet counts according to the patient’s blood volume and platelet dose </a:t>
            </a:r>
          </a:p>
          <a:p>
            <a:r>
              <a:rPr lang="en-US" dirty="0" smtClean="0"/>
              <a:t>CCI = [(Platelet count</a:t>
            </a:r>
            <a:r>
              <a:rPr lang="en-US" sz="1400" dirty="0" smtClean="0"/>
              <a:t>(post-transfusion) </a:t>
            </a:r>
            <a:r>
              <a:rPr lang="en-US" dirty="0" smtClean="0"/>
              <a:t>– Platelet count</a:t>
            </a:r>
            <a:r>
              <a:rPr lang="en-US" sz="1400" dirty="0" smtClean="0"/>
              <a:t>(pre-transfusion) </a:t>
            </a:r>
            <a:r>
              <a:rPr lang="en-US" sz="3226" dirty="0" smtClean="0"/>
              <a:t>)</a:t>
            </a:r>
            <a:r>
              <a:rPr lang="en-US" sz="3500" dirty="0" err="1" smtClean="0"/>
              <a:t>x</a:t>
            </a:r>
            <a:r>
              <a:rPr lang="en-US" sz="3500" dirty="0" smtClean="0"/>
              <a:t> BSA] / Number of platelets transfused (10</a:t>
            </a:r>
            <a:r>
              <a:rPr lang="en-US" sz="3500" baseline="30000" dirty="0" smtClean="0"/>
              <a:t>11</a:t>
            </a:r>
            <a:r>
              <a:rPr lang="en-US" sz="3500" dirty="0" smtClean="0"/>
              <a:t>)</a:t>
            </a:r>
          </a:p>
          <a:p>
            <a:r>
              <a:rPr lang="en-US" sz="3300" dirty="0" smtClean="0"/>
              <a:t>1 unit of apheresis platelets contains ~3x10</a:t>
            </a:r>
            <a:r>
              <a:rPr lang="en-US" sz="3300" baseline="30000" dirty="0" smtClean="0"/>
              <a:t>11</a:t>
            </a:r>
            <a:r>
              <a:rPr lang="en-US" sz="3300" dirty="0" smtClean="0"/>
              <a:t> platelets </a:t>
            </a:r>
          </a:p>
          <a:p>
            <a:r>
              <a:rPr lang="en-US" sz="3300" dirty="0" smtClean="0"/>
              <a:t>Two consecutive CCIs of &lt;5,000, has generally been accepted as an inadequate response to platelet transfusion</a:t>
            </a:r>
          </a:p>
          <a:p>
            <a:pPr marL="0" indent="0">
              <a:buNone/>
            </a:pPr>
            <a:endParaRPr lang="en-US" sz="3300" dirty="0"/>
          </a:p>
          <a:p>
            <a:pPr marL="0" indent="0">
              <a:buNone/>
            </a:pPr>
            <a:endParaRPr lang="en-US" sz="3300" dirty="0" smtClean="0"/>
          </a:p>
          <a:p>
            <a:r>
              <a:rPr lang="en-US" sz="3300" dirty="0"/>
              <a:t>E</a:t>
            </a:r>
            <a:r>
              <a:rPr lang="en-US" sz="3300" dirty="0" smtClean="0"/>
              <a:t>xample: A male weighing 96.5 kg, height 166 cm </a:t>
            </a:r>
            <a:r>
              <a:rPr lang="en-US" sz="3300" dirty="0" smtClean="0">
                <a:sym typeface="Wingdings" panose="05000000000000000000" pitchFamily="2" charset="2"/>
              </a:rPr>
              <a:t> BSA is 2m</a:t>
            </a:r>
            <a:r>
              <a:rPr lang="en-US" sz="3300" baseline="30000" dirty="0" smtClean="0">
                <a:sym typeface="Wingdings" panose="05000000000000000000" pitchFamily="2" charset="2"/>
              </a:rPr>
              <a:t>2</a:t>
            </a:r>
            <a:endParaRPr lang="en-US" sz="3300" dirty="0"/>
          </a:p>
          <a:p>
            <a:pPr marL="0" indent="0">
              <a:buNone/>
            </a:pPr>
            <a:r>
              <a:rPr lang="en-US" sz="3300" dirty="0" smtClean="0"/>
              <a:t>    [17,000-11,000 x 2] / 3 = 4,000 </a:t>
            </a:r>
          </a:p>
          <a:p>
            <a:pPr marL="0" indent="0">
              <a:buNone/>
            </a:pPr>
            <a:endParaRPr lang="en-US" sz="3300" dirty="0" smtClean="0"/>
          </a:p>
          <a:p>
            <a:endParaRPr lang="en-US" sz="1400"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2832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PPR = [Total blood volume x  Platelet Count Increment] / No of platelets transfused </a:t>
            </a:r>
          </a:p>
          <a:p>
            <a:r>
              <a:rPr lang="en-US" dirty="0" smtClean="0"/>
              <a:t>Refractoriness is suspected if PPR &lt;50%</a:t>
            </a:r>
          </a:p>
          <a:p>
            <a:r>
              <a:rPr lang="en-US" dirty="0" smtClean="0"/>
              <a:t>Total blood volume for adults ~ 75 mL/kg</a:t>
            </a:r>
          </a:p>
          <a:p>
            <a:r>
              <a:rPr lang="en-US" dirty="0" smtClean="0"/>
              <a:t>No of platelets transfused (3 x 10</a:t>
            </a:r>
            <a:r>
              <a:rPr lang="en-US" baseline="30000" dirty="0" smtClean="0"/>
              <a:t>11</a:t>
            </a:r>
            <a:r>
              <a:rPr lang="en-US" dirty="0" smtClean="0"/>
              <a:t>)</a:t>
            </a:r>
          </a:p>
          <a:p>
            <a:pPr marL="0" indent="0">
              <a:buNone/>
            </a:pPr>
            <a:endParaRPr lang="en-US" dirty="0" smtClean="0"/>
          </a:p>
          <a:p>
            <a:r>
              <a:rPr lang="en-US" dirty="0" smtClean="0"/>
              <a:t>Example:</a:t>
            </a:r>
          </a:p>
          <a:p>
            <a:pPr marL="0" indent="0">
              <a:buNone/>
            </a:pPr>
            <a:r>
              <a:rPr lang="en-US" dirty="0"/>
              <a:t>	</a:t>
            </a:r>
            <a:r>
              <a:rPr lang="en-US" dirty="0" smtClean="0"/>
              <a:t>PPR = (96.5 kg x 75 mL/kg) x (17-6) / 3</a:t>
            </a:r>
          </a:p>
          <a:p>
            <a:pPr marL="0" indent="0">
              <a:buNone/>
            </a:pPr>
            <a:r>
              <a:rPr lang="en-US" dirty="0"/>
              <a:t> </a:t>
            </a:r>
            <a:r>
              <a:rPr lang="en-US" dirty="0" smtClean="0"/>
              <a:t>                  = 26.5%</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5106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3475</Words>
  <Application>Microsoft Office PowerPoint</Application>
  <PresentationFormat>On-screen Show (4:3)</PresentationFormat>
  <Paragraphs>362</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MANAGEMENT OF PLATELET REFRACTORINESS: A look at cross-matched vs.  HLA-matched platelets  </vt:lpstr>
      <vt:lpstr>“We need cross-matched/HLA-matched platelets!”</vt:lpstr>
      <vt:lpstr>Patient SP</vt:lpstr>
      <vt:lpstr>PowerPoint Presentation</vt:lpstr>
      <vt:lpstr>PowerPoint Presentation</vt:lpstr>
      <vt:lpstr>PLATELET REFRACTORINESS</vt:lpstr>
      <vt:lpstr>CCI</vt:lpstr>
      <vt:lpstr>PPR</vt:lpstr>
      <vt:lpstr>How common is platelet refractoriness?</vt:lpstr>
      <vt:lpstr>ETIOLOGY</vt:lpstr>
      <vt:lpstr>Distinguishing immune from non-immune causes</vt:lpstr>
      <vt:lpstr>PowerPoint Presentation</vt:lpstr>
      <vt:lpstr>PowerPoint Presentation</vt:lpstr>
      <vt:lpstr>PowerPoint Presentation</vt:lpstr>
      <vt:lpstr>Compatible platelets for the Immune Refractory Patient </vt:lpstr>
      <vt:lpstr>Platelet Cross-matching</vt:lpstr>
      <vt:lpstr>Platelet cross-matching</vt:lpstr>
      <vt:lpstr>HLA-matched platelets</vt:lpstr>
      <vt:lpstr>Match grades for HLA-matched platelets </vt:lpstr>
      <vt:lpstr>HLA-matched platelets</vt:lpstr>
      <vt:lpstr>Antigen specificity prediction </vt:lpstr>
      <vt:lpstr>HLA Matchmaker </vt:lpstr>
      <vt:lpstr>PowerPoint Presentation</vt:lpstr>
      <vt:lpstr>PowerPoint Presentation</vt:lpstr>
      <vt:lpstr>Other options to consider if the platelets remain refractory to transfusion</vt:lpstr>
      <vt:lpstr>PowerPoint Presentation</vt:lpstr>
      <vt:lpstr>Utilization of cross-matched or HLA-matched platelets for patients refractory to platelet transfusion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Outcome</vt:lpstr>
      <vt:lpstr>Recommendation</vt:lpstr>
      <vt:lpstr>Limitations</vt:lpstr>
      <vt:lpstr>Future studies</vt:lpstr>
      <vt:lpstr>Alternative therapies that have been tried with little success or that need more investigation</vt:lpstr>
      <vt:lpstr>SP</vt:lpstr>
      <vt:lpstr>SP</vt:lpstr>
      <vt:lpstr>Special Thanks</vt:lpstr>
    </vt:vector>
  </TitlesOfParts>
  <Company>VUMC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Stephanie Nicole</dc:creator>
  <cp:lastModifiedBy>David, Stephanie Nicole</cp:lastModifiedBy>
  <cp:revision>51</cp:revision>
  <cp:lastPrinted>2014-10-13T22:49:22Z</cp:lastPrinted>
  <dcterms:created xsi:type="dcterms:W3CDTF">2014-10-11T14:16:46Z</dcterms:created>
  <dcterms:modified xsi:type="dcterms:W3CDTF">2014-10-13T22:54:09Z</dcterms:modified>
</cp:coreProperties>
</file>