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64" r:id="rId6"/>
    <p:sldId id="270" r:id="rId7"/>
    <p:sldId id="259" r:id="rId8"/>
    <p:sldId id="258" r:id="rId9"/>
    <p:sldId id="262" r:id="rId10"/>
    <p:sldId id="268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8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14354-4F73-40B0-BB9B-204FA1B8C882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E5D2F-4832-4519-83C8-EDED64A4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87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5D2F-4832-4519-83C8-EDED64A453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31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5D2F-4832-4519-83C8-EDED64A453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407-FA5A-4FC6-ACDE-C148BA3A51E6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69F-0608-409D-B1B2-3F267021F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0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407-FA5A-4FC6-ACDE-C148BA3A51E6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69F-0608-409D-B1B2-3F267021F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4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407-FA5A-4FC6-ACDE-C148BA3A51E6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69F-0608-409D-B1B2-3F267021F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7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407-FA5A-4FC6-ACDE-C148BA3A51E6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69F-0608-409D-B1B2-3F267021F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6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407-FA5A-4FC6-ACDE-C148BA3A51E6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69F-0608-409D-B1B2-3F267021F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8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407-FA5A-4FC6-ACDE-C148BA3A51E6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69F-0608-409D-B1B2-3F267021F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1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407-FA5A-4FC6-ACDE-C148BA3A51E6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69F-0608-409D-B1B2-3F267021F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58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407-FA5A-4FC6-ACDE-C148BA3A51E6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69F-0608-409D-B1B2-3F267021F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8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407-FA5A-4FC6-ACDE-C148BA3A51E6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69F-0608-409D-B1B2-3F267021F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83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407-FA5A-4FC6-ACDE-C148BA3A51E6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69F-0608-409D-B1B2-3F267021F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6407-FA5A-4FC6-ACDE-C148BA3A51E6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269F-0608-409D-B1B2-3F267021F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6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6407-FA5A-4FC6-ACDE-C148BA3A51E6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0269F-0608-409D-B1B2-3F267021F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9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MG</a:t>
            </a:r>
            <a:br>
              <a:rPr lang="en-US" dirty="0" smtClean="0"/>
            </a:br>
            <a:r>
              <a:rPr lang="en-US" sz="3600" dirty="0" smtClean="0"/>
              <a:t>Neonatal Exchange Transfusion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Paroskie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72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7" t="11446" r="23342" b="62093"/>
          <a:stretch/>
        </p:blipFill>
        <p:spPr bwMode="auto">
          <a:xfrm>
            <a:off x="1424608" y="212034"/>
            <a:ext cx="6271592" cy="258086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0" t="42519" r="28438" b="25739"/>
          <a:stretch/>
        </p:blipFill>
        <p:spPr bwMode="auto">
          <a:xfrm>
            <a:off x="5105400" y="2999996"/>
            <a:ext cx="3653076" cy="309600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t="19159" r="59426" b="52920"/>
          <a:stretch/>
        </p:blipFill>
        <p:spPr bwMode="auto">
          <a:xfrm>
            <a:off x="381487" y="3296527"/>
            <a:ext cx="4207946" cy="272327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351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Transfusion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Risks: </a:t>
            </a:r>
          </a:p>
          <a:p>
            <a:pPr lvl="1"/>
            <a:r>
              <a:rPr lang="en-US" dirty="0" smtClean="0"/>
              <a:t>Mortality &lt; 2%</a:t>
            </a:r>
          </a:p>
          <a:p>
            <a:pPr lvl="1"/>
            <a:r>
              <a:rPr lang="en-US" dirty="0" smtClean="0"/>
              <a:t>Morbidity can reach 74%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t="15301" r="36766" b="59172"/>
          <a:stretch/>
        </p:blipFill>
        <p:spPr bwMode="auto">
          <a:xfrm>
            <a:off x="533400" y="3518452"/>
            <a:ext cx="8118439" cy="283265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443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Transfusion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1.5 x total blood volume</a:t>
            </a:r>
          </a:p>
          <a:p>
            <a:pPr lvl="1"/>
            <a:r>
              <a:rPr lang="en-US" dirty="0" smtClean="0"/>
              <a:t>170 mL / kg = 540 mL total volume</a:t>
            </a:r>
          </a:p>
          <a:p>
            <a:r>
              <a:rPr lang="en-US" dirty="0" smtClean="0"/>
              <a:t>O Rh-positive*, </a:t>
            </a:r>
            <a:r>
              <a:rPr lang="en-US" dirty="0" err="1" smtClean="0"/>
              <a:t>c</a:t>
            </a:r>
            <a:r>
              <a:rPr lang="en-US" dirty="0" smtClean="0"/>
              <a:t>-negative pRBCs </a:t>
            </a:r>
          </a:p>
          <a:p>
            <a:pPr lvl="1"/>
            <a:r>
              <a:rPr lang="en-US" dirty="0" smtClean="0"/>
              <a:t>Resuspended in AB plasma</a:t>
            </a:r>
          </a:p>
          <a:p>
            <a:pPr lvl="1"/>
            <a:r>
              <a:rPr lang="en-US" dirty="0" smtClean="0"/>
              <a:t>Irradiated</a:t>
            </a:r>
          </a:p>
          <a:p>
            <a:pPr lvl="1"/>
            <a:r>
              <a:rPr lang="en-US" dirty="0" smtClean="0"/>
              <a:t>HCT 50-60%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200" dirty="0" smtClean="0"/>
              <a:t>* Infants &lt; 4 months receive Rh-negative blood (per protocol), however Rh-negative (15%) + </a:t>
            </a:r>
            <a:r>
              <a:rPr lang="en-US" sz="2200" dirty="0" err="1" smtClean="0"/>
              <a:t>c</a:t>
            </a:r>
            <a:r>
              <a:rPr lang="en-US" sz="2200" dirty="0" smtClean="0"/>
              <a:t>-negative (20%) = ~ 3% of the donor population</a:t>
            </a:r>
          </a:p>
        </p:txBody>
      </p:sp>
    </p:spTree>
    <p:extLst>
      <p:ext uri="{BB962C8B-B14F-4D97-AF65-F5344CB8AC3E}">
        <p14:creationId xmlns:p14="http://schemas.microsoft.com/office/powerpoint/2010/main" val="236682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Prenatal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27 year old G7P3 mom (multiple lost pregnancies) with anti-c antibody</a:t>
            </a:r>
          </a:p>
          <a:p>
            <a:pPr lvl="1"/>
            <a:r>
              <a:rPr lang="en-US" dirty="0" smtClean="0"/>
              <a:t>Titer 1:4 </a:t>
            </a:r>
            <a:r>
              <a:rPr lang="en-US" dirty="0" smtClean="0">
                <a:sym typeface="Wingdings" pitchFamily="2" charset="2"/>
              </a:rPr>
              <a:t> 1:256  1:128 @ 31-33 weeks GA </a:t>
            </a:r>
            <a:endParaRPr lang="en-US" dirty="0" smtClean="0"/>
          </a:p>
          <a:p>
            <a:pPr lvl="1"/>
            <a:r>
              <a:rPr lang="en-US" dirty="0" smtClean="0"/>
              <a:t>Titer 1: 512 @ 33 weeks GA</a:t>
            </a:r>
          </a:p>
          <a:p>
            <a:r>
              <a:rPr lang="en-US" dirty="0" smtClean="0"/>
              <a:t>MCA Doppler measured serially starting </a:t>
            </a:r>
            <a:r>
              <a:rPr lang="en-US" dirty="0" smtClean="0"/>
              <a:t>at</a:t>
            </a:r>
            <a:r>
              <a:rPr lang="en-US" dirty="0" smtClean="0"/>
              <a:t> </a:t>
            </a:r>
            <a:r>
              <a:rPr lang="en-US" dirty="0" smtClean="0"/>
              <a:t>32 weeks GA 1.4 – 1.6 </a:t>
            </a:r>
            <a:r>
              <a:rPr lang="en-US" dirty="0" err="1" smtClean="0"/>
              <a:t>MoM</a:t>
            </a:r>
            <a:r>
              <a:rPr lang="en-US" dirty="0" smtClean="0"/>
              <a:t> (multiples of median)</a:t>
            </a:r>
            <a:endParaRPr lang="en-US" dirty="0" smtClean="0"/>
          </a:p>
          <a:p>
            <a:r>
              <a:rPr lang="en-US" dirty="0" smtClean="0"/>
              <a:t>Mom admitted for consideration of PUBS/IUT</a:t>
            </a:r>
          </a:p>
          <a:p>
            <a:r>
              <a:rPr lang="en-US" dirty="0" smtClean="0"/>
              <a:t>Monitored and baby delivered via C-section @ 36 weeks GA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16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Neonatal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Born at 36 2/7 weeks GA, 3170 gm</a:t>
            </a:r>
          </a:p>
          <a:p>
            <a:r>
              <a:rPr lang="en-US" dirty="0" smtClean="0"/>
              <a:t>APGARS 7, 8</a:t>
            </a:r>
          </a:p>
          <a:p>
            <a:r>
              <a:rPr lang="en-US" dirty="0" smtClean="0"/>
              <a:t>Labs: </a:t>
            </a:r>
          </a:p>
          <a:p>
            <a:pPr lvl="1"/>
            <a:r>
              <a:rPr lang="en-US" dirty="0" smtClean="0"/>
              <a:t>T bili 13.6 </a:t>
            </a:r>
          </a:p>
          <a:p>
            <a:pPr lvl="1"/>
            <a:r>
              <a:rPr lang="en-US" dirty="0" smtClean="0"/>
              <a:t>Hgb 6.3 / PCV 21, Retic 47.8</a:t>
            </a:r>
          </a:p>
          <a:p>
            <a:pPr lvl="1"/>
            <a:r>
              <a:rPr lang="en-US" dirty="0" smtClean="0"/>
              <a:t>Antibody titer: anti-c, 1:32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Treatment:</a:t>
            </a:r>
          </a:p>
          <a:p>
            <a:pPr lvl="1"/>
            <a:r>
              <a:rPr lang="en-US" dirty="0" smtClean="0"/>
              <a:t>2 x 1.5 total blood volume exchanges</a:t>
            </a:r>
          </a:p>
          <a:p>
            <a:pPr lvl="1"/>
            <a:r>
              <a:rPr lang="en-US" dirty="0" smtClean="0"/>
              <a:t>IVIG x 2 days</a:t>
            </a:r>
          </a:p>
          <a:p>
            <a:pPr lvl="1"/>
            <a:r>
              <a:rPr lang="en-US" dirty="0" smtClean="0"/>
              <a:t>Phototherapy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25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Neonatal Labs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39062" r="35745" b="26945"/>
          <a:stretch/>
        </p:blipFill>
        <p:spPr bwMode="auto">
          <a:xfrm>
            <a:off x="1981200" y="990600"/>
            <a:ext cx="5093960" cy="26928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66470"/>
            <a:ext cx="5093960" cy="269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2514600" y="5515786"/>
            <a:ext cx="0" cy="8382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200400" y="5515786"/>
            <a:ext cx="0" cy="8382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41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Anti-c Antibodies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Rh CE blood system</a:t>
            </a:r>
          </a:p>
          <a:p>
            <a:pPr lvl="1"/>
            <a:r>
              <a:rPr lang="en-US" dirty="0" smtClean="0"/>
              <a:t>Chromosome 1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ransmembrane</a:t>
            </a:r>
            <a:r>
              <a:rPr lang="en-US" dirty="0"/>
              <a:t>, </a:t>
            </a:r>
            <a:r>
              <a:rPr lang="en-US" dirty="0" smtClean="0"/>
              <a:t>multi-pass protein</a:t>
            </a:r>
          </a:p>
          <a:p>
            <a:pPr lvl="1"/>
            <a:r>
              <a:rPr lang="en-US" dirty="0" smtClean="0"/>
              <a:t>Highly immunogenic</a:t>
            </a:r>
          </a:p>
          <a:p>
            <a:pPr lvl="1"/>
            <a:r>
              <a:rPr lang="en-US" dirty="0" err="1" smtClean="0"/>
              <a:t>c</a:t>
            </a:r>
            <a:r>
              <a:rPr lang="en-US" dirty="0" smtClean="0"/>
              <a:t> is present in 80</a:t>
            </a:r>
            <a:r>
              <a:rPr lang="en-US" dirty="0"/>
              <a:t>% Caucasians, 96% Blacks, 47% </a:t>
            </a:r>
            <a:r>
              <a:rPr lang="en-US" dirty="0" smtClean="0"/>
              <a:t>Asians</a:t>
            </a:r>
          </a:p>
          <a:p>
            <a:r>
              <a:rPr lang="en-US" dirty="0" smtClean="0"/>
              <a:t>Anti-c antibodies</a:t>
            </a:r>
          </a:p>
          <a:p>
            <a:pPr lvl="1"/>
            <a:r>
              <a:rPr lang="en-US" dirty="0" smtClean="0"/>
              <a:t>Typically IgG (&lt; </a:t>
            </a:r>
            <a:r>
              <a:rPr lang="en-US" dirty="0" smtClean="0"/>
              <a:t>IgM)</a:t>
            </a:r>
          </a:p>
          <a:p>
            <a:pPr lvl="1"/>
            <a:r>
              <a:rPr lang="en-US" dirty="0" smtClean="0"/>
              <a:t>Results </a:t>
            </a:r>
            <a:r>
              <a:rPr lang="en-US" dirty="0" smtClean="0"/>
              <a:t>in severe hemolytic transfusion reactions and severe hemolytic disease of the </a:t>
            </a:r>
            <a:r>
              <a:rPr lang="en-US" dirty="0" smtClean="0"/>
              <a:t>newborn</a:t>
            </a:r>
          </a:p>
          <a:p>
            <a:pPr lvl="1"/>
            <a:r>
              <a:rPr lang="en-US" dirty="0" smtClean="0"/>
              <a:t>Extravascular hemolysis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14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Extravascular Hemolysis</a:t>
            </a:r>
            <a:endParaRPr lang="en-US" dirty="0"/>
          </a:p>
        </p:txBody>
      </p:sp>
      <p:pic>
        <p:nvPicPr>
          <p:cNvPr id="4" name="Picture 2" descr="728FFD98-EA10-49CB-9B8C-7473933DBA6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87" b="225"/>
          <a:stretch/>
        </p:blipFill>
        <p:spPr bwMode="auto">
          <a:xfrm>
            <a:off x="3962400" y="2057400"/>
            <a:ext cx="4969951" cy="367680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" t="43511" r="45408" b="25306"/>
          <a:stretch/>
        </p:blipFill>
        <p:spPr bwMode="auto">
          <a:xfrm>
            <a:off x="228600" y="4277139"/>
            <a:ext cx="3505200" cy="181795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740215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19075">
              <a:buFont typeface="Arial" pitchFamily="34" charset="0"/>
              <a:buChar char="•"/>
            </a:pPr>
            <a:r>
              <a:rPr lang="en-US" dirty="0" smtClean="0"/>
              <a:t>F</a:t>
            </a:r>
            <a:r>
              <a:rPr lang="en-US" baseline="-25000" dirty="0" smtClean="0"/>
              <a:t>C</a:t>
            </a:r>
            <a:r>
              <a:rPr lang="en-US" dirty="0" smtClean="0"/>
              <a:t> </a:t>
            </a:r>
            <a:r>
              <a:rPr lang="en-US" dirty="0"/>
              <a:t>region of antibody recognized by F</a:t>
            </a:r>
            <a:r>
              <a:rPr lang="en-US" baseline="-25000" dirty="0"/>
              <a:t>C</a:t>
            </a:r>
            <a:r>
              <a:rPr lang="en-US" dirty="0"/>
              <a:t> receptors on monocytes and macrophages within the spleen</a:t>
            </a:r>
          </a:p>
          <a:p>
            <a:pPr marL="228600" lvl="1" indent="-219075">
              <a:buFont typeface="Arial" pitchFamily="34" charset="0"/>
              <a:buChar char="•"/>
            </a:pPr>
            <a:r>
              <a:rPr lang="en-US" dirty="0">
                <a:sym typeface="Wingdings"/>
              </a:rPr>
              <a:t>Monocytes and macrophages </a:t>
            </a:r>
            <a:r>
              <a:rPr lang="en-US" dirty="0"/>
              <a:t>bite </a:t>
            </a:r>
            <a:r>
              <a:rPr lang="en-US" dirty="0" err="1"/>
              <a:t>RBCs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spherocytes</a:t>
            </a:r>
            <a:endParaRPr lang="en-US" dirty="0"/>
          </a:p>
          <a:p>
            <a:pPr marL="228600" lvl="1" indent="-219075">
              <a:buFont typeface="Arial" pitchFamily="34" charset="0"/>
              <a:buChar char="•"/>
            </a:pPr>
            <a:r>
              <a:rPr lang="en-US" dirty="0"/>
              <a:t>Spherocyte </a:t>
            </a:r>
            <a:r>
              <a:rPr lang="en-US" dirty="0" err="1"/>
              <a:t>RBCs</a:t>
            </a:r>
            <a:r>
              <a:rPr lang="en-US" dirty="0"/>
              <a:t> are destroyed by reticuloendothelia </a:t>
            </a:r>
            <a:r>
              <a:rPr lang="en-US" dirty="0" smtClean="0"/>
              <a:t>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7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6" t="9541" r="21662" b="10688"/>
          <a:stretch/>
        </p:blipFill>
        <p:spPr bwMode="auto">
          <a:xfrm>
            <a:off x="1676400" y="152400"/>
            <a:ext cx="5692754" cy="653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257800" y="152400"/>
            <a:ext cx="15240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91000" y="2895600"/>
            <a:ext cx="1219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505200" y="3581400"/>
            <a:ext cx="1295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0" y="6172200"/>
            <a:ext cx="1371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9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MCA Doppler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2133600"/>
            <a:ext cx="414337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114800" cy="351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448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Transfusion Guidelines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35"/>
          <a:stretch/>
        </p:blipFill>
        <p:spPr bwMode="auto">
          <a:xfrm>
            <a:off x="609600" y="1828800"/>
            <a:ext cx="7835935" cy="422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447800" y="4038600"/>
            <a:ext cx="76200" cy="76200"/>
          </a:xfrm>
          <a:prstGeom prst="ellipse">
            <a:avLst/>
          </a:prstGeom>
          <a:solidFill>
            <a:srgbClr val="FF0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68825"/>
            <a:ext cx="793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822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281</Words>
  <Application>Microsoft Office PowerPoint</Application>
  <PresentationFormat>On-screen Show (4:3)</PresentationFormat>
  <Paragraphs>53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MG Neonatal Exchange Transfusion</vt:lpstr>
      <vt:lpstr>Prenatal History</vt:lpstr>
      <vt:lpstr>Neonatal History</vt:lpstr>
      <vt:lpstr>Neonatal Labs</vt:lpstr>
      <vt:lpstr>Anti-c Antibodies</vt:lpstr>
      <vt:lpstr>Extravascular Hemolysis</vt:lpstr>
      <vt:lpstr>PowerPoint Presentation</vt:lpstr>
      <vt:lpstr>MCA Doppler</vt:lpstr>
      <vt:lpstr>Exchange Transfusion Guidelines</vt:lpstr>
      <vt:lpstr>PowerPoint Presentation</vt:lpstr>
      <vt:lpstr>Exchange Transfusion</vt:lpstr>
      <vt:lpstr>Exchange Transfusion</vt:lpstr>
    </vt:vector>
  </TitlesOfParts>
  <Company>Vanderbilt University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 Neonatal Exchange Transfusion</dc:title>
  <dc:creator>Paroskie, Allison</dc:creator>
  <cp:lastModifiedBy>Paroskie, Allison</cp:lastModifiedBy>
  <cp:revision>22</cp:revision>
  <dcterms:created xsi:type="dcterms:W3CDTF">2013-08-19T20:06:27Z</dcterms:created>
  <dcterms:modified xsi:type="dcterms:W3CDTF">2013-08-21T13:42:00Z</dcterms:modified>
</cp:coreProperties>
</file>