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3"/>
  </p:notesMasterIdLst>
  <p:sldIdLst>
    <p:sldId id="256" r:id="rId2"/>
    <p:sldId id="264" r:id="rId3"/>
    <p:sldId id="257" r:id="rId4"/>
    <p:sldId id="265" r:id="rId5"/>
    <p:sldId id="259" r:id="rId6"/>
    <p:sldId id="261" r:id="rId7"/>
    <p:sldId id="262" r:id="rId8"/>
    <p:sldId id="263" r:id="rId9"/>
    <p:sldId id="278" r:id="rId10"/>
    <p:sldId id="279" r:id="rId11"/>
    <p:sldId id="266" r:id="rId12"/>
    <p:sldId id="267" r:id="rId13"/>
    <p:sldId id="268" r:id="rId14"/>
    <p:sldId id="269" r:id="rId15"/>
    <p:sldId id="271" r:id="rId16"/>
    <p:sldId id="272" r:id="rId17"/>
    <p:sldId id="273" r:id="rId18"/>
    <p:sldId id="274" r:id="rId19"/>
    <p:sldId id="275" r:id="rId20"/>
    <p:sldId id="276" r:id="rId21"/>
    <p:sldId id="289" r:id="rId22"/>
    <p:sldId id="282" r:id="rId23"/>
    <p:sldId id="281" r:id="rId24"/>
    <p:sldId id="283" r:id="rId25"/>
    <p:sldId id="284" r:id="rId26"/>
    <p:sldId id="291" r:id="rId27"/>
    <p:sldId id="293" r:id="rId28"/>
    <p:sldId id="292" r:id="rId29"/>
    <p:sldId id="285" r:id="rId30"/>
    <p:sldId id="286" r:id="rId31"/>
    <p:sldId id="295" r:id="rId32"/>
    <p:sldId id="296" r:id="rId33"/>
    <p:sldId id="300" r:id="rId34"/>
    <p:sldId id="298" r:id="rId35"/>
    <p:sldId id="288" r:id="rId36"/>
    <p:sldId id="290" r:id="rId37"/>
    <p:sldId id="304" r:id="rId38"/>
    <p:sldId id="301" r:id="rId39"/>
    <p:sldId id="305" r:id="rId40"/>
    <p:sldId id="306" r:id="rId41"/>
    <p:sldId id="303" r:id="rId4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223" autoAdjust="0"/>
    <p:restoredTop sz="88177" autoAdjust="0"/>
  </p:normalViewPr>
  <p:slideViewPr>
    <p:cSldViewPr snapToGrid="0">
      <p:cViewPr>
        <p:scale>
          <a:sx n="66" d="100"/>
          <a:sy n="66" d="100"/>
        </p:scale>
        <p:origin x="-150" y="-46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AE3E4C3-4F05-4008-B010-EBE6D8052805}" type="datetimeFigureOut">
              <a:rPr lang="en-US"/>
              <a:pPr>
                <a:defRPr/>
              </a:pPr>
              <a:t>4/4/2014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DAF9C86-EAE8-4826-A9FB-324BD3D93E5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www-ncbi-nlm-nih-gov.proxy.library.vanderbilt.edu/pubmed?term=Lichtiger%20B%5bAuthor%5d&amp;cauthor=true&amp;cauthor_uid=15529309" TargetMode="External"/><Relationship Id="rId3" Type="http://schemas.openxmlformats.org/officeDocument/2006/relationships/hyperlink" Target="http://www-ncbi-nlm-nih-gov.proxy.library.vanderbilt.edu/pubmed?term=Safdar%20A%5bAuthor%5d&amp;cauthor=true&amp;cauthor_uid=15529309" TargetMode="External"/><Relationship Id="rId7" Type="http://schemas.openxmlformats.org/officeDocument/2006/relationships/hyperlink" Target="http://www-ncbi-nlm-nih-gov.proxy.library.vanderbilt.edu/pubmed?term=Hachem%20R%5bAuthor%5d&amp;cauthor=true&amp;cauthor_uid=15529309"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www-ncbi-nlm-nih-gov.proxy.library.vanderbilt.edu/pubmed?term=Kontoyiannis%20DP%5bAuthor%5d&amp;cauthor=true&amp;cauthor_uid=15529309" TargetMode="External"/><Relationship Id="rId11" Type="http://schemas.openxmlformats.org/officeDocument/2006/relationships/hyperlink" Target="http://www-ncbi-nlm-nih-gov.proxy.library.vanderbilt.edu/pubmed/15529309" TargetMode="External"/><Relationship Id="rId5" Type="http://schemas.openxmlformats.org/officeDocument/2006/relationships/hyperlink" Target="http://www-ncbi-nlm-nih-gov.proxy.library.vanderbilt.edu/pubmed?term=Boktour%20M%5bAuthor%5d&amp;cauthor=true&amp;cauthor_uid=15529309" TargetMode="External"/><Relationship Id="rId10" Type="http://schemas.openxmlformats.org/officeDocument/2006/relationships/hyperlink" Target="http://www-ncbi-nlm-nih-gov.proxy.library.vanderbilt.edu/pubmed?term=Raad%20II%5bAuthor%5d&amp;cauthor=true&amp;cauthor_uid=15529309" TargetMode="External"/><Relationship Id="rId4" Type="http://schemas.openxmlformats.org/officeDocument/2006/relationships/hyperlink" Target="http://www-ncbi-nlm-nih-gov.proxy.library.vanderbilt.edu/pubmed?term=Hanna%20HA%5bAuthor%5d&amp;cauthor=true&amp;cauthor_uid=15529309" TargetMode="External"/><Relationship Id="rId9" Type="http://schemas.openxmlformats.org/officeDocument/2006/relationships/hyperlink" Target="http://www-ncbi-nlm-nih-gov.proxy.library.vanderbilt.edu/pubmed?term=Freireich%20EJ%5bAuthor%5d&amp;cauthor=true&amp;cauthor_uid=15529309"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F-gen nl range: 200-400 mg/dl</a:t>
            </a:r>
          </a:p>
          <a:p>
            <a:pPr eaLnBrk="1" hangingPunct="1">
              <a:spcBef>
                <a:spcPct val="0"/>
              </a:spcBef>
            </a:pPr>
            <a:r>
              <a:rPr lang="en-US" smtClean="0"/>
              <a:t>ANC nl range: 2000-7500/mcL (or as broad as 1500-8000/mcL)</a:t>
            </a: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C2386D-BF58-4D5F-9050-070B541D6B4C}" type="slidenum">
              <a:rPr lang="en-US"/>
              <a:pPr fontAlgn="base">
                <a:spcBef>
                  <a:spcPct val="0"/>
                </a:spcBef>
                <a:spcAft>
                  <a:spcPct val="0"/>
                </a:spcAft>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PMNs harvested depend on donor’s ANC, vol. of blood processed, and collection efficiency (of the apheresis machine?)</a:t>
            </a:r>
          </a:p>
          <a:p>
            <a:pPr eaLnBrk="1" hangingPunct="1">
              <a:spcBef>
                <a:spcPct val="0"/>
              </a:spcBef>
            </a:pPr>
            <a:r>
              <a:rPr lang="en-US" smtClean="0"/>
              <a:t>….and up to 10x 10e10 grans</a:t>
            </a:r>
          </a:p>
          <a:p>
            <a:pPr eaLnBrk="1" hangingPunct="1">
              <a:spcBef>
                <a:spcPct val="0"/>
              </a:spcBef>
            </a:pPr>
            <a:endParaRPr lang="en-US" smtClean="0"/>
          </a:p>
          <a:p>
            <a:pPr eaLnBrk="1" hangingPunct="1">
              <a:spcBef>
                <a:spcPct val="0"/>
              </a:spcBef>
            </a:pPr>
            <a:r>
              <a:rPr lang="en-US" smtClean="0"/>
              <a:t>Longterm AE: GCSF none (Quillen study on notes of next slide); CS - Although there has been some concern about the development of posterior subcapsular cataracts attributed to the repeated administration of glucocorticoids in granulocyte donors, a statistically significant relationship between glucocorticoid use in such donors and the development of cataracts has not been shown</a:t>
            </a:r>
          </a:p>
          <a:p>
            <a:pPr eaLnBrk="1" hangingPunct="1">
              <a:spcBef>
                <a:spcPct val="0"/>
              </a:spcBef>
            </a:pPr>
            <a:endParaRPr lang="en-US"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994E77-4294-4819-86BF-F2B83DCFD2D4}" type="slidenum">
              <a:rPr lang="en-US"/>
              <a:pPr fontAlgn="base">
                <a:spcBef>
                  <a:spcPct val="0"/>
                </a:spcBef>
                <a:spcAft>
                  <a:spcPct val="0"/>
                </a:spcAft>
                <a:defRPr/>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Ten-year follow-up of unrelated volunteer granulocyte donors who have received multiple cycles of granulocyte-colony-stimulating factor and dexamethasone.</a:t>
            </a:r>
          </a:p>
          <a:p>
            <a:pPr eaLnBrk="1" hangingPunct="1">
              <a:spcBef>
                <a:spcPct val="0"/>
              </a:spcBef>
            </a:pPr>
            <a:r>
              <a:rPr lang="en-US" smtClean="0"/>
              <a:t>AU</a:t>
            </a:r>
          </a:p>
          <a:p>
            <a:pPr eaLnBrk="1" hangingPunct="1">
              <a:spcBef>
                <a:spcPct val="0"/>
              </a:spcBef>
            </a:pPr>
            <a:r>
              <a:rPr lang="en-US" smtClean="0"/>
              <a:t>Quillen K, Byrne P, Yau YY, Leitman SF</a:t>
            </a:r>
          </a:p>
          <a:p>
            <a:pPr eaLnBrk="1" hangingPunct="1">
              <a:spcBef>
                <a:spcPct val="0"/>
              </a:spcBef>
            </a:pPr>
            <a:r>
              <a:rPr lang="en-US" smtClean="0"/>
              <a:t>SO</a:t>
            </a:r>
          </a:p>
          <a:p>
            <a:pPr eaLnBrk="1" hangingPunct="1">
              <a:spcBef>
                <a:spcPct val="0"/>
              </a:spcBef>
            </a:pPr>
            <a:r>
              <a:rPr lang="en-US" smtClean="0"/>
              <a:t>Transfusion. 2009;49(3):513.</a:t>
            </a:r>
          </a:p>
          <a:p>
            <a:pPr eaLnBrk="1" hangingPunct="1">
              <a:spcBef>
                <a:spcPct val="0"/>
              </a:spcBef>
            </a:pPr>
            <a:r>
              <a:rPr lang="en-US" smtClean="0"/>
              <a:t> </a:t>
            </a:r>
          </a:p>
          <a:p>
            <a:pPr eaLnBrk="1" hangingPunct="1">
              <a:spcBef>
                <a:spcPct val="0"/>
              </a:spcBef>
            </a:pPr>
            <a:r>
              <a:rPr lang="en-US" smtClean="0"/>
              <a:t>BACKGROUND: The combination of granulocyte-colony-stimulating factor (G-CSF) and dexamethasone is an effective granulocyte mobilization regimen. The short-term side effects of G-CSF are well studied, but the potential long-term effects of repeated G-CSF stimulation in unrelated volunteer granulocyte donors have not been reported. </a:t>
            </a:r>
          </a:p>
          <a:p>
            <a:pPr eaLnBrk="1" hangingPunct="1">
              <a:spcBef>
                <a:spcPct val="0"/>
              </a:spcBef>
            </a:pPr>
            <a:r>
              <a:rPr lang="en-US" smtClean="0"/>
              <a:t>STUDY DESIGN AND METHODS: Donors who had received G-CSF three or more times for granulocytapheresis between 1994 and 2002 were identified and attempts were made to contact them if they were no longer active donors. They were matched with control platelet (PLT) donors for sex, age, and approximate number of cytapheresis donations. A health history was obtained and complete blood counts (CBCs) and C-reactive protein (CRP) determined where feasible. </a:t>
            </a:r>
          </a:p>
          <a:p>
            <a:pPr eaLnBrk="1" hangingPunct="1">
              <a:spcBef>
                <a:spcPct val="0"/>
              </a:spcBef>
            </a:pPr>
            <a:r>
              <a:rPr lang="en-US" smtClean="0"/>
              <a:t>RESULTS: Ninety-two granulocyte donors were identified, and 83 of them were contacted. They contributed to 1120 granulocyte concentrates, or a mean of 13.5 granulocytapheresis procedures per donor (and a mean of 87.5 plateletpheresis procedures per donor). There was no difference in CBCs between the granulocyte donors and the control PLT donors. There was no difference in CRP between the two groups, and no difference in pre- and post-G-CSF CRP in a subset of 22 granulocyte donors. Predefined health events included malignancies, coronary artery disease, and thrombosis. At a median 10-year follow-up, there were seven such events in the granulocyte donors and five in the PLT donors. </a:t>
            </a:r>
          </a:p>
          <a:p>
            <a:pPr eaLnBrk="1" hangingPunct="1">
              <a:spcBef>
                <a:spcPct val="0"/>
              </a:spcBef>
            </a:pPr>
            <a:r>
              <a:rPr lang="en-US" smtClean="0"/>
              <a:t>CONCLUSION: Although the number of granulocyte donors studied is small and continued surveillance of healthy individuals after G-CSF is prudent, our data suggest that G-CSF/dexamethasone stimulation appears to be safe</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Other agents used include LMW dextrans: e.g pentastarch and hetastarch</a:t>
            </a:r>
          </a:p>
          <a:p>
            <a:pPr eaLnBrk="1" hangingPunct="1">
              <a:spcBef>
                <a:spcPct val="0"/>
              </a:spcBef>
            </a:pPr>
            <a:endParaRPr lang="en-US" smtClean="0"/>
          </a:p>
          <a:p>
            <a:pPr eaLnBrk="1" hangingPunct="1">
              <a:spcBef>
                <a:spcPct val="0"/>
              </a:spcBef>
            </a:pPr>
            <a:endParaRPr lang="en-US" smtClean="0"/>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7062BD-D3FA-4EA8-A739-11A61581B718}" type="slidenum">
              <a:rPr lang="en-US"/>
              <a:pPr fontAlgn="base">
                <a:spcBef>
                  <a:spcPct val="0"/>
                </a:spcBef>
                <a:spcAft>
                  <a:spcPct val="0"/>
                </a:spcAft>
                <a:defRPr/>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10</a:t>
            </a:r>
            <a:r>
              <a:rPr lang="en-US" smtClean="0"/>
              <a:t>-15 mcg/kg/d x 4-5 d for pbscc as ref.; other studies use 5 mcg/kg as a dose for GTX</a:t>
            </a:r>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E39F30-76C4-4F99-9B36-BC153C2E0FA1}" type="slidenum">
              <a:rPr lang="en-US"/>
              <a:pPr fontAlgn="base">
                <a:spcBef>
                  <a:spcPct val="0"/>
                </a:spcBef>
                <a:spcAft>
                  <a:spcPct val="0"/>
                </a:spcAft>
                <a:defRPr/>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TextEdit="1"/>
          </p:cNvSpPr>
          <p:nvPr>
            <p:ph type="sldImg"/>
          </p:nvPr>
        </p:nvSpPr>
        <p:spPr bwMode="auto">
          <a:noFill/>
          <a:ln>
            <a:solidFill>
              <a:srgbClr val="000000"/>
            </a:solidFill>
            <a:miter lim="800000"/>
            <a:headEnd/>
            <a:tailEnd/>
          </a:ln>
        </p:spPr>
      </p:sp>
      <p:sp>
        <p:nvSpPr>
          <p:cNvPr id="43010"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3.4 e10 vs 2.8 e10 would this be clini sig though? Don’t know. 3.4 for PBSC. (normal is 0.2-0.8)     7.2 vs 5.7 in yield (PBSC 9.7)</a:t>
            </a:r>
          </a:p>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Good vascular access; must be eval. By apheresis collection staff</a:t>
            </a:r>
          </a:p>
          <a:p>
            <a:pPr eaLnBrk="1" hangingPunct="1">
              <a:spcBef>
                <a:spcPct val="0"/>
              </a:spcBef>
            </a:pPr>
            <a:endParaRPr lang="en-US" smtClean="0"/>
          </a:p>
          <a:p>
            <a:pPr eaLnBrk="1" hangingPunct="1">
              <a:spcBef>
                <a:spcPct val="0"/>
              </a:spcBef>
            </a:pPr>
            <a:r>
              <a:rPr lang="en-US" smtClean="0"/>
              <a:t>“Pedigree donors:” donated many times recently </a:t>
            </a:r>
          </a:p>
          <a:p>
            <a:pPr eaLnBrk="1" hangingPunct="1">
              <a:spcBef>
                <a:spcPct val="0"/>
              </a:spcBef>
            </a:pPr>
            <a:endParaRPr lang="en-US" smtClean="0"/>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F2D8CA-78A0-4132-B3A5-FB172DE25F90}" type="slidenum">
              <a:rPr lang="en-US"/>
              <a:pPr fontAlgn="base">
                <a:spcBef>
                  <a:spcPct val="0"/>
                </a:spcBef>
                <a:spcAft>
                  <a:spcPct val="0"/>
                </a:spcAft>
                <a:defRPr/>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Or 5 mcg/kg/dose</a:t>
            </a:r>
          </a:p>
          <a:p>
            <a:pPr eaLnBrk="1" hangingPunct="1">
              <a:spcBef>
                <a:spcPct val="0"/>
              </a:spcBef>
            </a:pPr>
            <a:endParaRPr lang="en-US" smtClean="0"/>
          </a:p>
          <a:p>
            <a:pPr eaLnBrk="1" hangingPunct="1">
              <a:spcBef>
                <a:spcPct val="0"/>
              </a:spcBef>
            </a:pPr>
            <a:r>
              <a:rPr lang="en-US" smtClean="0"/>
              <a:t>Citrate is commonly used as the anticoagulant, which may result in hypocalcemic symptoms in the donor. Calcium gluconate may be added to the return line to counteract the effect of citrate. Hydroxyethyl starch (HES) is added to the donor's blood as it enters the centrifuge to facilitate separation of granulocytes from red blood cells (RBCs) and improve collection. Pain at the venipuncture site, fatigue, tingling around the mouth and lip area, mild vital sign changes are common adverse reactions during the collection process</a:t>
            </a:r>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BBEAED-C98C-4EA5-8896-F04BFFA667E0}" type="slidenum">
              <a:rPr lang="en-US"/>
              <a:pPr fontAlgn="base">
                <a:spcBef>
                  <a:spcPct val="0"/>
                </a:spcBef>
                <a:spcAft>
                  <a:spcPct val="0"/>
                </a:spcAft>
                <a:defRPr/>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Recall t1/2 only 6-8 hours</a:t>
            </a:r>
          </a:p>
          <a:p>
            <a:pPr eaLnBrk="1" hangingPunct="1">
              <a:spcBef>
                <a:spcPct val="0"/>
              </a:spcBef>
            </a:pPr>
            <a:endParaRPr lang="en-US" smtClean="0"/>
          </a:p>
          <a:p>
            <a:pPr eaLnBrk="1" hangingPunct="1">
              <a:spcBef>
                <a:spcPct val="0"/>
              </a:spcBef>
            </a:pPr>
            <a:r>
              <a:rPr lang="en-US" smtClean="0"/>
              <a:t>Do not use leukocyte reduction filter (DUH)</a:t>
            </a:r>
          </a:p>
          <a:p>
            <a:pPr eaLnBrk="1" hangingPunct="1">
              <a:spcBef>
                <a:spcPct val="0"/>
              </a:spcBef>
            </a:pPr>
            <a:endParaRPr lang="en-US" smtClean="0"/>
          </a:p>
          <a:p>
            <a:pPr eaLnBrk="1" hangingPunct="1">
              <a:spcBef>
                <a:spcPct val="0"/>
              </a:spcBef>
            </a:pPr>
            <a:r>
              <a:rPr lang="en-US" smtClean="0"/>
              <a:t>Effective storage of granulocytes collected by centrifugation leukapheresis from donors stimulated with granulocyte-colony-stimulating factor.</a:t>
            </a:r>
          </a:p>
          <a:p>
            <a:pPr eaLnBrk="1" hangingPunct="1">
              <a:spcBef>
                <a:spcPct val="0"/>
              </a:spcBef>
            </a:pPr>
            <a:r>
              <a:rPr lang="en-US" smtClean="0"/>
              <a:t>AU</a:t>
            </a:r>
          </a:p>
          <a:p>
            <a:pPr eaLnBrk="1" hangingPunct="1">
              <a:spcBef>
                <a:spcPct val="0"/>
              </a:spcBef>
            </a:pPr>
            <a:r>
              <a:rPr lang="en-US" smtClean="0"/>
              <a:t>Hubel K, Rodger E, Gaviria JM, Price TH, Dale DC, Liles WC</a:t>
            </a:r>
          </a:p>
          <a:p>
            <a:pPr eaLnBrk="1" hangingPunct="1">
              <a:spcBef>
                <a:spcPct val="0"/>
              </a:spcBef>
            </a:pPr>
            <a:r>
              <a:rPr lang="en-US" smtClean="0"/>
              <a:t>SO</a:t>
            </a:r>
          </a:p>
          <a:p>
            <a:pPr eaLnBrk="1" hangingPunct="1">
              <a:spcBef>
                <a:spcPct val="0"/>
              </a:spcBef>
            </a:pPr>
            <a:r>
              <a:rPr lang="en-US" smtClean="0"/>
              <a:t>Transfusion. 2005;45(12):1876.</a:t>
            </a:r>
          </a:p>
          <a:p>
            <a:pPr eaLnBrk="1" hangingPunct="1">
              <a:spcBef>
                <a:spcPct val="0"/>
              </a:spcBef>
            </a:pPr>
            <a:r>
              <a:rPr lang="en-US" smtClean="0"/>
              <a:t> </a:t>
            </a:r>
          </a:p>
          <a:p>
            <a:pPr eaLnBrk="1" hangingPunct="1">
              <a:spcBef>
                <a:spcPct val="0"/>
              </a:spcBef>
            </a:pPr>
            <a:r>
              <a:rPr lang="en-US" smtClean="0"/>
              <a:t>BACKGROUND: Donor stimulation with granulocyte-colony-stimulating factor (G-CSF) has increased the number of neutrophils (PMNs) that can be collected for granulocyte transfusion therapy. Clinical utility, however, has been limited by the inability to store functional PMNs ex vivo. This study was conducted to determine whether granulocyte products from G-CSF-stimulated donors could be effectively stored at reduced temperature (22 degrees C vs. 10 degrees C) with maintenance of functional properties in vitro and in vivo. </a:t>
            </a:r>
          </a:p>
          <a:p>
            <a:pPr eaLnBrk="1" hangingPunct="1">
              <a:spcBef>
                <a:spcPct val="0"/>
              </a:spcBef>
            </a:pPr>
            <a:r>
              <a:rPr lang="en-US" smtClean="0"/>
              <a:t>STUDY DESIGN AND METHODS: Nine normal subjects received G-CSF (600 microg subcutaneously) 12 hours before centrifugation leukapheresis. Granulocyte products were divided and stored for 24 and 48 hours under four conditions: 1) 22 degrees C; 2) 22 degrees C, with supplemental G-CSF (100 ng/mL); 3) 10 degrees C; and 4) 10 degrees C, with supplemental G-CSF. Functional PMN activity during ex vivo storage was assessed in vitro and in vivo by the skin-window technique for granulocytes stored at 10 degrees C for 24 hours. </a:t>
            </a:r>
          </a:p>
          <a:p>
            <a:pPr eaLnBrk="1" hangingPunct="1">
              <a:spcBef>
                <a:spcPct val="0"/>
              </a:spcBef>
            </a:pPr>
            <a:r>
              <a:rPr lang="en-US" smtClean="0"/>
              <a:t>RESULTS: Surface expression of CD11b/CD18, CD14, CD16, CD32, and CD64was maintained during 48-hour storage at reduced temperature. Inducible respiratory burst activity, bactericidal activity, and fungicidal activity were preserved during storage for 48-hour storage at 10 degrees C. Proinflammatory cytokine production was decreased in product stored at 10 degrees C. Supplemental G-CSF ex vivo did not substantially improve functional activity during storage. After storage at 10 degrees C for 24 hours, in vitro chemotactic potential was maintained, and transfused granulocytes retained capacity to circulate and migrate appropriately in vivo. </a:t>
            </a:r>
          </a:p>
          <a:p>
            <a:pPr eaLnBrk="1" hangingPunct="1">
              <a:spcBef>
                <a:spcPct val="0"/>
              </a:spcBef>
            </a:pPr>
            <a:r>
              <a:rPr lang="en-US" smtClean="0"/>
              <a:t>CONCLUSIONS: Granulocyte product collected by centrifugation leukapheresis from G-CSF-stimulated donors can be effectively stored at subphysiologic temperature for 24 hours with preservation of functional activity. Storage at 10 degrees C appears to be slightly superior to storage at 22 degrees C. </a:t>
            </a:r>
          </a:p>
          <a:p>
            <a:pPr eaLnBrk="1" hangingPunct="1">
              <a:spcBef>
                <a:spcPct val="0"/>
              </a:spcBef>
            </a:pPr>
            <a:endParaRPr lang="en-US" smtClean="0"/>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78435E-F26F-46EF-982B-53186079D351}" type="slidenum">
              <a:rPr lang="en-US"/>
              <a:pPr fontAlgn="base">
                <a:spcBef>
                  <a:spcPct val="0"/>
                </a:spcBef>
                <a:spcAft>
                  <a:spcPct val="0"/>
                </a:spcAft>
                <a:defRPr/>
              </a:pPr>
              <a:t>23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TRs:Petz, LD, Swisher, et al. Clinical Practice of Transfusion Medicine, 3rd ed, Churchill Livingstone, New York 1996. p.423.</a:t>
            </a:r>
          </a:p>
          <a:p>
            <a:pPr eaLnBrk="1" hangingPunct="1">
              <a:spcBef>
                <a:spcPct val="0"/>
              </a:spcBef>
            </a:pPr>
            <a:endParaRPr lang="en-US" smtClean="0"/>
          </a:p>
          <a:p>
            <a:pPr eaLnBrk="1" hangingPunct="1">
              <a:spcBef>
                <a:spcPct val="0"/>
              </a:spcBef>
            </a:pPr>
            <a:r>
              <a:rPr lang="en-US" smtClean="0"/>
              <a:t>Pulm: Kim KH, </a:t>
            </a:r>
          </a:p>
          <a:p>
            <a:pPr eaLnBrk="1" hangingPunct="1">
              <a:spcBef>
                <a:spcPct val="0"/>
              </a:spcBef>
            </a:pPr>
            <a:r>
              <a:rPr lang="en-US" smtClean="0"/>
              <a:t>Lim HJ, </a:t>
            </a:r>
          </a:p>
          <a:p>
            <a:pPr eaLnBrk="1" hangingPunct="1">
              <a:spcBef>
                <a:spcPct val="0"/>
              </a:spcBef>
            </a:pPr>
            <a:r>
              <a:rPr lang="en-US" smtClean="0"/>
              <a:t>Kim JS, </a:t>
            </a:r>
          </a:p>
          <a:p>
            <a:pPr eaLnBrk="1" hangingPunct="1">
              <a:spcBef>
                <a:spcPct val="0"/>
              </a:spcBef>
            </a:pPr>
            <a:r>
              <a:rPr lang="en-US" smtClean="0"/>
              <a:t>et al</a:t>
            </a:r>
          </a:p>
          <a:p>
            <a:pPr eaLnBrk="1" hangingPunct="1">
              <a:spcBef>
                <a:spcPct val="0"/>
              </a:spcBef>
            </a:pPr>
            <a:r>
              <a:rPr lang="en-US" i="1" smtClean="0"/>
              <a:t>. Therapeutic granulocyte transfusions for the treatment of febrile neutropenia in patients with hematologic diseases: a 10-year experience at a single institute. Cytotherapy. 2011;13 (4):490–498</a:t>
            </a: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Pulmon: The determinants of granulocyte yield in 1198 granulocyte concentrates collected from unrelated volunteer donors mobilized with dexamethasone and granulocyte-colony-stimulating factor: a 13-year experience.</a:t>
            </a:r>
          </a:p>
          <a:p>
            <a:pPr eaLnBrk="1" hangingPunct="1">
              <a:spcBef>
                <a:spcPct val="0"/>
              </a:spcBef>
            </a:pPr>
            <a:r>
              <a:rPr lang="en-US" smtClean="0"/>
              <a:t>AU</a:t>
            </a:r>
          </a:p>
          <a:p>
            <a:pPr eaLnBrk="1" hangingPunct="1">
              <a:spcBef>
                <a:spcPct val="0"/>
              </a:spcBef>
            </a:pPr>
            <a:r>
              <a:rPr lang="en-US" smtClean="0"/>
              <a:t>Quillen K, Yau YY, Leitman SF</a:t>
            </a:r>
          </a:p>
          <a:p>
            <a:pPr eaLnBrk="1" hangingPunct="1">
              <a:spcBef>
                <a:spcPct val="0"/>
              </a:spcBef>
            </a:pPr>
            <a:r>
              <a:rPr lang="en-US" smtClean="0"/>
              <a:t>SO</a:t>
            </a:r>
          </a:p>
          <a:p>
            <a:pPr eaLnBrk="1" hangingPunct="1">
              <a:spcBef>
                <a:spcPct val="0"/>
              </a:spcBef>
            </a:pPr>
            <a:r>
              <a:rPr lang="en-US" smtClean="0"/>
              <a:t>Transfusion. 2009;49(3):421</a:t>
            </a:r>
          </a:p>
          <a:p>
            <a:pPr eaLnBrk="1" hangingPunct="1">
              <a:spcBef>
                <a:spcPct val="0"/>
              </a:spcBef>
            </a:pPr>
            <a:endParaRPr lang="en-US" smtClean="0"/>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2DFFE2-8A26-45FE-8B52-DF374995D8FB}" type="slidenum">
              <a:rPr lang="en-US"/>
              <a:pPr fontAlgn="base">
                <a:spcBef>
                  <a:spcPct val="0"/>
                </a:spcBef>
                <a:spcAft>
                  <a:spcPct val="0"/>
                </a:spcAft>
                <a:defRPr/>
              </a:pPr>
              <a:t>25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TextEdit="1"/>
          </p:cNvSpPr>
          <p:nvPr>
            <p:ph type="sldImg"/>
          </p:nvPr>
        </p:nvSpPr>
        <p:spPr bwMode="auto">
          <a:noFill/>
          <a:ln>
            <a:solidFill>
              <a:srgbClr val="000000"/>
            </a:solidFill>
            <a:miter lim="800000"/>
            <a:headEnd/>
            <a:tailEnd/>
          </a:ln>
        </p:spPr>
      </p:sp>
      <p:sp>
        <p:nvSpPr>
          <p:cNvPr id="5837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Stroncek et al. 1996</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TextEdit="1"/>
          </p:cNvSpPr>
          <p:nvPr>
            <p:ph type="sldImg"/>
          </p:nvPr>
        </p:nvSpPr>
        <p:spPr bwMode="auto">
          <a:noFill/>
          <a:ln>
            <a:solidFill>
              <a:srgbClr val="000000"/>
            </a:solidFill>
            <a:miter lim="800000"/>
            <a:headEnd/>
            <a:tailEnd/>
          </a:ln>
        </p:spPr>
      </p:sp>
      <p:sp>
        <p:nvSpPr>
          <p:cNvPr id="6041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Stroncek: O2, antipyretics needed, but no vent.</a:t>
            </a:r>
          </a:p>
          <a:p>
            <a:pPr eaLnBrk="1" hangingPunct="1"/>
            <a:r>
              <a:rPr lang="en-US" smtClean="0"/>
              <a:t>Heim: used dihydrorhodamine as substrate: donor grans oxidized it, making it fluoresce; flow cytometry could count these</a:t>
            </a:r>
          </a:p>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VRE, Coagulase-negative staph, Candida</a:t>
            </a:r>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52DDC2-46DC-4507-9A73-962635E405F6}" type="slidenum">
              <a:rPr lang="en-US"/>
              <a:pPr fontAlgn="base">
                <a:spcBef>
                  <a:spcPct val="0"/>
                </a:spcBef>
                <a:spcAft>
                  <a:spcPct val="0"/>
                </a:spcAft>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TextEdit="1"/>
          </p:cNvSpPr>
          <p:nvPr>
            <p:ph type="sldImg"/>
          </p:nvPr>
        </p:nvSpPr>
        <p:spPr bwMode="auto">
          <a:noFill/>
          <a:ln>
            <a:solidFill>
              <a:srgbClr val="000000"/>
            </a:solidFill>
            <a:miter lim="800000"/>
            <a:headEnd/>
            <a:tailEnd/>
          </a:ln>
        </p:spPr>
      </p:sp>
      <p:sp>
        <p:nvSpPr>
          <p:cNvPr id="6246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First line: 47. Pegels JG, Bruynes ECE, Engelriet CP: Serological studies in patients on</a:t>
            </a:r>
          </a:p>
          <a:p>
            <a:pPr eaLnBrk="1" hangingPunct="1"/>
            <a:r>
              <a:rPr lang="en-US" smtClean="0"/>
              <a:t>platelet- and granulocyte-substitution therapy. Br J Haematol 52:</a:t>
            </a:r>
          </a:p>
          <a:p>
            <a:pPr eaLnBrk="1" hangingPunct="1"/>
            <a:r>
              <a:rPr lang="en-US" smtClean="0"/>
              <a:t>59-68, 1982</a:t>
            </a:r>
          </a:p>
          <a:p>
            <a:pPr eaLnBrk="1" hangingPunct="1"/>
            <a:r>
              <a:rPr lang="en-US" smtClean="0"/>
              <a:t>48. Arnold R, Goldmann SF, Pflieger H: Lymphocytotoxic antibodies in</a:t>
            </a:r>
          </a:p>
          <a:p>
            <a:pPr eaLnBrk="1" hangingPunct="1"/>
            <a:r>
              <a:rPr lang="en-US" smtClean="0"/>
              <a:t>patients receiving granulocyte transfusion. Vox Sang 38:250-258, 1980</a:t>
            </a:r>
          </a:p>
          <a:p>
            <a:pPr eaLnBrk="1" hangingPunct="1"/>
            <a:endParaRPr lang="en-US" smtClean="0"/>
          </a:p>
          <a:p>
            <a:pPr eaLnBrk="1" hangingPunct="1"/>
            <a:endParaRPr lang="en-US" smtClean="0"/>
          </a:p>
          <a:p>
            <a:pPr eaLnBrk="1" hangingPunct="1"/>
            <a:endParaRPr lang="en-US" smtClean="0"/>
          </a:p>
          <a:p>
            <a:pPr eaLnBrk="1" hangingPunct="1"/>
            <a:r>
              <a:rPr lang="en-US" smtClean="0"/>
              <a:t>49. Price TH, Bowden RA, Boeckh M, Bux J, Nelson K, Liles WC, et al:</a:t>
            </a:r>
          </a:p>
          <a:p>
            <a:pPr eaLnBrk="1" hangingPunct="1"/>
            <a:r>
              <a:rPr lang="en-US" smtClean="0"/>
              <a:t>Phase I/II trial of neutrophil transfusions from donors stimulated with</a:t>
            </a:r>
          </a:p>
          <a:p>
            <a:pPr eaLnBrk="1" hangingPunct="1"/>
            <a:r>
              <a:rPr lang="en-US" smtClean="0"/>
              <a:t>G-CSF and dexamethasone for treatment of patients with infections in</a:t>
            </a:r>
          </a:p>
          <a:p>
            <a:pPr eaLnBrk="1" hangingPunct="1"/>
            <a:r>
              <a:rPr lang="en-US" smtClean="0"/>
              <a:t>hematopoietic stem cell transplantation. Blood 95:3302-3309, 2000</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Elebute M et al. clinical guidelines for the use of granulocyte transfusions. National blood serive of England and north wales. 2006.  AND</a:t>
            </a:r>
          </a:p>
          <a:p>
            <a:pPr eaLnBrk="1" hangingPunct="1">
              <a:spcBef>
                <a:spcPct val="0"/>
              </a:spcBef>
            </a:pPr>
            <a:r>
              <a:rPr lang="en-US" smtClean="0"/>
              <a:t>Marfin AA and Price TH. Granulocyte transfusion therapy. 2013</a:t>
            </a:r>
          </a:p>
          <a:p>
            <a:pPr eaLnBrk="1" hangingPunct="1">
              <a:spcBef>
                <a:spcPct val="0"/>
              </a:spcBef>
            </a:pPr>
            <a:endParaRPr lang="en-US" smtClean="0"/>
          </a:p>
          <a:p>
            <a:pPr eaLnBrk="1" hangingPunct="1">
              <a:spcBef>
                <a:spcPct val="0"/>
              </a:spcBef>
            </a:pPr>
            <a:r>
              <a:rPr lang="en-US" smtClean="0"/>
              <a:t>Most pts. recover from neutropenic infections/sepsis with appropriate antibiotics:</a:t>
            </a:r>
          </a:p>
        </p:txBody>
      </p:sp>
      <p:sp>
        <p:nvSpPr>
          <p:cNvPr id="57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37D34C-3092-4FE5-977E-FA16B7828E8B}" type="slidenum">
              <a:rPr lang="en-US"/>
              <a:pPr fontAlgn="base">
                <a:spcBef>
                  <a:spcPct val="0"/>
                </a:spcBef>
                <a:spcAft>
                  <a:spcPct val="0"/>
                </a:spcAft>
                <a:defRPr/>
              </a:pPr>
              <a:t>29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4F5D66F4-8F54-4907-B06F-8F61C944D53E}" type="slidenum">
              <a:rPr lang="en-US" smtClean="0"/>
              <a:pPr>
                <a:defRPr/>
              </a:pPr>
              <a:t>30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Hubel : no diff in outcome b/w GTX and hist. matched controls</a:t>
            </a:r>
          </a:p>
          <a:p>
            <a:pPr eaLnBrk="1" hangingPunct="1"/>
            <a:endParaRPr lang="en-US" smtClean="0"/>
          </a:p>
          <a:p>
            <a:pPr eaLnBrk="1" hangingPunct="1"/>
            <a:r>
              <a:rPr lang="en-US" b="1" smtClean="0"/>
              <a:t>Impact of high-dose granulocyte transfusions in patients with cancer with candidemia: retrospective case-control analysis of 491 episodes of Candida species bloodstream infections.</a:t>
            </a:r>
          </a:p>
          <a:p>
            <a:pPr eaLnBrk="1" hangingPunct="1"/>
            <a:r>
              <a:rPr lang="en-US" smtClean="0">
                <a:hlinkClick r:id="rId3"/>
              </a:rPr>
              <a:t>Safdar A</a:t>
            </a:r>
            <a:r>
              <a:rPr lang="en-US" baseline="30000" smtClean="0"/>
              <a:t>1</a:t>
            </a:r>
            <a:r>
              <a:rPr lang="en-US" smtClean="0"/>
              <a:t>, </a:t>
            </a:r>
            <a:r>
              <a:rPr lang="en-US" smtClean="0">
                <a:hlinkClick r:id="rId4"/>
              </a:rPr>
              <a:t>Hanna HA</a:t>
            </a:r>
            <a:r>
              <a:rPr lang="en-US" smtClean="0"/>
              <a:t>, </a:t>
            </a:r>
            <a:r>
              <a:rPr lang="en-US" smtClean="0">
                <a:hlinkClick r:id="rId5"/>
              </a:rPr>
              <a:t>Boktour M</a:t>
            </a:r>
            <a:r>
              <a:rPr lang="en-US" smtClean="0"/>
              <a:t>, </a:t>
            </a:r>
            <a:r>
              <a:rPr lang="en-US" smtClean="0">
                <a:hlinkClick r:id="rId6"/>
              </a:rPr>
              <a:t>Kontoyiannis DP</a:t>
            </a:r>
            <a:r>
              <a:rPr lang="en-US" smtClean="0"/>
              <a:t>, </a:t>
            </a:r>
            <a:r>
              <a:rPr lang="en-US" smtClean="0">
                <a:hlinkClick r:id="rId7"/>
              </a:rPr>
              <a:t>Hachem R</a:t>
            </a:r>
            <a:r>
              <a:rPr lang="en-US" smtClean="0"/>
              <a:t>, </a:t>
            </a:r>
            <a:r>
              <a:rPr lang="en-US" smtClean="0">
                <a:hlinkClick r:id="rId8"/>
              </a:rPr>
              <a:t>Lichtiger B</a:t>
            </a:r>
            <a:r>
              <a:rPr lang="en-US" smtClean="0"/>
              <a:t>, </a:t>
            </a:r>
            <a:r>
              <a:rPr lang="en-US" smtClean="0">
                <a:hlinkClick r:id="rId9"/>
              </a:rPr>
              <a:t>Freireich EJ</a:t>
            </a:r>
            <a:r>
              <a:rPr lang="en-US" smtClean="0"/>
              <a:t>, </a:t>
            </a:r>
            <a:r>
              <a:rPr lang="en-US" smtClean="0">
                <a:hlinkClick r:id="rId10"/>
              </a:rPr>
              <a:t>Raad II</a:t>
            </a:r>
            <a:r>
              <a:rPr lang="en-US" smtClean="0"/>
              <a:t>.</a:t>
            </a:r>
          </a:p>
          <a:p>
            <a:pPr eaLnBrk="1" hangingPunct="1"/>
            <a:r>
              <a:rPr lang="en-US" b="1" smtClean="0">
                <a:hlinkClick r:id="rId11" tooltip="Open/close author information list"/>
              </a:rPr>
              <a:t>Author information </a:t>
            </a:r>
            <a:endParaRPr lang="en-US" b="1" smtClean="0"/>
          </a:p>
          <a:p>
            <a:pPr eaLnBrk="1" hangingPunct="1"/>
            <a:r>
              <a:rPr lang="en-US" baseline="30000" smtClean="0"/>
              <a:t>1</a:t>
            </a:r>
            <a:r>
              <a:rPr lang="en-US" smtClean="0"/>
              <a:t>Department of Infectious Diseases, Infection Control, and Employee Health, The University of Texas M. D. Anderson Cancer Center, Houston, Texas 77030, USA. asafdar@mdanderson.org</a:t>
            </a:r>
          </a:p>
          <a:p>
            <a:pPr eaLnBrk="1" hangingPunct="1"/>
            <a:r>
              <a:rPr lang="en-US" b="1" smtClean="0"/>
              <a:t>Abstract</a:t>
            </a:r>
          </a:p>
          <a:p>
            <a:pPr eaLnBrk="1" hangingPunct="1"/>
            <a:r>
              <a:rPr lang="en-US" b="1" smtClean="0"/>
              <a:t>BACKGROUND: </a:t>
            </a:r>
          </a:p>
          <a:p>
            <a:pPr eaLnBrk="1" hangingPunct="1"/>
            <a:r>
              <a:rPr lang="en-US" smtClean="0"/>
              <a:t>The efficacy and feasibility of donor granulocyte transfusion therapy (GTX) have changed considerably over the past four decades. The authors sought to determine the impact of high-dose (approximately 5.5 x 10(10) cells) GTX in patients with candidemia.</a:t>
            </a:r>
          </a:p>
          <a:p>
            <a:pPr eaLnBrk="1" hangingPunct="1"/>
            <a:r>
              <a:rPr lang="en-US" b="1" smtClean="0"/>
              <a:t>METHODS: </a:t>
            </a:r>
          </a:p>
          <a:p>
            <a:pPr eaLnBrk="1" hangingPunct="1"/>
            <a:r>
              <a:rPr lang="en-US" smtClean="0"/>
              <a:t>The authors' case-control retrospective analysis comprised 491 consecutive patients treated at The University of Texas M. D. Anderson Cancer Center (Houston,TX) from 1993 to 2000. The cohort included 29 patients with Candida species bloodstream infection who had received GTX and 462 who had not.</a:t>
            </a:r>
          </a:p>
          <a:p>
            <a:pPr eaLnBrk="1" hangingPunct="1"/>
            <a:r>
              <a:rPr lang="en-US" b="1" smtClean="0"/>
              <a:t>RESULTS: </a:t>
            </a:r>
          </a:p>
          <a:p>
            <a:pPr eaLnBrk="1" hangingPunct="1"/>
            <a:r>
              <a:rPr lang="en-US" smtClean="0"/>
              <a:t>Both groups were comparable in age, gender, APACHE II score, recent chemotherapy received, broad-spectrum antibiotics, systemic corticosteroids, radiotherapy, intravascular catheter, and concordant antifungal therapy (P &gt; or = 0.1). The patients who received GTX compared with those who did not had a higher incidence of underlying leukemia (86% vs. 29%, P &lt;0.001), persistent neutropenia (59% vs. 18%, P &lt;0.001), non-Candida albicans candidemia (Candida glabrata, 35%; Candida krusei, 31%: 90% vs. 67%, P=0.01), and breakthrough invasive mycosis (62% vs. 23%, P &lt;0.001). Neutropenia was more prolonged in patients who received GTX (28 vs. 10 days, P &lt;0.001). </a:t>
            </a:r>
          </a:p>
          <a:p>
            <a:pPr eaLnBrk="1" hangingPunct="1"/>
            <a:endParaRPr lang="en-US" smtClean="0"/>
          </a:p>
          <a:p>
            <a:pPr eaLnBrk="1" hangingPunct="1"/>
            <a:r>
              <a:rPr lang="en-US" smtClean="0"/>
              <a:t>The overall attributable mortality rate for 25 evaluable recipients of GTX was 48% (n=12), compared with 45% (n=115) of 254 evaluable patients in the control group (P=0.5). </a:t>
            </a:r>
          </a:p>
        </p:txBody>
      </p:sp>
      <p:sp>
        <p:nvSpPr>
          <p:cNvPr id="4" name="Slide Number Placeholder 3"/>
          <p:cNvSpPr>
            <a:spLocks noGrp="1"/>
          </p:cNvSpPr>
          <p:nvPr>
            <p:ph type="sldNum" sz="quarter" idx="5"/>
          </p:nvPr>
        </p:nvSpPr>
        <p:spPr/>
        <p:txBody>
          <a:bodyPr/>
          <a:lstStyle/>
          <a:p>
            <a:pPr>
              <a:defRPr/>
            </a:pPr>
            <a:fld id="{173073F1-6D6C-48D0-87F2-3DC56F48694D}" type="slidenum">
              <a:rPr lang="en-US" smtClean="0"/>
              <a:pPr>
                <a:defRPr/>
              </a:pPr>
              <a:t>32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74 pts., 70 w heme malig,2 with severe AA, 1 with solid tumor 1 with pnh</a:t>
            </a:r>
          </a:p>
          <a:p>
            <a:pPr eaLnBrk="1" hangingPunct="1"/>
            <a:endParaRPr lang="en-US" smtClean="0"/>
          </a:p>
          <a:p>
            <a:pPr eaLnBrk="1" hangingPunct="1"/>
            <a:r>
              <a:rPr lang="en-US" smtClean="0"/>
              <a:t>6.6 x 10e8 /kg median dose</a:t>
            </a:r>
          </a:p>
        </p:txBody>
      </p:sp>
      <p:sp>
        <p:nvSpPr>
          <p:cNvPr id="4" name="Slide Number Placeholder 3"/>
          <p:cNvSpPr>
            <a:spLocks noGrp="1"/>
          </p:cNvSpPr>
          <p:nvPr>
            <p:ph type="sldNum" sz="quarter" idx="5"/>
          </p:nvPr>
        </p:nvSpPr>
        <p:spPr/>
        <p:txBody>
          <a:bodyPr/>
          <a:lstStyle/>
          <a:p>
            <a:pPr>
              <a:defRPr/>
            </a:pPr>
            <a:fld id="{53DA9E9A-0ACD-4FCD-9CA4-5DD4448B8465}" type="slidenum">
              <a:rPr lang="en-US" smtClean="0"/>
              <a:pPr>
                <a:defRPr/>
              </a:pPr>
              <a:t>33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Again, BB director had to give consent for emergency release given not full IDM test results on donor at visit known by time of gTX; no HLA typing done</a:t>
            </a:r>
          </a:p>
        </p:txBody>
      </p:sp>
      <p:sp>
        <p:nvSpPr>
          <p:cNvPr id="4" name="Slide Number Placeholder 3"/>
          <p:cNvSpPr>
            <a:spLocks noGrp="1"/>
          </p:cNvSpPr>
          <p:nvPr>
            <p:ph type="sldNum" sz="quarter" idx="5"/>
          </p:nvPr>
        </p:nvSpPr>
        <p:spPr/>
        <p:txBody>
          <a:bodyPr/>
          <a:lstStyle/>
          <a:p>
            <a:pPr>
              <a:defRPr/>
            </a:pPr>
            <a:fld id="{7784C347-E0F0-4E65-AD26-7F6EEC524339}" type="slidenum">
              <a:rPr lang="en-US" smtClean="0"/>
              <a:pPr>
                <a:defRPr/>
              </a:pPr>
              <a:t>35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Given what evidence we do have shows some modest response, relatively safe (HLA), but have to get it quickly, concern for ID transmission via unit if results not back in time (and won’t be)</a:t>
            </a:r>
          </a:p>
          <a:p>
            <a:pPr eaLnBrk="1" hangingPunct="1"/>
            <a:endParaRPr lang="en-US" smtClean="0"/>
          </a:p>
          <a:p>
            <a:pPr eaLnBrk="1" hangingPunct="1"/>
            <a:r>
              <a:rPr lang="en-US" smtClean="0"/>
              <a:t>Given mix of evidence, I recommend recipient gets HLA-typed with anti-HLA Ab screen, esp. if about to receive SCT</a:t>
            </a:r>
          </a:p>
          <a:p>
            <a:pPr eaLnBrk="1" hangingPunct="1"/>
            <a:r>
              <a:rPr lang="en-US" smtClean="0"/>
              <a:t>Consider HLA-compatible granulocytes for known alloimmunized pt. who fails increased ANC or has a severe transfusion rxn, e.g. TRALI</a:t>
            </a:r>
          </a:p>
          <a:p>
            <a:pPr eaLnBrk="1" hangingPunct="1"/>
            <a:r>
              <a:rPr lang="en-US" smtClean="0"/>
              <a:t>(which may not be possible for first donation b/c of time it’d take to do HLA crossmatch; and if they aren’t a match, then you’re right back where you started!)</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527A70F9-32C0-4D28-8DE8-3DB611D65236}" type="slidenum">
              <a:rPr lang="en-US" smtClean="0"/>
              <a:pPr>
                <a:defRPr/>
              </a:pPr>
              <a:t>36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Participants will receive one granulocyte transfusion per day until one of the following occurs: recovery from neutropenia, life-threatening toxicity, resolution or improvement of infection, or Day 42 after treatment. Granulocyte content of each transfusion is targeted to be at least 4 x 10^10 per collection (or proportionately less for participants less than 30 kg in weight</a:t>
            </a:r>
          </a:p>
        </p:txBody>
      </p:sp>
      <p:sp>
        <p:nvSpPr>
          <p:cNvPr id="4" name="Slide Number Placeholder 3"/>
          <p:cNvSpPr>
            <a:spLocks noGrp="1"/>
          </p:cNvSpPr>
          <p:nvPr>
            <p:ph type="sldNum" sz="quarter" idx="5"/>
          </p:nvPr>
        </p:nvSpPr>
        <p:spPr/>
        <p:txBody>
          <a:bodyPr/>
          <a:lstStyle/>
          <a:p>
            <a:pPr>
              <a:defRPr/>
            </a:pPr>
            <a:fld id="{26AC4E07-8906-4663-A746-C93D55E19895}" type="slidenum">
              <a:rPr lang="en-US" smtClean="0"/>
              <a:pPr>
                <a:defRPr/>
              </a:pPr>
              <a:t>38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4B3E56-0020-4B12-9DCF-BC4B871D67C6}" type="slidenum">
              <a:rPr lang="en-US"/>
              <a:pPr fontAlgn="base">
                <a:spcBef>
                  <a:spcPct val="0"/>
                </a:spcBef>
                <a:spcAft>
                  <a:spcPct val="0"/>
                </a:spcAft>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Much cruder leukapheresis methods than today</a:t>
            </a:r>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89D3FC-47FF-496C-8E1C-EEB012D60300}" type="slidenum">
              <a:rPr lang="en-US"/>
              <a:pPr fontAlgn="base">
                <a:spcBef>
                  <a:spcPct val="0"/>
                </a:spcBef>
                <a:spcAft>
                  <a:spcPct val="0"/>
                </a:spcAft>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Length: 6-7 hours</a:t>
            </a:r>
          </a:p>
          <a:p>
            <a:pPr eaLnBrk="1" hangingPunct="1">
              <a:spcBef>
                <a:spcPct val="0"/>
              </a:spcBef>
            </a:pPr>
            <a:r>
              <a:rPr lang="en-US" smtClean="0"/>
              <a:t>Instrmentation: contiuous flow filtration leuk vs CF centrifugation leuk: filtration involves adherence and subseq elution of grans from nylon filters; led to PMN activation and thus decrease quantity, fxn (quality), and lifespan of PMN cf. to CFCL</a:t>
            </a:r>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9DCE8B-CA27-448D-92E3-CF9C8DCD3192}" type="slidenum">
              <a:rPr lang="en-US"/>
              <a:pPr fontAlgn="base">
                <a:spcBef>
                  <a:spcPct val="0"/>
                </a:spcBef>
                <a:spcAft>
                  <a:spcPct val="0"/>
                </a:spcAft>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Some of these used filtration leuk., some used centrifugation leuk. (some contin, some discontin.)</a:t>
            </a:r>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A4544F-479B-48CF-A20E-3B8DD8F2BF74}" type="slidenum">
              <a:rPr lang="en-US"/>
              <a:pPr fontAlgn="base">
                <a:spcBef>
                  <a:spcPct val="0"/>
                </a:spcBef>
                <a:spcAft>
                  <a:spcPct val="0"/>
                </a:spcAft>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Duration of days febrile also reported (n=3 and clin reversal of infx reported (n=4), neither of which were stat. sig.</a:t>
            </a:r>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E20A64-371C-476B-A7A7-469A55AA4172}" type="slidenum">
              <a:rPr lang="en-US"/>
              <a:pPr fontAlgn="base">
                <a:spcBef>
                  <a:spcPct val="0"/>
                </a:spcBef>
                <a:spcAft>
                  <a:spcPct val="0"/>
                </a:spcAft>
                <a:defRPr/>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Small studies: low power, less likely to be equivalence in prog. Parameters at baseline (wide CIs)</a:t>
            </a:r>
          </a:p>
          <a:p>
            <a:pPr eaLnBrk="1" hangingPunct="1">
              <a:spcBef>
                <a:spcPct val="0"/>
              </a:spcBef>
            </a:pPr>
            <a:r>
              <a:rPr lang="en-US" smtClean="0"/>
              <a:t>Study heterogeneity </a:t>
            </a:r>
            <a:r>
              <a:rPr lang="en-US" smtClean="0">
                <a:sym typeface="Wingdings" pitchFamily="2" charset="2"/>
              </a:rPr>
              <a:t> limits appropriateness of meta-analysis and cautions the interpretation of the quantitative analyses</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Method of blinding and concealment not mentioned for ANY: RISK OF detection bias</a:t>
            </a:r>
          </a:p>
          <a:p>
            <a:pPr eaLnBrk="1" hangingPunct="1">
              <a:spcBef>
                <a:spcPct val="0"/>
              </a:spcBef>
            </a:pPr>
            <a:endParaRPr lang="en-US" smtClean="0"/>
          </a:p>
          <a:p>
            <a:pPr eaLnBrk="1" hangingPunct="1">
              <a:spcBef>
                <a:spcPct val="0"/>
              </a:spcBef>
            </a:pPr>
            <a:r>
              <a:rPr lang="en-US" smtClean="0"/>
              <a:t>Overal, dose average varied by factor of 10</a:t>
            </a:r>
          </a:p>
          <a:p>
            <a:pPr eaLnBrk="1" hangingPunct="1">
              <a:spcBef>
                <a:spcPct val="0"/>
              </a:spcBef>
            </a:pPr>
            <a:endParaRPr lang="en-US" smtClean="0"/>
          </a:p>
          <a:p>
            <a:pPr eaLnBrk="1" hangingPunct="1">
              <a:spcBef>
                <a:spcPct val="0"/>
              </a:spcBef>
            </a:pPr>
            <a:r>
              <a:rPr lang="en-US" smtClean="0"/>
              <a:t>Hetero end point to tx., Such as how long afebrile and/or with negative cx. And/or when ANC reached a certain number </a:t>
            </a:r>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6BB0E2-A63B-4AFA-8B34-99B791E19917}" type="slidenum">
              <a:rPr lang="en-US"/>
              <a:pPr fontAlgn="base">
                <a:spcBef>
                  <a:spcPct val="0"/>
                </a:spcBef>
                <a:spcAft>
                  <a:spcPct val="0"/>
                </a:spcAft>
                <a:defRPr/>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(CFCL) (contiuous flow filtration leuk vs CF </a:t>
            </a:r>
            <a:r>
              <a:rPr lang="en-US" u="sng" smtClean="0"/>
              <a:t>centrifugation</a:t>
            </a:r>
            <a:r>
              <a:rPr lang="en-US" smtClean="0"/>
              <a:t> leuk: filtration involves adherence and subseq elution of grans from nylon filters; led to PMN activation and thus decrease quantity, fxn (quality), and lifespan of PMN cf. to CFCL Strauss 2003)</a:t>
            </a:r>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1AC14B-AD80-42FF-A9D2-604A6C597319}" type="slidenum">
              <a:rPr lang="en-US"/>
              <a:pPr fontAlgn="base">
                <a:spcBef>
                  <a:spcPct val="0"/>
                </a:spcBef>
                <a:spcAft>
                  <a:spcPct val="0"/>
                </a:spcAft>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97FBC07-9E66-4C68-9D67-B66D9EBA0A68}" type="datetimeFigureOut">
              <a:rPr lang="en-US"/>
              <a:pPr>
                <a:defRPr/>
              </a:pPr>
              <a:t>4/4/2014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9AF2BE-3611-4BAD-B2F3-4EC09FDCCB8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C215C1-3278-45B5-99B3-77AB908A1A94}" type="datetimeFigureOut">
              <a:rPr lang="en-US"/>
              <a:pPr>
                <a:defRPr/>
              </a:pPr>
              <a:t>4/4/2014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B7B8DC-2C7A-4D31-9DA8-D41EDE6A2BD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36A0E6-CBCE-4C29-ABB0-13D4E6F94569}" type="datetimeFigureOut">
              <a:rPr lang="en-US"/>
              <a:pPr>
                <a:defRPr/>
              </a:pPr>
              <a:t>4/4/2014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5E9FEF-9921-4AB5-B7A2-2A96D4E0268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5F6FBCF-189F-4523-BCB8-EED3449F46A5}" type="datetimeFigureOut">
              <a:rPr lang="en-US"/>
              <a:pPr>
                <a:defRPr/>
              </a:pPr>
              <a:t>4/4/2014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1E0765-1194-4A3F-8EDE-8778A9ADF3D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A0C7C64-7321-4450-B0BA-0D952F11A5DE}" type="datetimeFigureOut">
              <a:rPr lang="en-US"/>
              <a:pPr>
                <a:defRPr/>
              </a:pPr>
              <a:t>4/4/2014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34E59A-1701-4B7E-8C39-D2560413719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9EED4C7-1E69-4625-A68B-F0FB4EEAB25D}" type="datetimeFigureOut">
              <a:rPr lang="en-US"/>
              <a:pPr>
                <a:defRPr/>
              </a:pPr>
              <a:t>4/4/2014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1E8E7AB-C24B-4B77-B55B-404063CCD8F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EBDA73C-724F-4EF9-926C-782782BA8413}" type="datetimeFigureOut">
              <a:rPr lang="en-US"/>
              <a:pPr>
                <a:defRPr/>
              </a:pPr>
              <a:t>4/4/2014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B67ACCF-5E5F-4134-97E7-0F7E1C1FBAC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E1ADDD4-DA2C-4373-8834-64DDE31BB28A}" type="datetimeFigureOut">
              <a:rPr lang="en-US"/>
              <a:pPr>
                <a:defRPr/>
              </a:pPr>
              <a:t>4/4/2014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D2C448D-D975-42D5-A842-BECE58446A9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D7E6A51-6A6A-4AE4-84B9-04893B670815}" type="datetimeFigureOut">
              <a:rPr lang="en-US"/>
              <a:pPr>
                <a:defRPr/>
              </a:pPr>
              <a:t>4/4/2014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328027A-6ACC-4FD8-85E5-D72AD4E3318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DC8226-966A-4997-B2C9-751778BF02BA}" type="datetimeFigureOut">
              <a:rPr lang="en-US"/>
              <a:pPr>
                <a:defRPr/>
              </a:pPr>
              <a:t>4/4/2014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C9021D-00F3-441F-AE88-D14630AD529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0B605D-294F-49B3-8905-ABB96939A168}" type="datetimeFigureOut">
              <a:rPr lang="en-US"/>
              <a:pPr>
                <a:defRPr/>
              </a:pPr>
              <a:t>4/4/2014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2B4CE26-480E-4B39-9DFF-53E8C28FFEC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1E4909A-C2EF-4893-9C95-0D56F84395F6}" type="datetimeFigureOut">
              <a:rPr lang="en-US"/>
              <a:pPr>
                <a:defRPr/>
              </a:pPr>
              <a:t>4/4/2014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2AC1904-1956-4029-AFB8-100384D0720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9" r:id="rId1"/>
    <p:sldLayoutId id="2147483718" r:id="rId2"/>
    <p:sldLayoutId id="2147483717" r:id="rId3"/>
    <p:sldLayoutId id="2147483716" r:id="rId4"/>
    <p:sldLayoutId id="2147483715" r:id="rId5"/>
    <p:sldLayoutId id="2147483714" r:id="rId6"/>
    <p:sldLayoutId id="2147483713" r:id="rId7"/>
    <p:sldLayoutId id="2147483712" r:id="rId8"/>
    <p:sldLayoutId id="2147483711" r:id="rId9"/>
    <p:sldLayoutId id="2147483710" r:id="rId10"/>
    <p:sldLayoutId id="214748370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upload.wikimedia.org/wikipedia/commons/9/92/Hydroxyethylst%C3%A4rke.sv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1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upload.wikimedia.org/wikipedia/commons/7/77/HLA.sv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http://images.paraorkut.com/img/health/images/g/granulocytes-1284.jpg"/>
          <p:cNvPicPr>
            <a:picLocks noChangeAspect="1" noChangeArrowheads="1"/>
          </p:cNvPicPr>
          <p:nvPr/>
        </p:nvPicPr>
        <p:blipFill>
          <a:blip r:embed="rId2"/>
          <a:srcRect/>
          <a:stretch>
            <a:fillRect/>
          </a:stretch>
        </p:blipFill>
        <p:spPr bwMode="auto">
          <a:xfrm>
            <a:off x="0" y="-2387600"/>
            <a:ext cx="12192000" cy="9245600"/>
          </a:xfrm>
          <a:prstGeom prst="rect">
            <a:avLst/>
          </a:prstGeom>
          <a:noFill/>
          <a:ln w="9525">
            <a:noFill/>
            <a:miter lim="800000"/>
            <a:headEnd/>
            <a:tailEnd/>
          </a:ln>
        </p:spPr>
      </p:pic>
      <p:sp>
        <p:nvSpPr>
          <p:cNvPr id="14338" name="Title 1"/>
          <p:cNvSpPr>
            <a:spLocks noGrp="1"/>
          </p:cNvSpPr>
          <p:nvPr>
            <p:ph type="ctrTitle"/>
          </p:nvPr>
        </p:nvSpPr>
        <p:spPr/>
        <p:txBody>
          <a:bodyPr/>
          <a:lstStyle/>
          <a:p>
            <a:pPr eaLnBrk="1" hangingPunct="1"/>
            <a:r>
              <a:rPr lang="en-US" smtClean="0"/>
              <a:t>Granulocyte Transfusions</a:t>
            </a:r>
          </a:p>
        </p:txBody>
      </p:sp>
      <p:sp>
        <p:nvSpPr>
          <p:cNvPr id="14339" name="Subtitle 2"/>
          <p:cNvSpPr>
            <a:spLocks noGrp="1"/>
          </p:cNvSpPr>
          <p:nvPr>
            <p:ph type="subTitle" idx="1"/>
          </p:nvPr>
        </p:nvSpPr>
        <p:spPr/>
        <p:txBody>
          <a:bodyPr/>
          <a:lstStyle/>
          <a:p>
            <a:pPr eaLnBrk="1" hangingPunct="1"/>
            <a:r>
              <a:rPr lang="en-US" sz="3200" smtClean="0"/>
              <a:t>Brian C. Radlinski, MD</a:t>
            </a:r>
          </a:p>
          <a:p>
            <a:pPr eaLnBrk="1" hangingPunct="1"/>
            <a:r>
              <a:rPr lang="en-US" sz="3200" smtClean="0"/>
              <a:t>April 4, 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smtClean="0"/>
              <a:t>GTX Historical Background</a:t>
            </a:r>
          </a:p>
        </p:txBody>
      </p:sp>
      <p:pic>
        <p:nvPicPr>
          <p:cNvPr id="29698" name="Content Placeholder 4"/>
          <p:cNvPicPr>
            <a:picLocks noGrp="1" noChangeAspect="1"/>
          </p:cNvPicPr>
          <p:nvPr>
            <p:ph idx="1"/>
          </p:nvPr>
        </p:nvPicPr>
        <p:blipFill>
          <a:blip r:embed="rId3"/>
          <a:srcRect/>
          <a:stretch>
            <a:fillRect/>
          </a:stretch>
        </p:blipFill>
        <p:spPr>
          <a:xfrm>
            <a:off x="0" y="247650"/>
            <a:ext cx="13773150" cy="6610350"/>
          </a:xfrm>
        </p:spPr>
      </p:pic>
      <p:sp>
        <p:nvSpPr>
          <p:cNvPr id="29700" name="TextBox 1"/>
          <p:cNvSpPr txBox="1">
            <a:spLocks noChangeArrowheads="1"/>
          </p:cNvSpPr>
          <p:nvPr/>
        </p:nvSpPr>
        <p:spPr bwMode="auto">
          <a:xfrm>
            <a:off x="9661525" y="6310313"/>
            <a:ext cx="2343150" cy="366712"/>
          </a:xfrm>
          <a:prstGeom prst="rect">
            <a:avLst/>
          </a:prstGeom>
          <a:noFill/>
          <a:ln w="9525">
            <a:noFill/>
            <a:miter lim="800000"/>
            <a:headEnd/>
            <a:tailEnd/>
          </a:ln>
        </p:spPr>
        <p:txBody>
          <a:bodyPr wrap="none">
            <a:spAutoFit/>
          </a:bodyPr>
          <a:lstStyle/>
          <a:p>
            <a:r>
              <a:rPr lang="en-US"/>
              <a:t>Stanworth et al. 2010</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smtClean="0"/>
              <a:t>GTX Historical Background</a:t>
            </a:r>
          </a:p>
        </p:txBody>
      </p:sp>
      <p:sp>
        <p:nvSpPr>
          <p:cNvPr id="31746" name="Content Placeholder 2"/>
          <p:cNvSpPr>
            <a:spLocks noGrp="1"/>
          </p:cNvSpPr>
          <p:nvPr>
            <p:ph idx="1"/>
          </p:nvPr>
        </p:nvSpPr>
        <p:spPr/>
        <p:txBody>
          <a:bodyPr/>
          <a:lstStyle/>
          <a:p>
            <a:pPr eaLnBrk="1" hangingPunct="1"/>
            <a:r>
              <a:rPr lang="en-US" smtClean="0"/>
              <a:t>Small studies: low power</a:t>
            </a:r>
          </a:p>
          <a:p>
            <a:pPr eaLnBrk="1" hangingPunct="1"/>
            <a:r>
              <a:rPr lang="en-US" smtClean="0"/>
              <a:t>Incomplete methodologies: lack of method of randomization (N=3); lack of reporting QC measures for blood products</a:t>
            </a:r>
          </a:p>
          <a:p>
            <a:pPr eaLnBrk="1" hangingPunct="1"/>
            <a:r>
              <a:rPr lang="en-US" smtClean="0"/>
              <a:t>Study heterogeneity: clinical diversity; collection method; median dose; outcomes and their definitions </a:t>
            </a:r>
          </a:p>
          <a:p>
            <a:pPr eaLnBrk="1" hangingPunct="1"/>
            <a:r>
              <a:rPr lang="en-US" smtClean="0">
                <a:sym typeface="Wingdings" pitchFamily="2" charset="2"/>
              </a:rPr>
              <a:t>Conclusions: cannot support or refute GTX; need a more robust RCT with </a:t>
            </a:r>
            <a:r>
              <a:rPr lang="en-US" u="sng" smtClean="0">
                <a:sym typeface="Wingdings" pitchFamily="2" charset="2"/>
              </a:rPr>
              <a:t>current</a:t>
            </a:r>
            <a:r>
              <a:rPr lang="en-US" smtClean="0">
                <a:sym typeface="Wingdings" pitchFamily="2" charset="2"/>
              </a:rPr>
              <a:t> methodologies; “may” be a survival benefit at doses &gt;  1 x 10</a:t>
            </a:r>
            <a:r>
              <a:rPr lang="en-US" baseline="30000" smtClean="0"/>
              <a:t>10</a:t>
            </a:r>
            <a:r>
              <a:rPr lang="en-US" smtClean="0">
                <a:sym typeface="Wingdings" pitchFamily="2" charset="2"/>
              </a:rPr>
              <a:t>, but need further evaluation</a:t>
            </a:r>
            <a:endParaRPr lang="en-US" smtClean="0"/>
          </a:p>
          <a:p>
            <a:pPr eaLnBrk="1" hangingPunct="1"/>
            <a:endParaRPr lang="en-US" smtClean="0"/>
          </a:p>
        </p:txBody>
      </p:sp>
      <p:sp>
        <p:nvSpPr>
          <p:cNvPr id="31747" name="TextBox 3"/>
          <p:cNvSpPr txBox="1">
            <a:spLocks noChangeArrowheads="1"/>
          </p:cNvSpPr>
          <p:nvPr/>
        </p:nvSpPr>
        <p:spPr bwMode="auto">
          <a:xfrm>
            <a:off x="9607550" y="5992813"/>
            <a:ext cx="2365375" cy="368300"/>
          </a:xfrm>
          <a:prstGeom prst="rect">
            <a:avLst/>
          </a:prstGeom>
          <a:noFill/>
          <a:ln w="9525">
            <a:noFill/>
            <a:miter lim="800000"/>
            <a:headEnd/>
            <a:tailEnd/>
          </a:ln>
        </p:spPr>
        <p:txBody>
          <a:bodyPr wrap="none">
            <a:spAutoFit/>
          </a:bodyPr>
          <a:lstStyle/>
          <a:p>
            <a:r>
              <a:rPr lang="en-US"/>
              <a:t>Stanworth et al. 2010</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smtClean="0"/>
              <a:t>GTX Historical Background</a:t>
            </a:r>
          </a:p>
        </p:txBody>
      </p:sp>
      <p:sp>
        <p:nvSpPr>
          <p:cNvPr id="33794" name="Content Placeholder 2"/>
          <p:cNvSpPr>
            <a:spLocks noGrp="1"/>
          </p:cNvSpPr>
          <p:nvPr>
            <p:ph idx="1"/>
          </p:nvPr>
        </p:nvSpPr>
        <p:spPr/>
        <p:txBody>
          <a:bodyPr/>
          <a:lstStyle/>
          <a:p>
            <a:pPr eaLnBrk="1" hangingPunct="1">
              <a:lnSpc>
                <a:spcPct val="80000"/>
              </a:lnSpc>
            </a:pPr>
            <a:r>
              <a:rPr lang="en-US" smtClean="0"/>
              <a:t>1985-1995: less interest due to equivocation of evidence, poor/time-consuming collections and tfx., antimicrobial effects and gen. supportive care</a:t>
            </a:r>
          </a:p>
          <a:p>
            <a:pPr eaLnBrk="1" hangingPunct="1">
              <a:lnSpc>
                <a:spcPct val="80000"/>
              </a:lnSpc>
            </a:pPr>
            <a:r>
              <a:rPr lang="en-US" smtClean="0"/>
              <a:t>Resurgence of interest: </a:t>
            </a:r>
          </a:p>
          <a:p>
            <a:pPr marL="742950" lvl="1" indent="-285750" eaLnBrk="1" hangingPunct="1">
              <a:lnSpc>
                <a:spcPct val="80000"/>
              </a:lnSpc>
            </a:pPr>
            <a:r>
              <a:rPr lang="en-US" smtClean="0"/>
              <a:t>improved collection methods with </a:t>
            </a:r>
          </a:p>
          <a:p>
            <a:pPr marL="742950" lvl="1" indent="-285750" eaLnBrk="1" hangingPunct="1">
              <a:lnSpc>
                <a:spcPct val="80000"/>
              </a:lnSpc>
              <a:buFont typeface="Arial" charset="0"/>
              <a:buNone/>
            </a:pPr>
            <a:r>
              <a:rPr lang="en-US" smtClean="0"/>
              <a:t>instrumentation and pharmacologic </a:t>
            </a:r>
          </a:p>
          <a:p>
            <a:pPr marL="742950" lvl="1" indent="-285750" eaLnBrk="1" hangingPunct="1">
              <a:lnSpc>
                <a:spcPct val="80000"/>
              </a:lnSpc>
              <a:buFont typeface="Arial" charset="0"/>
              <a:buNone/>
            </a:pPr>
            <a:r>
              <a:rPr lang="en-US" smtClean="0"/>
              <a:t>agents </a:t>
            </a:r>
          </a:p>
          <a:p>
            <a:pPr marL="742950" lvl="1" indent="-285750" eaLnBrk="1" hangingPunct="1">
              <a:lnSpc>
                <a:spcPct val="80000"/>
              </a:lnSpc>
            </a:pPr>
            <a:r>
              <a:rPr lang="en-US" smtClean="0"/>
              <a:t>Anti-microbial resistance</a:t>
            </a:r>
          </a:p>
        </p:txBody>
      </p:sp>
      <p:sp>
        <p:nvSpPr>
          <p:cNvPr id="33795" name="TextBox 3"/>
          <p:cNvSpPr txBox="1">
            <a:spLocks noChangeArrowheads="1"/>
          </p:cNvSpPr>
          <p:nvPr/>
        </p:nvSpPr>
        <p:spPr bwMode="auto">
          <a:xfrm>
            <a:off x="9607550" y="5992813"/>
            <a:ext cx="2368550" cy="641350"/>
          </a:xfrm>
          <a:prstGeom prst="rect">
            <a:avLst/>
          </a:prstGeom>
          <a:noFill/>
          <a:ln w="9525">
            <a:noFill/>
            <a:miter lim="800000"/>
            <a:headEnd/>
            <a:tailEnd/>
          </a:ln>
        </p:spPr>
        <p:txBody>
          <a:bodyPr wrap="none">
            <a:spAutoFit/>
          </a:bodyPr>
          <a:lstStyle/>
          <a:p>
            <a:r>
              <a:rPr lang="en-US"/>
              <a:t>Van Burik et al. 2002,</a:t>
            </a:r>
          </a:p>
          <a:p>
            <a:r>
              <a:rPr lang="en-US"/>
              <a:t>Strauss 2003</a:t>
            </a:r>
          </a:p>
        </p:txBody>
      </p:sp>
      <p:pic>
        <p:nvPicPr>
          <p:cNvPr id="33796" name="Picture 7" descr="image"/>
          <p:cNvPicPr>
            <a:picLocks noChangeAspect="1" noChangeArrowheads="1"/>
          </p:cNvPicPr>
          <p:nvPr/>
        </p:nvPicPr>
        <p:blipFill>
          <a:blip r:embed="rId3"/>
          <a:srcRect/>
          <a:stretch>
            <a:fillRect/>
          </a:stretch>
        </p:blipFill>
        <p:spPr bwMode="auto">
          <a:xfrm>
            <a:off x="6723063" y="2557463"/>
            <a:ext cx="2295525" cy="4300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280988" y="365125"/>
            <a:ext cx="11483975" cy="1325563"/>
          </a:xfrm>
        </p:spPr>
        <p:txBody>
          <a:bodyPr/>
          <a:lstStyle/>
          <a:p>
            <a:pPr eaLnBrk="1" hangingPunct="1"/>
            <a:r>
              <a:rPr lang="en-US" sz="4000" smtClean="0"/>
              <a:t>Donor Stimulation: Granulocyte colony stimulating factor (G-CSF) and Corticosteroids (CS)</a:t>
            </a:r>
          </a:p>
        </p:txBody>
      </p:sp>
      <p:sp>
        <p:nvSpPr>
          <p:cNvPr id="35842" name="Content Placeholder 2"/>
          <p:cNvSpPr>
            <a:spLocks noGrp="1"/>
          </p:cNvSpPr>
          <p:nvPr>
            <p:ph idx="1"/>
          </p:nvPr>
        </p:nvSpPr>
        <p:spPr/>
        <p:txBody>
          <a:bodyPr/>
          <a:lstStyle/>
          <a:p>
            <a:pPr eaLnBrk="1" hangingPunct="1">
              <a:lnSpc>
                <a:spcPct val="80000"/>
              </a:lnSpc>
            </a:pPr>
            <a:r>
              <a:rPr lang="en-US" smtClean="0"/>
              <a:t>Mobilize grans. from BM into circulating pool</a:t>
            </a:r>
          </a:p>
          <a:p>
            <a:pPr eaLnBrk="1" hangingPunct="1">
              <a:lnSpc>
                <a:spcPct val="80000"/>
              </a:lnSpc>
            </a:pPr>
            <a:r>
              <a:rPr lang="en-US" smtClean="0"/>
              <a:t>Prolong PMN survival in vivo and in vitro </a:t>
            </a:r>
          </a:p>
          <a:p>
            <a:pPr eaLnBrk="1" hangingPunct="1">
              <a:lnSpc>
                <a:spcPct val="80000"/>
              </a:lnSpc>
            </a:pPr>
            <a:r>
              <a:rPr lang="en-US" smtClean="0"/>
              <a:t>G-CSF improves PMN quality, too</a:t>
            </a:r>
          </a:p>
          <a:p>
            <a:pPr eaLnBrk="1" hangingPunct="1">
              <a:lnSpc>
                <a:spcPct val="80000"/>
              </a:lnSpc>
            </a:pPr>
            <a:r>
              <a:rPr lang="en-US" smtClean="0"/>
              <a:t>CS: increase ANC </a:t>
            </a:r>
            <a:r>
              <a:rPr lang="en-US" b="1" smtClean="0"/>
              <a:t>2-3-fold</a:t>
            </a:r>
            <a:r>
              <a:rPr lang="en-US" smtClean="0"/>
              <a:t> over 4-24 hrs.</a:t>
            </a:r>
          </a:p>
          <a:p>
            <a:pPr eaLnBrk="1" hangingPunct="1">
              <a:lnSpc>
                <a:spcPct val="80000"/>
              </a:lnSpc>
            </a:pPr>
            <a:r>
              <a:rPr lang="en-US" smtClean="0"/>
              <a:t>G-CSF: increase ANC </a:t>
            </a:r>
            <a:r>
              <a:rPr lang="en-US" b="1" smtClean="0"/>
              <a:t>7-10-fold</a:t>
            </a:r>
            <a:r>
              <a:rPr lang="en-US" smtClean="0"/>
              <a:t>, peaking around </a:t>
            </a:r>
          </a:p>
          <a:p>
            <a:pPr eaLnBrk="1" hangingPunct="1">
              <a:lnSpc>
                <a:spcPct val="80000"/>
              </a:lnSpc>
              <a:buFont typeface="Arial" charset="0"/>
              <a:buNone/>
            </a:pPr>
            <a:r>
              <a:rPr lang="en-US" u="sng" smtClean="0"/>
              <a:t>12 hrs</a:t>
            </a:r>
            <a:r>
              <a:rPr lang="en-US" smtClean="0"/>
              <a:t>, leading to &gt; 1 x 10</a:t>
            </a:r>
            <a:r>
              <a:rPr lang="en-US" baseline="30000" smtClean="0"/>
              <a:t>10</a:t>
            </a:r>
            <a:r>
              <a:rPr lang="en-US" smtClean="0"/>
              <a:t> grans.</a:t>
            </a:r>
          </a:p>
          <a:p>
            <a:pPr eaLnBrk="1" hangingPunct="1">
              <a:lnSpc>
                <a:spcPct val="80000"/>
              </a:lnSpc>
            </a:pPr>
            <a:r>
              <a:rPr lang="en-US" smtClean="0"/>
              <a:t>G-CSF+CS: increases ANC </a:t>
            </a:r>
            <a:r>
              <a:rPr lang="en-US" b="1" smtClean="0"/>
              <a:t>10-13.5-fold</a:t>
            </a:r>
            <a:r>
              <a:rPr lang="en-US" smtClean="0"/>
              <a:t> </a:t>
            </a:r>
          </a:p>
          <a:p>
            <a:pPr eaLnBrk="1" hangingPunct="1">
              <a:lnSpc>
                <a:spcPct val="80000"/>
              </a:lnSpc>
            </a:pPr>
            <a:r>
              <a:rPr lang="en-US" smtClean="0"/>
              <a:t>GCSF adverse effects: h/a, bone and jt. pain, insomnia, CAD</a:t>
            </a:r>
          </a:p>
          <a:p>
            <a:pPr eaLnBrk="1" hangingPunct="1">
              <a:lnSpc>
                <a:spcPct val="80000"/>
              </a:lnSpc>
            </a:pPr>
            <a:r>
              <a:rPr lang="en-US" smtClean="0"/>
              <a:t>CS adverse effects: fluid accumulation, wt. gain, insomnia, posterior subcapsular cataracts</a:t>
            </a:r>
          </a:p>
          <a:p>
            <a:pPr eaLnBrk="1" hangingPunct="1">
              <a:lnSpc>
                <a:spcPct val="80000"/>
              </a:lnSpc>
            </a:pPr>
            <a:endParaRPr lang="en-US" smtClean="0"/>
          </a:p>
          <a:p>
            <a:pPr eaLnBrk="1" hangingPunct="1">
              <a:lnSpc>
                <a:spcPct val="80000"/>
              </a:lnSpc>
            </a:pPr>
            <a:endParaRPr lang="en-US" smtClean="0"/>
          </a:p>
        </p:txBody>
      </p:sp>
      <p:sp>
        <p:nvSpPr>
          <p:cNvPr id="35843" name="TextBox 3"/>
          <p:cNvSpPr txBox="1">
            <a:spLocks noChangeArrowheads="1"/>
          </p:cNvSpPr>
          <p:nvPr/>
        </p:nvSpPr>
        <p:spPr bwMode="auto">
          <a:xfrm>
            <a:off x="8732838" y="5926138"/>
            <a:ext cx="3168650" cy="641350"/>
          </a:xfrm>
          <a:prstGeom prst="rect">
            <a:avLst/>
          </a:prstGeom>
          <a:noFill/>
          <a:ln w="9525">
            <a:noFill/>
            <a:miter lim="800000"/>
            <a:headEnd/>
            <a:tailEnd/>
          </a:ln>
        </p:spPr>
        <p:txBody>
          <a:bodyPr wrap="none">
            <a:spAutoFit/>
          </a:bodyPr>
          <a:lstStyle/>
          <a:p>
            <a:r>
              <a:rPr lang="en-US"/>
              <a:t>Drewniak 2009, Liles 2000,</a:t>
            </a:r>
          </a:p>
          <a:p>
            <a:r>
              <a:rPr lang="en-US"/>
              <a:t>Ikemoto 2012, Stroncek 2001</a:t>
            </a:r>
          </a:p>
        </p:txBody>
      </p:sp>
      <p:pic>
        <p:nvPicPr>
          <p:cNvPr id="35844" name="Picture 7" descr="pscc"/>
          <p:cNvPicPr>
            <a:picLocks noChangeAspect="1" noChangeArrowheads="1"/>
          </p:cNvPicPr>
          <p:nvPr/>
        </p:nvPicPr>
        <p:blipFill>
          <a:blip r:embed="rId3"/>
          <a:srcRect/>
          <a:stretch>
            <a:fillRect/>
          </a:stretch>
        </p:blipFill>
        <p:spPr bwMode="auto">
          <a:xfrm>
            <a:off x="8513763" y="3062288"/>
            <a:ext cx="2789237" cy="1882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smtClean="0"/>
              <a:t>Harvesting agent: Hydroxyethyl Starch (HES)</a:t>
            </a:r>
          </a:p>
        </p:txBody>
      </p:sp>
      <p:sp>
        <p:nvSpPr>
          <p:cNvPr id="37890" name="Content Placeholder 2"/>
          <p:cNvSpPr>
            <a:spLocks noGrp="1"/>
          </p:cNvSpPr>
          <p:nvPr>
            <p:ph idx="1"/>
          </p:nvPr>
        </p:nvSpPr>
        <p:spPr/>
        <p:txBody>
          <a:bodyPr/>
          <a:lstStyle/>
          <a:p>
            <a:pPr eaLnBrk="1" hangingPunct="1"/>
            <a:r>
              <a:rPr lang="en-US" smtClean="0"/>
              <a:t>RBC-sedimenting agent; granulocytes at bottom of WBC layer (buffy coat) in centrifuge and similar in density to RBCs; hence such an agent creates better separation between the RBCs and grans.</a:t>
            </a:r>
          </a:p>
          <a:p>
            <a:pPr eaLnBrk="1" hangingPunct="1"/>
            <a:r>
              <a:rPr lang="en-US" smtClean="0"/>
              <a:t>Added to donor blood as it enters centrifuge bowl of leukapheresis machine</a:t>
            </a:r>
          </a:p>
          <a:p>
            <a:pPr eaLnBrk="1" hangingPunct="1"/>
            <a:r>
              <a:rPr lang="en-US" smtClean="0"/>
              <a:t>Adverse effects: fluid retention, </a:t>
            </a:r>
          </a:p>
          <a:p>
            <a:pPr eaLnBrk="1" hangingPunct="1">
              <a:buFont typeface="Arial" charset="0"/>
              <a:buNone/>
            </a:pPr>
            <a:r>
              <a:rPr lang="en-US" smtClean="0"/>
              <a:t>  mild wt. gain, allergic rxns., pruritus</a:t>
            </a:r>
          </a:p>
        </p:txBody>
      </p:sp>
      <p:pic>
        <p:nvPicPr>
          <p:cNvPr id="37891" name="Picture 4" descr="File:Hydroxyethylstärke.svg">
            <a:hlinkClick r:id="rId3"/>
          </p:cNvPr>
          <p:cNvPicPr>
            <a:picLocks noChangeAspect="1" noChangeArrowheads="1"/>
          </p:cNvPicPr>
          <p:nvPr/>
        </p:nvPicPr>
        <p:blipFill>
          <a:blip r:embed="rId4"/>
          <a:srcRect/>
          <a:stretch>
            <a:fillRect/>
          </a:stretch>
        </p:blipFill>
        <p:spPr bwMode="auto">
          <a:xfrm>
            <a:off x="6315075" y="3648075"/>
            <a:ext cx="4783138" cy="3025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US" smtClean="0"/>
              <a:t>Ikemoto et al. (2012)</a:t>
            </a:r>
          </a:p>
        </p:txBody>
      </p:sp>
      <p:sp>
        <p:nvSpPr>
          <p:cNvPr id="39938" name="Content Placeholder 2"/>
          <p:cNvSpPr>
            <a:spLocks noGrp="1"/>
          </p:cNvSpPr>
          <p:nvPr>
            <p:ph idx="1"/>
          </p:nvPr>
        </p:nvSpPr>
        <p:spPr/>
        <p:txBody>
          <a:bodyPr/>
          <a:lstStyle/>
          <a:p>
            <a:pPr eaLnBrk="1" hangingPunct="1"/>
            <a:r>
              <a:rPr lang="en-US" smtClean="0"/>
              <a:t>Retrospective study</a:t>
            </a:r>
          </a:p>
          <a:p>
            <a:pPr eaLnBrk="1" hangingPunct="1"/>
            <a:r>
              <a:rPr lang="en-US" smtClean="0"/>
              <a:t>600 mcg G-CSF + 8 mg dexa (n=68) vs. 600 mcg G-CSF alone (n=40) vs. peripheral blood stem cell (PBSC) donors (5 days of G-CSF, 400 mcg) (n = 15)</a:t>
            </a:r>
          </a:p>
          <a:p>
            <a:pPr eaLnBrk="1" hangingPunct="1"/>
            <a:r>
              <a:rPr lang="en-US" smtClean="0"/>
              <a:t>Leukapheresis with HES (n = 108) and without HES (15)</a:t>
            </a:r>
          </a:p>
          <a:p>
            <a:pPr eaLnBrk="1" hangingPunct="1"/>
            <a:r>
              <a:rPr lang="en-US" smtClean="0"/>
              <a:t>Post-mobilization ANC, gran. collection yield, and adverse effects measured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endParaRPr lang="en-US" smtClean="0"/>
          </a:p>
        </p:txBody>
      </p:sp>
      <p:pic>
        <p:nvPicPr>
          <p:cNvPr id="41986" name="Content Placeholder 3"/>
          <p:cNvPicPr>
            <a:picLocks noGrp="1" noChangeAspect="1"/>
          </p:cNvPicPr>
          <p:nvPr>
            <p:ph idx="1"/>
          </p:nvPr>
        </p:nvPicPr>
        <p:blipFill>
          <a:blip r:embed="rId3"/>
          <a:srcRect/>
          <a:stretch>
            <a:fillRect/>
          </a:stretch>
        </p:blipFill>
        <p:spPr>
          <a:xfrm>
            <a:off x="160338" y="674688"/>
            <a:ext cx="6191250" cy="5314950"/>
          </a:xfrm>
        </p:spPr>
      </p:pic>
      <p:pic>
        <p:nvPicPr>
          <p:cNvPr id="41987" name="Picture 4"/>
          <p:cNvPicPr>
            <a:picLocks noChangeAspect="1"/>
          </p:cNvPicPr>
          <p:nvPr/>
        </p:nvPicPr>
        <p:blipFill>
          <a:blip r:embed="rId4"/>
          <a:srcRect/>
          <a:stretch>
            <a:fillRect/>
          </a:stretch>
        </p:blipFill>
        <p:spPr bwMode="auto">
          <a:xfrm>
            <a:off x="6661150" y="768350"/>
            <a:ext cx="5716588" cy="5260975"/>
          </a:xfrm>
          <a:prstGeom prst="rect">
            <a:avLst/>
          </a:prstGeom>
          <a:noFill/>
          <a:ln w="9525">
            <a:noFill/>
            <a:miter lim="800000"/>
            <a:headEnd/>
            <a:tailEnd/>
          </a:ln>
        </p:spPr>
      </p:pic>
      <p:sp>
        <p:nvSpPr>
          <p:cNvPr id="41988" name="TextBox 3"/>
          <p:cNvSpPr txBox="1">
            <a:spLocks noChangeArrowheads="1"/>
          </p:cNvSpPr>
          <p:nvPr/>
        </p:nvSpPr>
        <p:spPr bwMode="auto">
          <a:xfrm>
            <a:off x="10064750" y="6245225"/>
            <a:ext cx="2127250" cy="366713"/>
          </a:xfrm>
          <a:prstGeom prst="rect">
            <a:avLst/>
          </a:prstGeom>
          <a:noFill/>
          <a:ln w="9525">
            <a:noFill/>
            <a:miter lim="800000"/>
            <a:headEnd/>
            <a:tailEnd/>
          </a:ln>
        </p:spPr>
        <p:txBody>
          <a:bodyPr wrap="none">
            <a:spAutoFit/>
          </a:bodyPr>
          <a:lstStyle/>
          <a:p>
            <a:r>
              <a:rPr lang="en-US"/>
              <a:t>Ikemoto et al. 2012</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eaLnBrk="1" hangingPunct="1"/>
            <a:endParaRPr lang="en-US" smtClean="0"/>
          </a:p>
        </p:txBody>
      </p:sp>
      <p:pic>
        <p:nvPicPr>
          <p:cNvPr id="44034" name="Content Placeholder 3"/>
          <p:cNvPicPr>
            <a:picLocks noGrp="1" noChangeAspect="1"/>
          </p:cNvPicPr>
          <p:nvPr>
            <p:ph idx="1"/>
          </p:nvPr>
        </p:nvPicPr>
        <p:blipFill>
          <a:blip r:embed="rId2"/>
          <a:srcRect/>
          <a:stretch>
            <a:fillRect/>
          </a:stretch>
        </p:blipFill>
        <p:spPr>
          <a:xfrm>
            <a:off x="198438" y="884238"/>
            <a:ext cx="11834812" cy="4694237"/>
          </a:xfrm>
        </p:spPr>
      </p:pic>
      <p:sp>
        <p:nvSpPr>
          <p:cNvPr id="44035" name="TextBox 3"/>
          <p:cNvSpPr txBox="1">
            <a:spLocks noChangeArrowheads="1"/>
          </p:cNvSpPr>
          <p:nvPr/>
        </p:nvSpPr>
        <p:spPr bwMode="auto">
          <a:xfrm>
            <a:off x="10064750" y="6257925"/>
            <a:ext cx="2127250" cy="366713"/>
          </a:xfrm>
          <a:prstGeom prst="rect">
            <a:avLst/>
          </a:prstGeom>
          <a:noFill/>
          <a:ln w="9525">
            <a:noFill/>
            <a:miter lim="800000"/>
            <a:headEnd/>
            <a:tailEnd/>
          </a:ln>
        </p:spPr>
        <p:txBody>
          <a:bodyPr wrap="none">
            <a:spAutoFit/>
          </a:bodyPr>
          <a:lstStyle/>
          <a:p>
            <a:r>
              <a:rPr lang="en-US"/>
              <a:t>Ikemoto et al. 2012</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Title 1"/>
          <p:cNvSpPr>
            <a:spLocks noGrp="1"/>
          </p:cNvSpPr>
          <p:nvPr>
            <p:ph type="title"/>
          </p:nvPr>
        </p:nvSpPr>
        <p:spPr>
          <a:xfrm>
            <a:off x="825500" y="0"/>
            <a:ext cx="10515600" cy="1325563"/>
          </a:xfrm>
        </p:spPr>
        <p:txBody>
          <a:bodyPr/>
          <a:lstStyle/>
          <a:p>
            <a:pPr eaLnBrk="1" hangingPunct="1"/>
            <a:endParaRPr lang="en-US" smtClean="0"/>
          </a:p>
        </p:txBody>
      </p:sp>
      <p:graphicFrame>
        <p:nvGraphicFramePr>
          <p:cNvPr id="44066" name="Group 34"/>
          <p:cNvGraphicFramePr>
            <a:graphicFrameLocks noGrp="1"/>
          </p:cNvGraphicFramePr>
          <p:nvPr>
            <p:ph idx="1"/>
          </p:nvPr>
        </p:nvGraphicFramePr>
        <p:xfrm>
          <a:off x="796925" y="-658813"/>
          <a:ext cx="10161588" cy="7123113"/>
        </p:xfrm>
        <a:graphic>
          <a:graphicData uri="http://schemas.openxmlformats.org/drawingml/2006/table">
            <a:tbl>
              <a:tblPr/>
              <a:tblGrid>
                <a:gridCol w="3997325"/>
                <a:gridCol w="160338"/>
                <a:gridCol w="6003925"/>
              </a:tblGrid>
              <a:tr h="1019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alibri" pitchFamily="34" charset="0"/>
                      </a:endParaRPr>
                    </a:p>
                  </a:txBody>
                  <a:tcPr marL="80580" marR="80580" marT="40290" marB="40290" anchor="ctr"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alibri" pitchFamily="34" charset="0"/>
                      </a:endParaRPr>
                    </a:p>
                  </a:txBody>
                  <a:tcPr marL="80580" marR="80580" marT="40290" marB="40290" anchor="ctr" horzOverflow="overflow">
                    <a:lnL>
                      <a:noFill/>
                    </a:lnL>
                    <a:lnR>
                      <a:noFill/>
                    </a:lnR>
                    <a:lnT>
                      <a:noFill/>
                    </a:lnT>
                    <a:lnB>
                      <a:noFill/>
                    </a:lnB>
                    <a:lnTlToBr>
                      <a:noFill/>
                    </a:lnTlToBr>
                    <a:lnBlToTr>
                      <a:noFill/>
                    </a:lnBlToTr>
                    <a:noFill/>
                  </a:tcPr>
                </a:tc>
                <a:tc hMerge="1">
                  <a:txBody>
                    <a:bodyPr/>
                    <a:lstStyle/>
                    <a:p>
                      <a:endParaRPr lang="en-US"/>
                    </a:p>
                  </a:txBody>
                  <a:tcPr/>
                </a:tc>
              </a:tr>
              <a:tr h="906463">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sng" strike="noStrike" cap="none" normalizeH="0" baseline="0" smtClean="0">
                          <a:ln>
                            <a:noFill/>
                          </a:ln>
                          <a:solidFill>
                            <a:schemeClr val="tx1"/>
                          </a:solidFill>
                          <a:effectLst/>
                          <a:latin typeface="Calibri" pitchFamily="34" charset="0"/>
                        </a:rPr>
                        <a:t>Adverse effect </a:t>
                      </a:r>
                      <a:r>
                        <a:rPr kumimoji="0" lang="en-US" sz="2400" b="0" i="0" u="none" strike="noStrike" cap="none" normalizeH="0" baseline="0" smtClean="0">
                          <a:ln>
                            <a:noFill/>
                          </a:ln>
                          <a:solidFill>
                            <a:schemeClr val="tx1"/>
                          </a:solidFill>
                          <a:effectLst/>
                          <a:latin typeface="Calibri" pitchFamily="34" charset="0"/>
                        </a:rPr>
                        <a:t>                              </a:t>
                      </a:r>
                      <a:r>
                        <a:rPr kumimoji="0" lang="en-US" sz="2400" b="0" i="0" u="sng" strike="noStrike" cap="none" normalizeH="0" baseline="0" smtClean="0">
                          <a:ln>
                            <a:noFill/>
                          </a:ln>
                          <a:solidFill>
                            <a:schemeClr val="tx1"/>
                          </a:solidFill>
                          <a:effectLst/>
                          <a:latin typeface="Calibri" pitchFamily="34" charset="0"/>
                        </a:rPr>
                        <a:t>Number of events (percentage of collections)</a:t>
                      </a: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0" lang="en-US" sz="2400" b="0" i="0" u="sng" strike="noStrike" cap="none" normalizeH="0" baseline="0" smtClean="0">
                        <a:ln>
                          <a:noFill/>
                        </a:ln>
                        <a:solidFill>
                          <a:schemeClr val="tx1"/>
                        </a:solidFill>
                        <a:effectLst/>
                        <a:latin typeface="Calibri" pitchFamily="34" charset="0"/>
                      </a:endParaRPr>
                    </a:p>
                  </a:txBody>
                  <a:tcPr marL="80580" marR="80580" marT="40290" marB="40290" anchor="ctr"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r>
              <a:tr h="4460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rPr>
                        <a:t>Mobilization related</a:t>
                      </a:r>
                    </a:p>
                  </a:txBody>
                  <a:tcPr marL="80580" marR="80580" marT="40290" marB="40290"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rPr>
                        <a:t> </a:t>
                      </a:r>
                    </a:p>
                  </a:txBody>
                  <a:tcPr marL="80580" marR="80580" marT="40290" marB="40290" anchor="ctr" horzOverflow="overflow">
                    <a:lnL>
                      <a:noFill/>
                    </a:lnL>
                    <a:lnR>
                      <a:noFill/>
                    </a:lnR>
                    <a:lnT>
                      <a:noFill/>
                    </a:lnT>
                    <a:lnB>
                      <a:noFill/>
                    </a:lnB>
                    <a:lnTlToBr>
                      <a:noFill/>
                    </a:lnTlToBr>
                    <a:lnBlToTr>
                      <a:noFill/>
                    </a:lnBlToTr>
                    <a:noFill/>
                  </a:tcPr>
                </a:tc>
              </a:tr>
              <a:tr h="4460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rPr>
                        <a:t> Bone pain</a:t>
                      </a:r>
                    </a:p>
                  </a:txBody>
                  <a:tcPr marL="80580" marR="80580" marT="40290" marB="40290"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rPr>
                        <a:t>4 (3.3)</a:t>
                      </a:r>
                    </a:p>
                  </a:txBody>
                  <a:tcPr marL="80580" marR="80580" marT="40290" marB="40290" anchor="ctr" horzOverflow="overflow">
                    <a:lnL>
                      <a:noFill/>
                    </a:lnL>
                    <a:lnR>
                      <a:noFill/>
                    </a:lnR>
                    <a:lnT>
                      <a:noFill/>
                    </a:lnT>
                    <a:lnB>
                      <a:noFill/>
                    </a:lnB>
                    <a:lnTlToBr>
                      <a:noFill/>
                    </a:lnTlToBr>
                    <a:lnBlToTr>
                      <a:noFill/>
                    </a:lnBlToTr>
                    <a:noFill/>
                  </a:tcPr>
                </a:tc>
              </a:tr>
              <a:tr h="4460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rPr>
                        <a:t> Insomnia</a:t>
                      </a:r>
                    </a:p>
                  </a:txBody>
                  <a:tcPr marL="80580" marR="80580" marT="40290" marB="40290"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rPr>
                        <a:t>2 (1.6)</a:t>
                      </a:r>
                    </a:p>
                  </a:txBody>
                  <a:tcPr marL="80580" marR="80580" marT="40290" marB="40290" anchor="ctr" horzOverflow="overflow">
                    <a:lnL>
                      <a:noFill/>
                    </a:lnL>
                    <a:lnR>
                      <a:noFill/>
                    </a:lnR>
                    <a:lnT>
                      <a:noFill/>
                    </a:lnT>
                    <a:lnB>
                      <a:noFill/>
                    </a:lnB>
                    <a:lnTlToBr>
                      <a:noFill/>
                    </a:lnTlToBr>
                    <a:lnBlToTr>
                      <a:noFill/>
                    </a:lnBlToTr>
                    <a:noFill/>
                  </a:tcPr>
                </a:tc>
              </a:tr>
              <a:tr h="44767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rPr>
                        <a:t> Syncope</a:t>
                      </a:r>
                    </a:p>
                  </a:txBody>
                  <a:tcPr marL="80580" marR="80580" marT="40290" marB="40290"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rPr>
                        <a:t>1 (0.8)</a:t>
                      </a:r>
                    </a:p>
                  </a:txBody>
                  <a:tcPr marL="80580" marR="80580" marT="40290" marB="40290" anchor="ctr" horzOverflow="overflow">
                    <a:lnL>
                      <a:noFill/>
                    </a:lnL>
                    <a:lnR>
                      <a:noFill/>
                    </a:lnR>
                    <a:lnT>
                      <a:noFill/>
                    </a:lnT>
                    <a:lnB>
                      <a:noFill/>
                    </a:lnB>
                    <a:lnTlToBr>
                      <a:noFill/>
                    </a:lnTlToBr>
                    <a:lnBlToTr>
                      <a:noFill/>
                    </a:lnBlToTr>
                    <a:noFill/>
                  </a:tcPr>
                </a:tc>
              </a:tr>
              <a:tr h="81121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rPr>
                        <a:t> Elevation of liver enzyme (NCI-CTC grade ≥2)</a:t>
                      </a:r>
                    </a:p>
                  </a:txBody>
                  <a:tcPr marL="80580" marR="80580" marT="40290" marB="40290"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rPr>
                        <a:t>1 (0.8)</a:t>
                      </a:r>
                    </a:p>
                  </a:txBody>
                  <a:tcPr marL="80580" marR="80580" marT="40290" marB="40290" anchor="ctr" horzOverflow="overflow">
                    <a:lnL>
                      <a:noFill/>
                    </a:lnL>
                    <a:lnR>
                      <a:noFill/>
                    </a:lnR>
                    <a:lnT>
                      <a:noFill/>
                    </a:lnT>
                    <a:lnB>
                      <a:noFill/>
                    </a:lnB>
                    <a:lnTlToBr>
                      <a:noFill/>
                    </a:lnTlToBr>
                    <a:lnBlToTr>
                      <a:noFill/>
                    </a:lnBlToTr>
                    <a:noFill/>
                  </a:tcPr>
                </a:tc>
              </a:tr>
              <a:tr h="4460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rPr>
                        <a:t>Apheresis-related</a:t>
                      </a:r>
                    </a:p>
                  </a:txBody>
                  <a:tcPr marL="80580" marR="80580" marT="40290" marB="40290"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rPr>
                        <a:t> </a:t>
                      </a:r>
                    </a:p>
                  </a:txBody>
                  <a:tcPr marL="80580" marR="80580" marT="40290" marB="40290" anchor="ctr" horzOverflow="overflow">
                    <a:lnL>
                      <a:noFill/>
                    </a:lnL>
                    <a:lnR>
                      <a:noFill/>
                    </a:lnR>
                    <a:lnT>
                      <a:noFill/>
                    </a:lnT>
                    <a:lnB>
                      <a:noFill/>
                    </a:lnB>
                    <a:lnTlToBr>
                      <a:noFill/>
                    </a:lnTlToBr>
                    <a:lnBlToTr>
                      <a:noFill/>
                    </a:lnBlToTr>
                    <a:noFill/>
                  </a:tcPr>
                </a:tc>
              </a:tr>
              <a:tr h="8128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rPr>
                        <a:t> Thrombocytopenia (PLT count &lt;100 × 10</a:t>
                      </a:r>
                      <a:r>
                        <a:rPr kumimoji="0" lang="en-US" sz="2400" b="0" i="0" u="none" strike="noStrike" cap="none" normalizeH="0" baseline="30000" smtClean="0">
                          <a:ln>
                            <a:noFill/>
                          </a:ln>
                          <a:solidFill>
                            <a:schemeClr val="tx1"/>
                          </a:solidFill>
                          <a:effectLst/>
                          <a:latin typeface="Calibri" pitchFamily="34" charset="0"/>
                        </a:rPr>
                        <a:t>9</a:t>
                      </a:r>
                      <a:r>
                        <a:rPr kumimoji="0" lang="en-US" sz="2400" b="0" i="0" u="none" strike="noStrike" cap="none" normalizeH="0" baseline="0" smtClean="0">
                          <a:ln>
                            <a:noFill/>
                          </a:ln>
                          <a:solidFill>
                            <a:schemeClr val="tx1"/>
                          </a:solidFill>
                          <a:effectLst/>
                          <a:latin typeface="Calibri" pitchFamily="34" charset="0"/>
                        </a:rPr>
                        <a:t>/L)</a:t>
                      </a:r>
                    </a:p>
                  </a:txBody>
                  <a:tcPr marL="80580" marR="80580" marT="40290" marB="40290"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rPr>
                        <a:t>8 (6.3)</a:t>
                      </a:r>
                    </a:p>
                  </a:txBody>
                  <a:tcPr marL="80580" marR="80580" marT="40290" marB="40290" anchor="ctr" horzOverflow="overflow">
                    <a:lnL>
                      <a:noFill/>
                    </a:lnL>
                    <a:lnR>
                      <a:noFill/>
                    </a:lnR>
                    <a:lnT>
                      <a:noFill/>
                    </a:lnT>
                    <a:lnB>
                      <a:noFill/>
                    </a:lnB>
                    <a:lnTlToBr>
                      <a:noFill/>
                    </a:lnTlToBr>
                    <a:lnBlToTr>
                      <a:noFill/>
                    </a:lnBlToTr>
                    <a:noFill/>
                  </a:tcPr>
                </a:tc>
              </a:tr>
              <a:tr h="4460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rPr>
                        <a:t> Venous access problems</a:t>
                      </a:r>
                    </a:p>
                  </a:txBody>
                  <a:tcPr marL="80580" marR="80580" marT="40290" marB="40290"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rPr>
                        <a:t>5 (4.1)</a:t>
                      </a:r>
                    </a:p>
                  </a:txBody>
                  <a:tcPr marL="80580" marR="80580" marT="40290" marB="40290" anchor="ctr" horzOverflow="overflow">
                    <a:lnL>
                      <a:noFill/>
                    </a:lnL>
                    <a:lnR>
                      <a:noFill/>
                    </a:lnR>
                    <a:lnT>
                      <a:noFill/>
                    </a:lnT>
                    <a:lnB>
                      <a:noFill/>
                    </a:lnB>
                    <a:lnTlToBr>
                      <a:noFill/>
                    </a:lnTlToBr>
                    <a:lnBlToTr>
                      <a:noFill/>
                    </a:lnBlToTr>
                    <a:noFill/>
                  </a:tcPr>
                </a:tc>
              </a:tr>
              <a:tr h="4460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rPr>
                        <a:t> Numbness</a:t>
                      </a:r>
                    </a:p>
                  </a:txBody>
                  <a:tcPr marL="80580" marR="80580" marT="40290" marB="40290"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rPr>
                        <a:t>4 (3.3)</a:t>
                      </a:r>
                    </a:p>
                  </a:txBody>
                  <a:tcPr marL="80580" marR="80580" marT="40290" marB="40290" anchor="ctr" horzOverflow="overflow">
                    <a:lnL>
                      <a:noFill/>
                    </a:lnL>
                    <a:lnR>
                      <a:noFill/>
                    </a:lnR>
                    <a:lnT>
                      <a:noFill/>
                    </a:lnT>
                    <a:lnB>
                      <a:noFill/>
                    </a:lnB>
                    <a:lnTlToBr>
                      <a:noFill/>
                    </a:lnTlToBr>
                    <a:lnBlToTr>
                      <a:noFill/>
                    </a:lnBlToTr>
                    <a:noFill/>
                  </a:tcPr>
                </a:tc>
              </a:tr>
              <a:tr h="4460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rPr>
                        <a:t> Nausea and/or headache</a:t>
                      </a:r>
                    </a:p>
                  </a:txBody>
                  <a:tcPr marL="80580" marR="80580" marT="40290" marB="40290"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rPr>
                        <a:t>3 (2.4)</a:t>
                      </a:r>
                    </a:p>
                  </a:txBody>
                  <a:tcPr marL="80580" marR="80580" marT="40290" marB="40290" anchor="ctr" horzOverflow="overflow">
                    <a:lnL>
                      <a:noFill/>
                    </a:lnL>
                    <a:lnR>
                      <a:noFill/>
                    </a:lnR>
                    <a:lnT>
                      <a:noFill/>
                    </a:lnT>
                    <a:lnB>
                      <a:noFill/>
                    </a:lnB>
                    <a:lnTlToBr>
                      <a:noFill/>
                    </a:lnTlToBr>
                    <a:lnBlToTr>
                      <a:noFill/>
                    </a:lnBlToTr>
                    <a:noFill/>
                  </a:tcPr>
                </a:tc>
              </a:tr>
            </a:tbl>
          </a:graphicData>
        </a:graphic>
      </p:graphicFrame>
      <p:sp>
        <p:nvSpPr>
          <p:cNvPr id="45083" name="TextBox 3"/>
          <p:cNvSpPr txBox="1">
            <a:spLocks noChangeArrowheads="1"/>
          </p:cNvSpPr>
          <p:nvPr/>
        </p:nvSpPr>
        <p:spPr bwMode="auto">
          <a:xfrm>
            <a:off x="9893300" y="6257925"/>
            <a:ext cx="2127250" cy="366713"/>
          </a:xfrm>
          <a:prstGeom prst="rect">
            <a:avLst/>
          </a:prstGeom>
          <a:noFill/>
          <a:ln w="9525">
            <a:noFill/>
            <a:miter lim="800000"/>
            <a:headEnd/>
            <a:tailEnd/>
          </a:ln>
        </p:spPr>
        <p:txBody>
          <a:bodyPr wrap="none">
            <a:spAutoFit/>
          </a:bodyPr>
          <a:lstStyle/>
          <a:p>
            <a:r>
              <a:rPr lang="en-US"/>
              <a:t>Ikemoto et al. 2012</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r>
              <a:rPr lang="en-US" smtClean="0"/>
              <a:t>Donor selection and qualifications</a:t>
            </a:r>
          </a:p>
        </p:txBody>
      </p:sp>
      <p:sp>
        <p:nvSpPr>
          <p:cNvPr id="46082" name="Content Placeholder 2"/>
          <p:cNvSpPr>
            <a:spLocks noGrp="1"/>
          </p:cNvSpPr>
          <p:nvPr>
            <p:ph idx="1"/>
          </p:nvPr>
        </p:nvSpPr>
        <p:spPr>
          <a:xfrm>
            <a:off x="838200" y="1825625"/>
            <a:ext cx="10515600" cy="5032375"/>
          </a:xfrm>
        </p:spPr>
        <p:txBody>
          <a:bodyPr/>
          <a:lstStyle/>
          <a:p>
            <a:pPr eaLnBrk="1" hangingPunct="1"/>
            <a:r>
              <a:rPr lang="en-US" smtClean="0"/>
              <a:t>Community donors and directed donors, such as family and friends</a:t>
            </a:r>
          </a:p>
          <a:p>
            <a:pPr eaLnBrk="1" hangingPunct="1"/>
            <a:r>
              <a:rPr lang="en-US" smtClean="0"/>
              <a:t>Screen with blood donor questionnaire</a:t>
            </a:r>
          </a:p>
          <a:p>
            <a:pPr eaLnBrk="1" hangingPunct="1"/>
            <a:r>
              <a:rPr lang="en-US" smtClean="0"/>
              <a:t>Test for transfusion-transmitted infectious disease markers (IDMs)</a:t>
            </a:r>
          </a:p>
          <a:p>
            <a:pPr marL="742950" lvl="1" indent="-285750" eaLnBrk="1" hangingPunct="1"/>
            <a:r>
              <a:rPr lang="en-US" smtClean="0"/>
              <a:t>HBV, HCV, HIV, syphilis, T. cruzi, WNV, HTLV, CMV</a:t>
            </a:r>
          </a:p>
          <a:p>
            <a:pPr eaLnBrk="1" hangingPunct="1"/>
            <a:r>
              <a:rPr lang="en-US" smtClean="0"/>
              <a:t>Results generally take 2-3 days; usually Pt. needs GTX before that!</a:t>
            </a:r>
          </a:p>
          <a:p>
            <a:pPr eaLnBrk="1" hangingPunct="1"/>
            <a:r>
              <a:rPr lang="en-US" smtClean="0"/>
              <a:t>Institution may require the donor have a negative IDM within past 30 days; nevertheless, could have ID, so needs emergency release procedure and approval of BB director</a:t>
            </a:r>
          </a:p>
          <a:p>
            <a:pPr eaLnBrk="1" hangingPunct="1"/>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http://brianplatz.com/images/blood_products/O_neg_rbc.JPG"/>
          <p:cNvPicPr>
            <a:picLocks noChangeAspect="1" noChangeArrowheads="1"/>
          </p:cNvPicPr>
          <p:nvPr/>
        </p:nvPicPr>
        <p:blipFill>
          <a:blip r:embed="rId3"/>
          <a:srcRect/>
          <a:stretch>
            <a:fillRect/>
          </a:stretch>
        </p:blipFill>
        <p:spPr bwMode="auto">
          <a:xfrm>
            <a:off x="9334500" y="0"/>
            <a:ext cx="2857500" cy="3810000"/>
          </a:xfrm>
          <a:prstGeom prst="rect">
            <a:avLst/>
          </a:prstGeom>
          <a:noFill/>
          <a:ln w="9525">
            <a:noFill/>
            <a:miter lim="800000"/>
            <a:headEnd/>
            <a:tailEnd/>
          </a:ln>
        </p:spPr>
      </p:pic>
      <p:sp>
        <p:nvSpPr>
          <p:cNvPr id="15362" name="Title 1"/>
          <p:cNvSpPr>
            <a:spLocks noGrp="1"/>
          </p:cNvSpPr>
          <p:nvPr>
            <p:ph type="title"/>
          </p:nvPr>
        </p:nvSpPr>
        <p:spPr/>
        <p:txBody>
          <a:bodyPr/>
          <a:lstStyle/>
          <a:p>
            <a:pPr eaLnBrk="1" hangingPunct="1"/>
            <a:r>
              <a:rPr lang="en-US" smtClean="0"/>
              <a:t>Patient Scenarios</a:t>
            </a:r>
          </a:p>
        </p:txBody>
      </p:sp>
      <p:sp>
        <p:nvSpPr>
          <p:cNvPr id="2" name="Content Placeholder 2"/>
          <p:cNvSpPr>
            <a:spLocks noGrp="1"/>
          </p:cNvSpPr>
          <p:nvPr>
            <p:ph idx="4294967295"/>
          </p:nvPr>
        </p:nvSpPr>
        <p:spPr>
          <a:xfrm>
            <a:off x="0" y="0"/>
            <a:ext cx="0" cy="0"/>
          </a:xfrm>
        </p:spPr>
        <p:txBody>
          <a:bodyPr/>
          <a:lstStyle/>
          <a:p>
            <a:pPr eaLnBrk="1" hangingPunct="1">
              <a:defRPr/>
            </a:pPr>
            <a:r>
              <a:rPr lang="en-US" dirty="0" smtClean="0"/>
              <a:t> ___ _____ _______ __ _ ________ _______ ____ _ _______ </a:t>
            </a:r>
          </a:p>
          <a:p>
            <a:pPr eaLnBrk="1" hangingPunct="1">
              <a:defRPr/>
            </a:pPr>
            <a:r>
              <a:rPr lang="en-US" dirty="0" smtClean="0"/>
              <a:t> __ __ _____    _____  ___________  ___ </a:t>
            </a:r>
            <a:r>
              <a:rPr lang="en-US" dirty="0" err="1" smtClean="0"/>
              <a:t> __</a:t>
            </a:r>
            <a:r>
              <a:rPr lang="en-US" dirty="0" smtClean="0"/>
              <a:t>     _ </a:t>
            </a:r>
            <a:r>
              <a:rPr lang="en-US" dirty="0" err="1" smtClean="0"/>
              <a:t>_ </a:t>
            </a:r>
            <a:r>
              <a:rPr lang="en-US" dirty="0" smtClean="0"/>
              <a:t> </a:t>
            </a:r>
          </a:p>
          <a:p>
            <a:pPr eaLnBrk="1" hangingPunct="1">
              <a:defRPr/>
            </a:pPr>
            <a:r>
              <a:rPr lang="en-US" dirty="0" smtClean="0"/>
              <a:t> __ _____ _______  ________  ___ _ </a:t>
            </a:r>
            <a:r>
              <a:rPr lang="en-US" dirty="0" err="1" smtClean="0"/>
              <a:t>___</a:t>
            </a:r>
            <a:r>
              <a:rPr lang="en-US" dirty="0" smtClean="0"/>
              <a:t>   _         </a:t>
            </a:r>
            <a:r>
              <a:rPr lang="en-US" dirty="0" err="1" smtClean="0"/>
              <a:t>__ </a:t>
            </a:r>
            <a:r>
              <a:rPr lang="en-US" dirty="0" smtClean="0"/>
              <a:t> </a:t>
            </a:r>
          </a:p>
          <a:p>
            <a:pPr eaLnBrk="1" hangingPunct="1">
              <a:defRPr/>
            </a:pPr>
            <a:r>
              <a:rPr lang="en-US" dirty="0" smtClean="0"/>
              <a:t> _ ________ __ ________ ____ __         </a:t>
            </a:r>
          </a:p>
          <a:p>
            <a:pPr eaLnBrk="1" hangingPunct="1">
              <a:defRPr/>
            </a:pPr>
            <a:r>
              <a:rPr lang="en-US" dirty="0" smtClean="0"/>
              <a:t> __     ____ </a:t>
            </a:r>
            <a:r>
              <a:rPr lang="en-US" dirty="0" err="1" smtClean="0"/>
              <a:t>__________________</a:t>
            </a:r>
            <a:r>
              <a:rPr lang="en-US" dirty="0" smtClean="0"/>
              <a:t> </a:t>
            </a:r>
          </a:p>
          <a:p>
            <a:pPr eaLnBrk="1" hangingPunct="1">
              <a:defRPr/>
            </a:pPr>
            <a:r>
              <a:rPr lang="en-US" dirty="0" smtClean="0"/>
              <a:t> __ __ _________ ____ __ ________ </a:t>
            </a:r>
          </a:p>
          <a:p>
            <a:pPr marL="0" indent="0" eaLnBrk="1" hangingPunct="1">
              <a:buFont typeface="Arial" charset="0"/>
              <a:buNone/>
              <a:defRPr/>
            </a:pPr>
            <a:r>
              <a:rPr lang="en-US" dirty="0" smtClean="0"/>
              <a:t>__________ _____       __     </a:t>
            </a:r>
            <a:r>
              <a:rPr lang="en-US" dirty="0" err="1" smtClean="0"/>
              <a:t>__ </a:t>
            </a:r>
            <a:r>
              <a:rPr lang="en-US" dirty="0" smtClean="0"/>
              <a:t> </a:t>
            </a:r>
          </a:p>
        </p:txBody>
      </p:sp>
      <p:sp>
        <p:nvSpPr>
          <p:cNvPr id="3" name="Content Placeholder 2"/>
          <p:cNvSpPr>
            <a:spLocks noGrp="1"/>
          </p:cNvSpPr>
          <p:nvPr>
            <p:ph idx="1"/>
          </p:nvPr>
        </p:nvSpPr>
        <p:spPr/>
        <p:txBody>
          <a:bodyPr/>
          <a:lstStyle/>
          <a:p>
            <a:pPr eaLnBrk="1" hangingPunct="1">
              <a:defRPr/>
            </a:pPr>
            <a:r>
              <a:rPr lang="en-US" dirty="0" smtClean="0"/>
              <a:t>What blood product is a possible therapy when a patient…</a:t>
            </a:r>
          </a:p>
          <a:p>
            <a:pPr eaLnBrk="1" hangingPunct="1">
              <a:defRPr/>
            </a:pPr>
            <a:r>
              <a:rPr lang="en-US" dirty="0" smtClean="0"/>
              <a:t>Has an acute GI bleed, hypotension, and </a:t>
            </a:r>
            <a:r>
              <a:rPr lang="en-US" dirty="0" err="1" smtClean="0"/>
              <a:t>Hgb</a:t>
            </a:r>
            <a:r>
              <a:rPr lang="en-US" dirty="0" smtClean="0"/>
              <a:t> 6.0 g/</a:t>
            </a:r>
            <a:r>
              <a:rPr lang="en-US" dirty="0" err="1" smtClean="0"/>
              <a:t>dL</a:t>
            </a:r>
            <a:r>
              <a:rPr lang="en-US" dirty="0" smtClean="0"/>
              <a:t>?</a:t>
            </a:r>
          </a:p>
          <a:p>
            <a:pPr eaLnBrk="1" hangingPunct="1">
              <a:defRPr/>
            </a:pPr>
            <a:r>
              <a:rPr lang="en-US" dirty="0" smtClean="0"/>
              <a:t>Has liver failure, bleeding, and a </a:t>
            </a:r>
            <a:r>
              <a:rPr lang="en-US" dirty="0" err="1" smtClean="0"/>
              <a:t>plt</a:t>
            </a:r>
            <a:r>
              <a:rPr lang="en-US" dirty="0" smtClean="0"/>
              <a:t>. Ct. 10,000/</a:t>
            </a:r>
            <a:r>
              <a:rPr lang="en-US" dirty="0" err="1" smtClean="0"/>
              <a:t>mcL</a:t>
            </a:r>
            <a:r>
              <a:rPr lang="en-US" dirty="0" smtClean="0"/>
              <a:t>?</a:t>
            </a:r>
          </a:p>
          <a:p>
            <a:pPr eaLnBrk="1" hangingPunct="1">
              <a:defRPr/>
            </a:pPr>
            <a:r>
              <a:rPr lang="en-US" dirty="0" smtClean="0"/>
              <a:t>Is bleeding on warfarin with an INR 5.4?</a:t>
            </a:r>
          </a:p>
          <a:p>
            <a:pPr eaLnBrk="1" hangingPunct="1">
              <a:defRPr/>
            </a:pPr>
            <a:r>
              <a:rPr lang="en-US" dirty="0" smtClean="0"/>
              <a:t>Has DIC with </a:t>
            </a:r>
            <a:r>
              <a:rPr lang="en-US" dirty="0" err="1" smtClean="0"/>
              <a:t>hypofibrinogenemia</a:t>
            </a:r>
            <a:r>
              <a:rPr lang="en-US" dirty="0" smtClean="0"/>
              <a:t>?</a:t>
            </a:r>
          </a:p>
          <a:p>
            <a:pPr eaLnBrk="1" hangingPunct="1">
              <a:defRPr/>
            </a:pPr>
            <a:r>
              <a:rPr lang="en-US" dirty="0" smtClean="0"/>
              <a:t>Has an infection with an absolute </a:t>
            </a:r>
          </a:p>
          <a:p>
            <a:pPr marL="0" indent="0" eaLnBrk="1" hangingPunct="1">
              <a:buFont typeface="Arial" charset="0"/>
              <a:buNone/>
              <a:defRPr/>
            </a:pPr>
            <a:r>
              <a:rPr lang="en-US" dirty="0" smtClean="0"/>
              <a:t>neutrophil count (ANC) of 100/</a:t>
            </a:r>
            <a:r>
              <a:rPr lang="en-US" dirty="0" err="1" smtClean="0"/>
              <a:t>mcL</a:t>
            </a:r>
            <a:r>
              <a:rPr lang="en-US" dirty="0" smtClean="0"/>
              <a:t>?</a:t>
            </a:r>
          </a:p>
        </p:txBody>
      </p:sp>
      <p:pic>
        <p:nvPicPr>
          <p:cNvPr id="15365" name="Picture 4" descr="http://brianplatz.com/images/blood_products/FFP.JPG"/>
          <p:cNvPicPr>
            <a:picLocks noChangeAspect="1" noChangeArrowheads="1"/>
          </p:cNvPicPr>
          <p:nvPr/>
        </p:nvPicPr>
        <p:blipFill>
          <a:blip r:embed="rId4"/>
          <a:srcRect/>
          <a:stretch>
            <a:fillRect/>
          </a:stretch>
        </p:blipFill>
        <p:spPr bwMode="auto">
          <a:xfrm>
            <a:off x="6650038" y="3810000"/>
            <a:ext cx="2857500" cy="3246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en-US" smtClean="0"/>
              <a:t>Donor selection and qualifications</a:t>
            </a:r>
          </a:p>
        </p:txBody>
      </p:sp>
      <p:sp>
        <p:nvSpPr>
          <p:cNvPr id="48130" name="Content Placeholder 2"/>
          <p:cNvSpPr>
            <a:spLocks noGrp="1"/>
          </p:cNvSpPr>
          <p:nvPr>
            <p:ph idx="1"/>
          </p:nvPr>
        </p:nvSpPr>
        <p:spPr>
          <a:xfrm>
            <a:off x="838200" y="1825625"/>
            <a:ext cx="10569575" cy="4351338"/>
          </a:xfrm>
        </p:spPr>
        <p:txBody>
          <a:bodyPr/>
          <a:lstStyle/>
          <a:p>
            <a:pPr eaLnBrk="1" hangingPunct="1"/>
            <a:r>
              <a:rPr lang="en-US" smtClean="0"/>
              <a:t>HES does not remove all RBC, so should be ABO, Rh matched and crossmatch compatible</a:t>
            </a:r>
          </a:p>
          <a:p>
            <a:pPr eaLnBrk="1" hangingPunct="1"/>
            <a:r>
              <a:rPr lang="en-US" smtClean="0"/>
              <a:t>HES Contraindications: allergies/hypersensitivity to starch; renal dysfunction, dialysis; intracranial bleed</a:t>
            </a:r>
          </a:p>
          <a:p>
            <a:pPr eaLnBrk="1" hangingPunct="1"/>
            <a:r>
              <a:rPr lang="en-US" smtClean="0"/>
              <a:t>CS Contraindications: HTN, DM, GI ulcers, glaucoma, TB, fungal infections</a:t>
            </a:r>
          </a:p>
        </p:txBody>
      </p:sp>
      <p:pic>
        <p:nvPicPr>
          <p:cNvPr id="48131" name="Picture 7" descr="Mycobacterium_tuberculosis_Ziehl-Neelsen_stain_02"/>
          <p:cNvPicPr>
            <a:picLocks noChangeAspect="1" noChangeArrowheads="1"/>
          </p:cNvPicPr>
          <p:nvPr/>
        </p:nvPicPr>
        <p:blipFill>
          <a:blip r:embed="rId2"/>
          <a:srcRect/>
          <a:stretch>
            <a:fillRect/>
          </a:stretch>
        </p:blipFill>
        <p:spPr bwMode="auto">
          <a:xfrm>
            <a:off x="3457575" y="4037013"/>
            <a:ext cx="4376738" cy="2820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smtClean="0"/>
              <a:t>Donor Mobilization, Collection, and Processing</a:t>
            </a:r>
          </a:p>
        </p:txBody>
      </p:sp>
      <p:sp>
        <p:nvSpPr>
          <p:cNvPr id="49154" name="Content Placeholder 2"/>
          <p:cNvSpPr>
            <a:spLocks noGrp="1"/>
          </p:cNvSpPr>
          <p:nvPr>
            <p:ph idx="1"/>
          </p:nvPr>
        </p:nvSpPr>
        <p:spPr>
          <a:xfrm>
            <a:off x="838200" y="1838325"/>
            <a:ext cx="10515600" cy="4351338"/>
          </a:xfrm>
        </p:spPr>
        <p:txBody>
          <a:bodyPr/>
          <a:lstStyle/>
          <a:p>
            <a:pPr eaLnBrk="1" hangingPunct="1">
              <a:lnSpc>
                <a:spcPct val="70000"/>
              </a:lnSpc>
            </a:pPr>
            <a:r>
              <a:rPr lang="en-US" sz="2600" smtClean="0"/>
              <a:t>Mobilization: G-CSF 200-600 mcg SC + dexamethasone 8 mg PO </a:t>
            </a:r>
          </a:p>
          <a:p>
            <a:pPr eaLnBrk="1" hangingPunct="1">
              <a:lnSpc>
                <a:spcPct val="70000"/>
              </a:lnSpc>
            </a:pPr>
            <a:r>
              <a:rPr lang="en-US" sz="2600" u="sng" smtClean="0"/>
              <a:t>8-16 hrs</a:t>
            </a:r>
            <a:r>
              <a:rPr lang="en-US" sz="2600" smtClean="0"/>
              <a:t>. prior to collection</a:t>
            </a:r>
          </a:p>
          <a:p>
            <a:pPr eaLnBrk="1" hangingPunct="1">
              <a:lnSpc>
                <a:spcPct val="70000"/>
              </a:lnSpc>
            </a:pPr>
            <a:r>
              <a:rPr lang="en-US" sz="2600" smtClean="0"/>
              <a:t>Leukapheresis (with HES)</a:t>
            </a:r>
          </a:p>
          <a:p>
            <a:pPr eaLnBrk="1" hangingPunct="1">
              <a:lnSpc>
                <a:spcPct val="70000"/>
              </a:lnSpc>
            </a:pPr>
            <a:r>
              <a:rPr lang="en-US" sz="2600" smtClean="0"/>
              <a:t>Duration: 3-5 hours, to process 7-10 L blood</a:t>
            </a:r>
          </a:p>
          <a:p>
            <a:pPr eaLnBrk="1" hangingPunct="1">
              <a:lnSpc>
                <a:spcPct val="70000"/>
              </a:lnSpc>
            </a:pPr>
            <a:r>
              <a:rPr lang="en-US" sz="2600" smtClean="0"/>
              <a:t>Label with unit #, blood type, collection date, expiration date, product volume, collection facility</a:t>
            </a:r>
          </a:p>
          <a:p>
            <a:pPr eaLnBrk="1" hangingPunct="1">
              <a:lnSpc>
                <a:spcPct val="70000"/>
              </a:lnSpc>
            </a:pPr>
            <a:r>
              <a:rPr lang="en-US" sz="2600" smtClean="0"/>
              <a:t>Irradiate with 25 grays (Gy): prevent GTX-associated GVHD</a:t>
            </a:r>
          </a:p>
          <a:p>
            <a:pPr eaLnBrk="1" hangingPunct="1">
              <a:lnSpc>
                <a:spcPct val="70000"/>
              </a:lnSpc>
            </a:pPr>
            <a:r>
              <a:rPr lang="en-US" sz="2600" smtClean="0"/>
              <a:t>Check WBC and diff. (gran. dose should be &gt; 1 x 10e10; 1-2 x 10e9/kg for neonates); </a:t>
            </a:r>
          </a:p>
          <a:p>
            <a:pPr marL="742950" lvl="1" indent="-285750" eaLnBrk="1" hangingPunct="1">
              <a:lnSpc>
                <a:spcPct val="70000"/>
              </a:lnSpc>
            </a:pPr>
            <a:r>
              <a:rPr lang="en-US" sz="2200" smtClean="0"/>
              <a:t>Grans. Are not licensed by FDA but AABB standards requires at least 75% of products contain 1 x 10e10</a:t>
            </a:r>
          </a:p>
          <a:p>
            <a:pPr eaLnBrk="1" hangingPunct="1">
              <a:lnSpc>
                <a:spcPct val="70000"/>
              </a:lnSpc>
            </a:pPr>
            <a:endParaRPr lang="en-US" sz="2600" smtClean="0"/>
          </a:p>
          <a:p>
            <a:pPr eaLnBrk="1" hangingPunct="1">
              <a:lnSpc>
                <a:spcPct val="70000"/>
              </a:lnSpc>
            </a:pPr>
            <a:endParaRPr lang="en-US" sz="26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smtClean="0"/>
              <a:t>GTX Processing (cont’d)</a:t>
            </a:r>
          </a:p>
        </p:txBody>
      </p:sp>
      <p:sp>
        <p:nvSpPr>
          <p:cNvPr id="51202" name="Content Placeholder 2"/>
          <p:cNvSpPr>
            <a:spLocks noGrp="1"/>
          </p:cNvSpPr>
          <p:nvPr>
            <p:ph idx="1"/>
          </p:nvPr>
        </p:nvSpPr>
        <p:spPr/>
        <p:txBody>
          <a:bodyPr/>
          <a:lstStyle/>
          <a:p>
            <a:pPr eaLnBrk="1" hangingPunct="1">
              <a:lnSpc>
                <a:spcPct val="70000"/>
              </a:lnSpc>
            </a:pPr>
            <a:r>
              <a:rPr lang="en-US" sz="2600" smtClean="0"/>
              <a:t>Take a sample for crossmatch with recipient’s plasma</a:t>
            </a:r>
          </a:p>
          <a:p>
            <a:pPr eaLnBrk="1" hangingPunct="1"/>
            <a:r>
              <a:rPr lang="en-US" smtClean="0"/>
              <a:t>CMV-seronegative donor if recipient is CMV-seronegative</a:t>
            </a:r>
          </a:p>
          <a:p>
            <a:pPr eaLnBrk="1" hangingPunct="1"/>
            <a:r>
              <a:rPr lang="en-US" smtClean="0"/>
              <a:t>Some want HLA-matched donor and recipient</a:t>
            </a:r>
          </a:p>
          <a:p>
            <a:pPr marL="742950" lvl="1" indent="-285750" eaLnBrk="1" hangingPunct="1"/>
            <a:r>
              <a:rPr lang="en-US" smtClean="0"/>
              <a:t>Could form HLA antibodies: </a:t>
            </a:r>
          </a:p>
          <a:p>
            <a:pPr marL="742950" lvl="1" indent="-285750" eaLnBrk="1" hangingPunct="1">
              <a:buFont typeface="Arial" charset="0"/>
              <a:buNone/>
            </a:pPr>
            <a:r>
              <a:rPr lang="en-US" smtClean="0"/>
              <a:t>HLA alloimmunization may interfere with </a:t>
            </a:r>
          </a:p>
          <a:p>
            <a:pPr marL="742950" lvl="1" indent="-285750" eaLnBrk="1" hangingPunct="1">
              <a:buFont typeface="Arial" charset="0"/>
              <a:buNone/>
            </a:pPr>
            <a:r>
              <a:rPr lang="en-US" smtClean="0"/>
              <a:t>future GTX and/or complicate future HSCT</a:t>
            </a:r>
          </a:p>
          <a:p>
            <a:pPr eaLnBrk="1" hangingPunct="1"/>
            <a:endParaRPr lang="en-US" smtClean="0"/>
          </a:p>
        </p:txBody>
      </p:sp>
      <p:sp>
        <p:nvSpPr>
          <p:cNvPr id="51203" name="TextBox 3"/>
          <p:cNvSpPr txBox="1">
            <a:spLocks noChangeArrowheads="1"/>
          </p:cNvSpPr>
          <p:nvPr/>
        </p:nvSpPr>
        <p:spPr bwMode="auto">
          <a:xfrm>
            <a:off x="10099675" y="6491288"/>
            <a:ext cx="1657350" cy="366712"/>
          </a:xfrm>
          <a:prstGeom prst="rect">
            <a:avLst/>
          </a:prstGeom>
          <a:noFill/>
          <a:ln w="9525">
            <a:noFill/>
            <a:miter lim="800000"/>
            <a:headEnd/>
            <a:tailEnd/>
          </a:ln>
        </p:spPr>
        <p:txBody>
          <a:bodyPr wrap="none">
            <a:spAutoFit/>
          </a:bodyPr>
          <a:lstStyle/>
          <a:p>
            <a:r>
              <a:rPr lang="en-US"/>
              <a:t>Stroncek 1996</a:t>
            </a:r>
          </a:p>
        </p:txBody>
      </p:sp>
      <p:pic>
        <p:nvPicPr>
          <p:cNvPr id="51204" name="Picture 6" descr="File:HLA.svg">
            <a:hlinkClick r:id="rId2"/>
          </p:cNvPr>
          <p:cNvPicPr>
            <a:picLocks noChangeAspect="1" noChangeArrowheads="1"/>
          </p:cNvPicPr>
          <p:nvPr/>
        </p:nvPicPr>
        <p:blipFill>
          <a:blip r:embed="rId3"/>
          <a:srcRect/>
          <a:stretch>
            <a:fillRect/>
          </a:stretch>
        </p:blipFill>
        <p:spPr bwMode="auto">
          <a:xfrm>
            <a:off x="8597900" y="306388"/>
            <a:ext cx="3197225" cy="6046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r>
              <a:rPr lang="en-US" smtClean="0"/>
              <a:t>GTX Product Storage and Administration</a:t>
            </a:r>
          </a:p>
        </p:txBody>
      </p:sp>
      <p:sp>
        <p:nvSpPr>
          <p:cNvPr id="52226" name="Content Placeholder 2"/>
          <p:cNvSpPr>
            <a:spLocks noGrp="1"/>
          </p:cNvSpPr>
          <p:nvPr>
            <p:ph idx="1"/>
          </p:nvPr>
        </p:nvSpPr>
        <p:spPr/>
        <p:txBody>
          <a:bodyPr/>
          <a:lstStyle/>
          <a:p>
            <a:pPr eaLnBrk="1" hangingPunct="1"/>
            <a:r>
              <a:rPr lang="en-US" smtClean="0"/>
              <a:t>Store at room temperature (20-24 C) without agitation</a:t>
            </a:r>
          </a:p>
          <a:p>
            <a:pPr eaLnBrk="1" hangingPunct="1"/>
            <a:r>
              <a:rPr lang="en-US" smtClean="0"/>
              <a:t>Can store up to 8 hours for sure; can store for 24 hrs., with preservation of functional activity, when donor given G-CSF </a:t>
            </a:r>
          </a:p>
          <a:p>
            <a:pPr eaLnBrk="1" hangingPunct="1"/>
            <a:r>
              <a:rPr lang="en-US" smtClean="0"/>
              <a:t>Transfuse STAT; begin slowly (e.g. 1-2 ml/hr); may premedicate with acetaminophen and/or diphenhydramine as the product is rich in cytokines and may cause fever and/or chills</a:t>
            </a:r>
          </a:p>
          <a:p>
            <a:pPr eaLnBrk="1" hangingPunct="1"/>
            <a:r>
              <a:rPr lang="en-US" smtClean="0"/>
              <a:t>Follow pt.’s ANC with daily WBC and differential</a:t>
            </a:r>
          </a:p>
          <a:p>
            <a:pPr eaLnBrk="1" hangingPunct="1"/>
            <a:endParaRPr lang="en-US" smtClean="0"/>
          </a:p>
        </p:txBody>
      </p:sp>
      <p:sp>
        <p:nvSpPr>
          <p:cNvPr id="52227" name="TextBox 3"/>
          <p:cNvSpPr txBox="1">
            <a:spLocks noChangeArrowheads="1"/>
          </p:cNvSpPr>
          <p:nvPr/>
        </p:nvSpPr>
        <p:spPr bwMode="auto">
          <a:xfrm>
            <a:off x="10099675" y="6491288"/>
            <a:ext cx="1911350" cy="366712"/>
          </a:xfrm>
          <a:prstGeom prst="rect">
            <a:avLst/>
          </a:prstGeom>
          <a:noFill/>
          <a:ln w="9525">
            <a:noFill/>
            <a:miter lim="800000"/>
            <a:headEnd/>
            <a:tailEnd/>
          </a:ln>
        </p:spPr>
        <p:txBody>
          <a:bodyPr wrap="none">
            <a:spAutoFit/>
          </a:bodyPr>
          <a:lstStyle/>
          <a:p>
            <a:r>
              <a:rPr lang="en-US"/>
              <a:t>Hubel et al. 2005</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r>
              <a:rPr lang="en-US" smtClean="0"/>
              <a:t>When to stop GTX</a:t>
            </a:r>
          </a:p>
        </p:txBody>
      </p:sp>
      <p:sp>
        <p:nvSpPr>
          <p:cNvPr id="54274" name="Content Placeholder 2"/>
          <p:cNvSpPr>
            <a:spLocks noGrp="1"/>
          </p:cNvSpPr>
          <p:nvPr>
            <p:ph idx="1"/>
          </p:nvPr>
        </p:nvSpPr>
        <p:spPr/>
        <p:txBody>
          <a:bodyPr/>
          <a:lstStyle/>
          <a:p>
            <a:pPr eaLnBrk="1" hangingPunct="1"/>
            <a:r>
              <a:rPr lang="en-US" smtClean="0"/>
              <a:t>Infection resolved</a:t>
            </a:r>
          </a:p>
          <a:p>
            <a:pPr eaLnBrk="1" hangingPunct="1"/>
            <a:r>
              <a:rPr lang="en-US" smtClean="0"/>
              <a:t>ANC &gt; 500 for three consecutive </a:t>
            </a:r>
          </a:p>
          <a:p>
            <a:pPr eaLnBrk="1" hangingPunct="1">
              <a:buFont typeface="Arial" charset="0"/>
              <a:buNone/>
            </a:pPr>
            <a:r>
              <a:rPr lang="en-US" smtClean="0"/>
              <a:t>days without GTX</a:t>
            </a:r>
          </a:p>
          <a:p>
            <a:pPr eaLnBrk="1" hangingPunct="1"/>
            <a:r>
              <a:rPr lang="en-US" smtClean="0"/>
              <a:t>Clinical condition has worsened, </a:t>
            </a:r>
          </a:p>
          <a:p>
            <a:pPr eaLnBrk="1" hangingPunct="1">
              <a:buFont typeface="Arial" charset="0"/>
              <a:buNone/>
            </a:pPr>
            <a:r>
              <a:rPr lang="en-US" smtClean="0"/>
              <a:t>and pt. is not responding well to GTX</a:t>
            </a:r>
          </a:p>
        </p:txBody>
      </p:sp>
      <p:pic>
        <p:nvPicPr>
          <p:cNvPr id="54275" name="Picture 5" descr="3569_full"/>
          <p:cNvPicPr>
            <a:picLocks noChangeAspect="1" noChangeArrowheads="1"/>
          </p:cNvPicPr>
          <p:nvPr/>
        </p:nvPicPr>
        <p:blipFill>
          <a:blip r:embed="rId2"/>
          <a:srcRect/>
          <a:stretch>
            <a:fillRect/>
          </a:stretch>
        </p:blipFill>
        <p:spPr bwMode="auto">
          <a:xfrm>
            <a:off x="6681788" y="804863"/>
            <a:ext cx="3929062" cy="523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en-US" smtClean="0"/>
              <a:t>GTX complications</a:t>
            </a:r>
          </a:p>
        </p:txBody>
      </p:sp>
      <p:sp>
        <p:nvSpPr>
          <p:cNvPr id="55298" name="Content Placeholder 2"/>
          <p:cNvSpPr>
            <a:spLocks noGrp="1"/>
          </p:cNvSpPr>
          <p:nvPr>
            <p:ph idx="1"/>
          </p:nvPr>
        </p:nvSpPr>
        <p:spPr/>
        <p:txBody>
          <a:bodyPr/>
          <a:lstStyle/>
          <a:p>
            <a:pPr eaLnBrk="1" hangingPunct="1"/>
            <a:r>
              <a:rPr lang="en-US" smtClean="0"/>
              <a:t>Transfusion reactions (most commonly fever and chills): 25-50% mild to moderate; 1% severe </a:t>
            </a:r>
          </a:p>
          <a:p>
            <a:pPr eaLnBrk="1" hangingPunct="1"/>
            <a:r>
              <a:rPr lang="en-US" smtClean="0"/>
              <a:t>Pulmonary: varying degrees of cough, dyspnea, hypoxia, CXR findings (0-10%)</a:t>
            </a:r>
          </a:p>
          <a:p>
            <a:pPr eaLnBrk="1" hangingPunct="1"/>
            <a:r>
              <a:rPr lang="en-US" smtClean="0"/>
              <a:t>Transfusion-associated GVHD</a:t>
            </a:r>
          </a:p>
          <a:p>
            <a:pPr eaLnBrk="1" hangingPunct="1"/>
            <a:r>
              <a:rPr lang="en-US" smtClean="0"/>
              <a:t>Infection transmission</a:t>
            </a:r>
          </a:p>
          <a:p>
            <a:pPr eaLnBrk="1" hangingPunct="1"/>
            <a:r>
              <a:rPr lang="en-US" smtClean="0"/>
              <a:t>HLA alloimmunization</a:t>
            </a:r>
          </a:p>
        </p:txBody>
      </p:sp>
      <p:sp>
        <p:nvSpPr>
          <p:cNvPr id="55299" name="TextBox 3"/>
          <p:cNvSpPr txBox="1">
            <a:spLocks noChangeArrowheads="1"/>
          </p:cNvSpPr>
          <p:nvPr/>
        </p:nvSpPr>
        <p:spPr bwMode="auto">
          <a:xfrm>
            <a:off x="9423400" y="6000750"/>
            <a:ext cx="1835150" cy="641350"/>
          </a:xfrm>
          <a:prstGeom prst="rect">
            <a:avLst/>
          </a:prstGeom>
          <a:noFill/>
          <a:ln w="9525">
            <a:noFill/>
            <a:miter lim="800000"/>
            <a:headEnd/>
            <a:tailEnd/>
          </a:ln>
        </p:spPr>
        <p:txBody>
          <a:bodyPr wrap="none">
            <a:spAutoFit/>
          </a:bodyPr>
          <a:lstStyle/>
          <a:p>
            <a:r>
              <a:rPr lang="en-US"/>
              <a:t>Petz et al. 1996,</a:t>
            </a:r>
          </a:p>
          <a:p>
            <a:r>
              <a:rPr lang="en-US"/>
              <a:t> Kim et al. 2011</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p:cNvSpPr>
          <p:nvPr>
            <p:ph type="title"/>
          </p:nvPr>
        </p:nvSpPr>
        <p:spPr/>
        <p:txBody>
          <a:bodyPr/>
          <a:lstStyle/>
          <a:p>
            <a:pPr eaLnBrk="1" hangingPunct="1"/>
            <a:r>
              <a:rPr lang="en-US" smtClean="0"/>
              <a:t>HLA Alloimmunization</a:t>
            </a:r>
          </a:p>
        </p:txBody>
      </p:sp>
      <p:sp>
        <p:nvSpPr>
          <p:cNvPr id="57346" name="Rectangle 3"/>
          <p:cNvSpPr>
            <a:spLocks noGrp="1"/>
          </p:cNvSpPr>
          <p:nvPr>
            <p:ph type="body" idx="1"/>
          </p:nvPr>
        </p:nvSpPr>
        <p:spPr/>
        <p:txBody>
          <a:bodyPr/>
          <a:lstStyle/>
          <a:p>
            <a:pPr eaLnBrk="1" hangingPunct="1"/>
            <a:r>
              <a:rPr lang="en-US" smtClean="0"/>
              <a:t>Alloimmunization to HLA and PMN-specific epitopes occurs in around 80% of CGD pts. receiving GTX</a:t>
            </a:r>
          </a:p>
          <a:p>
            <a:pPr eaLnBrk="1" hangingPunct="1"/>
            <a:r>
              <a:rPr lang="en-US" smtClean="0"/>
              <a:t>Development of Ab’s against transfusion products has large impact on pt.’s response to transfusion—and potentially to transplant</a:t>
            </a:r>
          </a:p>
          <a:p>
            <a:pPr eaLnBrk="1" hangingPunct="1"/>
            <a:endParaRPr lang="en-US" smtClean="0"/>
          </a:p>
        </p:txBody>
      </p:sp>
      <p:sp>
        <p:nvSpPr>
          <p:cNvPr id="57347" name="TextBox 3"/>
          <p:cNvSpPr txBox="1">
            <a:spLocks noChangeArrowheads="1"/>
          </p:cNvSpPr>
          <p:nvPr/>
        </p:nvSpPr>
        <p:spPr bwMode="auto">
          <a:xfrm>
            <a:off x="9648825" y="5973763"/>
            <a:ext cx="2279650" cy="641350"/>
          </a:xfrm>
          <a:prstGeom prst="rect">
            <a:avLst/>
          </a:prstGeom>
          <a:noFill/>
          <a:ln w="9525">
            <a:noFill/>
            <a:miter lim="800000"/>
            <a:headEnd/>
            <a:tailEnd/>
          </a:ln>
        </p:spPr>
        <p:txBody>
          <a:bodyPr wrap="none">
            <a:spAutoFit/>
          </a:bodyPr>
          <a:lstStyle/>
          <a:p>
            <a:r>
              <a:rPr lang="en-US"/>
              <a:t>Stroncek et al. 1996,</a:t>
            </a:r>
          </a:p>
          <a:p>
            <a:r>
              <a:rPr lang="en-US"/>
              <a:t>Heim et al. 2011</a:t>
            </a:r>
          </a:p>
        </p:txBody>
      </p:sp>
      <p:pic>
        <p:nvPicPr>
          <p:cNvPr id="57348" name="Picture 14" descr="http://www.mt.mahidol.ac.th/e-learning/BasicTechniquesInHematology/images/image%201/Neutrophile/n2.jpg"/>
          <p:cNvPicPr>
            <a:picLocks noChangeAspect="1" noChangeArrowheads="1"/>
          </p:cNvPicPr>
          <p:nvPr/>
        </p:nvPicPr>
        <p:blipFill>
          <a:blip r:embed="rId3"/>
          <a:srcRect/>
          <a:stretch>
            <a:fillRect/>
          </a:stretch>
        </p:blipFill>
        <p:spPr bwMode="auto">
          <a:xfrm>
            <a:off x="2166938" y="3759200"/>
            <a:ext cx="3511550" cy="2633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4"/>
          <p:cNvSpPr>
            <a:spLocks noGrp="1"/>
          </p:cNvSpPr>
          <p:nvPr>
            <p:ph type="title"/>
          </p:nvPr>
        </p:nvSpPr>
        <p:spPr/>
        <p:txBody>
          <a:bodyPr/>
          <a:lstStyle/>
          <a:p>
            <a:pPr eaLnBrk="1" hangingPunct="1"/>
            <a:r>
              <a:rPr lang="en-US" smtClean="0"/>
              <a:t>HLA Alloimmunization</a:t>
            </a:r>
          </a:p>
        </p:txBody>
      </p:sp>
      <p:sp>
        <p:nvSpPr>
          <p:cNvPr id="59394" name="Rectangle 5"/>
          <p:cNvSpPr>
            <a:spLocks noGrp="1"/>
          </p:cNvSpPr>
          <p:nvPr>
            <p:ph type="body" sz="half" idx="1"/>
          </p:nvPr>
        </p:nvSpPr>
        <p:spPr/>
        <p:txBody>
          <a:bodyPr/>
          <a:lstStyle/>
          <a:p>
            <a:pPr eaLnBrk="1" hangingPunct="1"/>
            <a:r>
              <a:rPr lang="en-US" sz="2400" smtClean="0"/>
              <a:t>Stroncek et al 1996 (N = 18)</a:t>
            </a:r>
          </a:p>
          <a:p>
            <a:pPr eaLnBrk="1" hangingPunct="1"/>
            <a:r>
              <a:rPr lang="en-US" sz="2400" smtClean="0"/>
              <a:t>14 alloimm. (14 HLA, 8 PMN-specific):</a:t>
            </a:r>
          </a:p>
          <a:p>
            <a:pPr lvl="1" eaLnBrk="1" hangingPunct="1"/>
            <a:r>
              <a:rPr lang="en-US" sz="2000" smtClean="0"/>
              <a:t>11 transfusion rxns:</a:t>
            </a:r>
          </a:p>
          <a:p>
            <a:pPr lvl="1" eaLnBrk="1" hangingPunct="1"/>
            <a:r>
              <a:rPr lang="en-US" sz="2000" smtClean="0"/>
              <a:t>11 febrile only</a:t>
            </a:r>
          </a:p>
          <a:p>
            <a:pPr lvl="1" eaLnBrk="1" hangingPunct="1"/>
            <a:r>
              <a:rPr lang="en-US" sz="2000" smtClean="0"/>
              <a:t>7 febrile +dyspnea, hypoxia, acral cyanosis </a:t>
            </a:r>
          </a:p>
          <a:p>
            <a:pPr eaLnBrk="1" hangingPunct="1"/>
            <a:r>
              <a:rPr lang="en-US" sz="2400" smtClean="0"/>
              <a:t>4 without Ab: no transfusion reactions</a:t>
            </a:r>
          </a:p>
        </p:txBody>
      </p:sp>
      <p:sp>
        <p:nvSpPr>
          <p:cNvPr id="59395" name="Rectangle 6"/>
          <p:cNvSpPr>
            <a:spLocks noGrp="1"/>
          </p:cNvSpPr>
          <p:nvPr>
            <p:ph type="body" sz="half" idx="2"/>
          </p:nvPr>
        </p:nvSpPr>
        <p:spPr/>
        <p:txBody>
          <a:bodyPr/>
          <a:lstStyle/>
          <a:p>
            <a:pPr eaLnBrk="1" hangingPunct="1"/>
            <a:r>
              <a:rPr lang="en-US" sz="2400" smtClean="0"/>
              <a:t>Heim et al. 2011 (N = 10)</a:t>
            </a:r>
          </a:p>
          <a:p>
            <a:pPr eaLnBrk="1" hangingPunct="1"/>
            <a:r>
              <a:rPr lang="en-US" sz="2400" smtClean="0"/>
              <a:t>8 alloimm. (8 HLA, 3 PMN-specific):</a:t>
            </a:r>
          </a:p>
          <a:p>
            <a:pPr marL="742950" lvl="1" indent="-285750" eaLnBrk="1" hangingPunct="1"/>
            <a:r>
              <a:rPr lang="en-US" sz="2000" smtClean="0"/>
              <a:t>4 chills and/or fever</a:t>
            </a:r>
          </a:p>
          <a:p>
            <a:pPr marL="742950" lvl="1" indent="-285750" eaLnBrk="1" hangingPunct="1"/>
            <a:r>
              <a:rPr lang="en-US" sz="2000" smtClean="0"/>
              <a:t>4 severe acute pulm rxn (febrile +dyspnea, rigors, hypoxia, acral cyanosis) </a:t>
            </a:r>
            <a:r>
              <a:rPr lang="en-US" sz="2000" smtClean="0">
                <a:sym typeface="Wingdings" pitchFamily="2" charset="2"/>
              </a:rPr>
              <a:t> GTX stopped</a:t>
            </a:r>
          </a:p>
          <a:p>
            <a:pPr eaLnBrk="1" hangingPunct="1"/>
            <a:r>
              <a:rPr lang="en-US" sz="2400" smtClean="0">
                <a:sym typeface="Wingdings" pitchFamily="2" charset="2"/>
              </a:rPr>
              <a:t>2 without Ab: no transfusion </a:t>
            </a:r>
            <a:r>
              <a:rPr lang="en-US" sz="2400" smtClean="0"/>
              <a:t>reactions</a:t>
            </a:r>
            <a:endParaRPr lang="en-US" sz="2400" smtClean="0">
              <a:sym typeface="Wingdings" pitchFamily="2" charset="2"/>
            </a:endParaRPr>
          </a:p>
          <a:p>
            <a:pPr eaLnBrk="1" hangingPunct="1"/>
            <a:r>
              <a:rPr lang="en-US" sz="2400" smtClean="0">
                <a:sym typeface="Wingdings" pitchFamily="2" charset="2"/>
              </a:rPr>
              <a:t>Number of granulocytes present post-transfusion statistically greater in non-alloimm. (p &lt; 0.01)</a:t>
            </a:r>
          </a:p>
          <a:p>
            <a:pPr eaLnBrk="1" hangingPunct="1"/>
            <a:endParaRPr lang="en-US" sz="2400" smtClean="0"/>
          </a:p>
          <a:p>
            <a:pPr eaLnBrk="1" hangingPunct="1"/>
            <a:endParaRPr lang="en-US" sz="2400" smtClean="0"/>
          </a:p>
          <a:p>
            <a:pPr eaLnBrk="1" hangingPunct="1"/>
            <a:endParaRPr lang="en-US" sz="24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p:cNvSpPr>
          <p:nvPr>
            <p:ph type="title"/>
          </p:nvPr>
        </p:nvSpPr>
        <p:spPr/>
        <p:txBody>
          <a:bodyPr/>
          <a:lstStyle/>
          <a:p>
            <a:pPr eaLnBrk="1" hangingPunct="1"/>
            <a:r>
              <a:rPr lang="en-US" smtClean="0"/>
              <a:t>HLA Alloimmunization</a:t>
            </a:r>
          </a:p>
        </p:txBody>
      </p:sp>
      <p:sp>
        <p:nvSpPr>
          <p:cNvPr id="61442" name="Rectangle 3"/>
          <p:cNvSpPr>
            <a:spLocks noGrp="1"/>
          </p:cNvSpPr>
          <p:nvPr>
            <p:ph type="body" idx="1"/>
          </p:nvPr>
        </p:nvSpPr>
        <p:spPr>
          <a:xfrm>
            <a:off x="814388" y="1539875"/>
            <a:ext cx="10515600" cy="4351338"/>
          </a:xfrm>
        </p:spPr>
        <p:txBody>
          <a:bodyPr/>
          <a:lstStyle/>
          <a:p>
            <a:pPr eaLnBrk="1" hangingPunct="1"/>
            <a:r>
              <a:rPr lang="en-US" smtClean="0"/>
              <a:t>Other studies have detected HLA antibodies after granulocyte transfusion in 40%-80% of patients with acute leukemia or various marrow failure states. </a:t>
            </a:r>
          </a:p>
          <a:p>
            <a:pPr eaLnBrk="1" hangingPunct="1"/>
            <a:r>
              <a:rPr lang="en-US" smtClean="0"/>
              <a:t>Baseline HLA alloimmunization 10% in HSCT. After a course of GTX, another 25% developed HLA antibodies, but antibodies had no effect on the post-transfusion neutrophil increments observed or on the incidence of transfusion reactions</a:t>
            </a:r>
          </a:p>
          <a:p>
            <a:pPr eaLnBrk="1" hangingPunct="1"/>
            <a:endParaRPr lang="en-US" smtClean="0"/>
          </a:p>
        </p:txBody>
      </p:sp>
      <p:sp>
        <p:nvSpPr>
          <p:cNvPr id="61443" name="Rectangle 4"/>
          <p:cNvSpPr>
            <a:spLocks noChangeArrowheads="1"/>
          </p:cNvSpPr>
          <p:nvPr/>
        </p:nvSpPr>
        <p:spPr bwMode="auto">
          <a:xfrm>
            <a:off x="8134350" y="6043613"/>
            <a:ext cx="4057650" cy="641350"/>
          </a:xfrm>
          <a:prstGeom prst="rect">
            <a:avLst/>
          </a:prstGeom>
          <a:noFill/>
          <a:ln w="9525">
            <a:noFill/>
            <a:miter lim="800000"/>
            <a:headEnd/>
            <a:tailEnd/>
          </a:ln>
        </p:spPr>
        <p:txBody>
          <a:bodyPr wrap="none">
            <a:spAutoFit/>
          </a:bodyPr>
          <a:lstStyle/>
          <a:p>
            <a:r>
              <a:rPr lang="en-US"/>
              <a:t>Pegels et al. 1982, Arnold et al. 1980, </a:t>
            </a:r>
          </a:p>
          <a:p>
            <a:r>
              <a:rPr lang="en-US"/>
              <a:t>Price et al. 2000</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825500" y="365125"/>
            <a:ext cx="10515600" cy="1325563"/>
          </a:xfrm>
        </p:spPr>
        <p:txBody>
          <a:bodyPr/>
          <a:lstStyle/>
          <a:p>
            <a:pPr eaLnBrk="1" hangingPunct="1"/>
            <a:r>
              <a:rPr lang="en-US" smtClean="0"/>
              <a:t>GTX Clinical Indications</a:t>
            </a:r>
          </a:p>
        </p:txBody>
      </p:sp>
      <p:sp>
        <p:nvSpPr>
          <p:cNvPr id="63490" name="Content Placeholder 2"/>
          <p:cNvSpPr>
            <a:spLocks noGrp="1"/>
          </p:cNvSpPr>
          <p:nvPr>
            <p:ph idx="1"/>
          </p:nvPr>
        </p:nvSpPr>
        <p:spPr/>
        <p:txBody>
          <a:bodyPr/>
          <a:lstStyle/>
          <a:p>
            <a:pPr eaLnBrk="1" hangingPunct="1">
              <a:lnSpc>
                <a:spcPct val="80000"/>
              </a:lnSpc>
            </a:pPr>
            <a:r>
              <a:rPr lang="en-US" smtClean="0"/>
              <a:t>No definitive indications for GTX</a:t>
            </a:r>
          </a:p>
          <a:p>
            <a:pPr eaLnBrk="1" hangingPunct="1">
              <a:lnSpc>
                <a:spcPct val="80000"/>
              </a:lnSpc>
            </a:pPr>
            <a:r>
              <a:rPr lang="en-US" smtClean="0"/>
              <a:t>Consensus opinion: </a:t>
            </a:r>
          </a:p>
          <a:p>
            <a:pPr marL="742950" lvl="1" indent="-285750" eaLnBrk="1" hangingPunct="1">
              <a:lnSpc>
                <a:spcPct val="80000"/>
              </a:lnSpc>
            </a:pPr>
            <a:r>
              <a:rPr lang="en-US" smtClean="0"/>
              <a:t>ANC &lt; 500/mcL; </a:t>
            </a:r>
          </a:p>
          <a:p>
            <a:pPr marL="742950" lvl="1" indent="-285750" eaLnBrk="1" hangingPunct="1">
              <a:lnSpc>
                <a:spcPct val="80000"/>
              </a:lnSpc>
            </a:pPr>
            <a:r>
              <a:rPr lang="en-US" smtClean="0"/>
              <a:t>evidence of bacterial or fungal infection that’s unresponsive to appropriate tx. (for &gt; 48 hrs or life-threatening); </a:t>
            </a:r>
          </a:p>
          <a:p>
            <a:pPr marL="742950" lvl="1" indent="-285750" eaLnBrk="1" hangingPunct="1">
              <a:lnSpc>
                <a:spcPct val="80000"/>
              </a:lnSpc>
            </a:pPr>
            <a:r>
              <a:rPr lang="en-US" smtClean="0"/>
              <a:t>PMN recovery expected/curative tx. planned</a:t>
            </a:r>
          </a:p>
          <a:p>
            <a:pPr eaLnBrk="1" hangingPunct="1">
              <a:lnSpc>
                <a:spcPct val="80000"/>
              </a:lnSpc>
            </a:pPr>
            <a:r>
              <a:rPr lang="en-US" smtClean="0"/>
              <a:t>Chemotherapy and/or HCT</a:t>
            </a:r>
          </a:p>
          <a:p>
            <a:pPr eaLnBrk="1" hangingPunct="1">
              <a:lnSpc>
                <a:spcPct val="80000"/>
              </a:lnSpc>
            </a:pPr>
            <a:r>
              <a:rPr lang="en-US" smtClean="0"/>
              <a:t>Aplastic anemia</a:t>
            </a:r>
          </a:p>
          <a:p>
            <a:pPr eaLnBrk="1" hangingPunct="1">
              <a:lnSpc>
                <a:spcPct val="80000"/>
              </a:lnSpc>
            </a:pPr>
            <a:r>
              <a:rPr lang="en-US" smtClean="0"/>
              <a:t>Neonatal sepsis</a:t>
            </a:r>
          </a:p>
          <a:p>
            <a:pPr eaLnBrk="1" hangingPunct="1">
              <a:lnSpc>
                <a:spcPct val="80000"/>
              </a:lnSpc>
            </a:pPr>
            <a:r>
              <a:rPr lang="en-US" smtClean="0"/>
              <a:t>Chronic granulomatous disease</a:t>
            </a:r>
          </a:p>
          <a:p>
            <a:pPr eaLnBrk="1" hangingPunct="1">
              <a:lnSpc>
                <a:spcPct val="80000"/>
              </a:lnSpc>
            </a:pPr>
            <a:r>
              <a:rPr lang="en-US" smtClean="0"/>
              <a:t>Prophylactic GTX</a:t>
            </a:r>
          </a:p>
        </p:txBody>
      </p:sp>
      <p:sp>
        <p:nvSpPr>
          <p:cNvPr id="63491" name="Rectangle 4"/>
          <p:cNvSpPr>
            <a:spLocks noChangeArrowheads="1"/>
          </p:cNvSpPr>
          <p:nvPr/>
        </p:nvSpPr>
        <p:spPr bwMode="auto">
          <a:xfrm>
            <a:off x="9472613" y="5976938"/>
            <a:ext cx="2216150" cy="641350"/>
          </a:xfrm>
          <a:prstGeom prst="rect">
            <a:avLst/>
          </a:prstGeom>
          <a:noFill/>
          <a:ln w="9525">
            <a:noFill/>
            <a:miter lim="800000"/>
            <a:headEnd/>
            <a:tailEnd/>
          </a:ln>
        </p:spPr>
        <p:txBody>
          <a:bodyPr wrap="none">
            <a:spAutoFit/>
          </a:bodyPr>
          <a:lstStyle/>
          <a:p>
            <a:r>
              <a:rPr lang="en-US"/>
              <a:t>Elebute et al. 2006, </a:t>
            </a:r>
          </a:p>
          <a:p>
            <a:r>
              <a:rPr lang="en-US"/>
              <a:t>Marfin et al. 2013</a:t>
            </a:r>
          </a:p>
        </p:txBody>
      </p:sp>
      <p:pic>
        <p:nvPicPr>
          <p:cNvPr id="63492" name="Picture 12" descr="http://aplasticanemiajournal.files.wordpress.com/2011/05/neutrophil.jpg"/>
          <p:cNvPicPr>
            <a:picLocks noChangeAspect="1" noChangeArrowheads="1"/>
          </p:cNvPicPr>
          <p:nvPr/>
        </p:nvPicPr>
        <p:blipFill>
          <a:blip r:embed="rId3"/>
          <a:srcRect/>
          <a:stretch>
            <a:fillRect/>
          </a:stretch>
        </p:blipFill>
        <p:spPr bwMode="auto">
          <a:xfrm>
            <a:off x="8261350" y="3622675"/>
            <a:ext cx="2068513" cy="2119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4" descr="http://pathy.med.nagoya-u.ac.jp/atlas/img/t4/img0051.jpg"/>
          <p:cNvPicPr>
            <a:picLocks noChangeAspect="1" noChangeArrowheads="1"/>
          </p:cNvPicPr>
          <p:nvPr/>
        </p:nvPicPr>
        <p:blipFill>
          <a:blip r:embed="rId3"/>
          <a:srcRect/>
          <a:stretch>
            <a:fillRect/>
          </a:stretch>
        </p:blipFill>
        <p:spPr bwMode="auto">
          <a:xfrm>
            <a:off x="4900613" y="0"/>
            <a:ext cx="5541962" cy="3179763"/>
          </a:xfrm>
          <a:prstGeom prst="rect">
            <a:avLst/>
          </a:prstGeom>
          <a:noFill/>
          <a:ln w="9525">
            <a:noFill/>
            <a:miter lim="800000"/>
            <a:headEnd/>
            <a:tailEnd/>
          </a:ln>
        </p:spPr>
      </p:pic>
      <p:sp>
        <p:nvSpPr>
          <p:cNvPr id="17410" name="Title 1"/>
          <p:cNvSpPr>
            <a:spLocks noGrp="1"/>
          </p:cNvSpPr>
          <p:nvPr>
            <p:ph type="title"/>
          </p:nvPr>
        </p:nvSpPr>
        <p:spPr/>
        <p:txBody>
          <a:bodyPr/>
          <a:lstStyle/>
          <a:p>
            <a:pPr eaLnBrk="1" hangingPunct="1"/>
            <a:r>
              <a:rPr lang="en-US" smtClean="0"/>
              <a:t>Patient History</a:t>
            </a:r>
          </a:p>
        </p:txBody>
      </p:sp>
      <p:sp>
        <p:nvSpPr>
          <p:cNvPr id="17411" name="Content Placeholder 2"/>
          <p:cNvSpPr>
            <a:spLocks noGrp="1"/>
          </p:cNvSpPr>
          <p:nvPr>
            <p:ph idx="1"/>
          </p:nvPr>
        </p:nvSpPr>
        <p:spPr>
          <a:xfrm>
            <a:off x="0" y="2109788"/>
            <a:ext cx="11634788" cy="4748212"/>
          </a:xfrm>
        </p:spPr>
        <p:txBody>
          <a:bodyPr/>
          <a:lstStyle/>
          <a:p>
            <a:pPr eaLnBrk="1" hangingPunct="1"/>
            <a:r>
              <a:rPr lang="en-US" smtClean="0"/>
              <a:t>20 year-old man </a:t>
            </a:r>
          </a:p>
          <a:p>
            <a:pPr eaLnBrk="1" hangingPunct="1"/>
            <a:r>
              <a:rPr lang="en-US" smtClean="0"/>
              <a:t>Aplastic anemia dx. 10/2013</a:t>
            </a:r>
          </a:p>
          <a:p>
            <a:pPr eaLnBrk="1" hangingPunct="1"/>
            <a:r>
              <a:rPr lang="en-US" smtClean="0"/>
              <a:t>Presented with perirectal abscess in 11/2013; culture positive for </a:t>
            </a:r>
            <a:r>
              <a:rPr lang="en-US" i="1" smtClean="0"/>
              <a:t>E. faecium</a:t>
            </a:r>
          </a:p>
          <a:p>
            <a:pPr eaLnBrk="1" hangingPunct="1"/>
            <a:r>
              <a:rPr lang="en-US" smtClean="0"/>
              <a:t>Hospitalizations for sepsis; discharged on 2/12 and re-admitted on 2/13</a:t>
            </a:r>
          </a:p>
          <a:p>
            <a:pPr eaLnBrk="1" hangingPunct="1"/>
            <a:r>
              <a:rPr lang="en-US" smtClean="0"/>
              <a:t>Blood cultures have grown multiple organisms for over a month despite antibiotic regimen</a:t>
            </a:r>
          </a:p>
          <a:p>
            <a:pPr eaLnBrk="1" hangingPunct="1"/>
            <a:r>
              <a:rPr lang="en-US" smtClean="0"/>
              <a:t>Transferred from VUH to VCH on 3/10 for tx. with granulocyte transfusion and evaluation for HSCT</a:t>
            </a:r>
          </a:p>
          <a:p>
            <a:pPr eaLnBrk="1" hangingPunct="1"/>
            <a:r>
              <a:rPr lang="en-US" smtClean="0"/>
              <a:t>Severe neutropenia since dx. 2013: absolute PMN count &lt; 100/mcL</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pPr eaLnBrk="1" hangingPunct="1"/>
            <a:r>
              <a:rPr lang="en-US" smtClean="0"/>
              <a:t>Recent Efficacy Studies</a:t>
            </a:r>
          </a:p>
        </p:txBody>
      </p:sp>
      <p:sp>
        <p:nvSpPr>
          <p:cNvPr id="65538" name="Content Placeholder 2"/>
          <p:cNvSpPr>
            <a:spLocks noGrp="1"/>
          </p:cNvSpPr>
          <p:nvPr>
            <p:ph idx="1"/>
          </p:nvPr>
        </p:nvSpPr>
        <p:spPr/>
        <p:txBody>
          <a:bodyPr/>
          <a:lstStyle/>
          <a:p>
            <a:pPr eaLnBrk="1" hangingPunct="1"/>
            <a:r>
              <a:rPr lang="en-US" smtClean="0"/>
              <a:t>Therapeutic use (and trials to show this) has not gained lasting acceptance</a:t>
            </a:r>
          </a:p>
          <a:p>
            <a:pPr marL="742950" lvl="1" indent="-285750" eaLnBrk="1" hangingPunct="1"/>
            <a:r>
              <a:rPr lang="en-US" smtClean="0"/>
              <a:t>Why? Newer antimicrobials (e.g. linezolid, tigecycline, ceftaroline), hematopoietic growth factors and HSCT, lack of knowledge of increased yield (e.g. G-CSF)</a:t>
            </a:r>
          </a:p>
          <a:p>
            <a:pPr eaLnBrk="1" hangingPunct="1"/>
            <a:r>
              <a:rPr lang="en-US" smtClean="0"/>
              <a:t>Almost all recent studies are case reports and series</a:t>
            </a:r>
          </a:p>
          <a:p>
            <a:pPr eaLnBrk="1" hangingPunct="1"/>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endParaRPr lang="en-US" smtClean="0"/>
          </a:p>
        </p:txBody>
      </p:sp>
      <p:graphicFrame>
        <p:nvGraphicFramePr>
          <p:cNvPr id="6" name="Content Placeholder 5"/>
          <p:cNvGraphicFramePr>
            <a:graphicFrameLocks noGrp="1"/>
          </p:cNvGraphicFramePr>
          <p:nvPr>
            <p:ph idx="1"/>
          </p:nvPr>
        </p:nvGraphicFramePr>
        <p:xfrm>
          <a:off x="104775" y="874713"/>
          <a:ext cx="11926888" cy="5241925"/>
        </p:xfrm>
        <a:graphic>
          <a:graphicData uri="http://schemas.openxmlformats.org/drawingml/2006/table">
            <a:tbl>
              <a:tblPr/>
              <a:tblGrid>
                <a:gridCol w="1213936"/>
                <a:gridCol w="204453"/>
                <a:gridCol w="968865"/>
                <a:gridCol w="104510"/>
                <a:gridCol w="1520615"/>
                <a:gridCol w="76670"/>
                <a:gridCol w="1725067"/>
                <a:gridCol w="6112274"/>
              </a:tblGrid>
              <a:tr h="927759">
                <a:tc>
                  <a:txBody>
                    <a:bodyPr/>
                    <a:lstStyle/>
                    <a:p>
                      <a:r>
                        <a:rPr lang="en-US" sz="2000" dirty="0"/>
                        <a:t>Study</a:t>
                      </a:r>
                    </a:p>
                  </a:txBody>
                  <a:tcPr marL="42660" marR="42660" marT="21330" marB="21330" anchor="ctr">
                    <a:lnL>
                      <a:noFill/>
                    </a:lnL>
                    <a:lnR>
                      <a:noFill/>
                    </a:lnR>
                    <a:lnT>
                      <a:noFill/>
                    </a:lnT>
                    <a:lnB>
                      <a:noFill/>
                    </a:lnB>
                  </a:tcPr>
                </a:tc>
                <a:tc gridSpan="3">
                  <a:txBody>
                    <a:bodyPr/>
                    <a:lstStyle/>
                    <a:p>
                      <a:r>
                        <a:rPr lang="en-US" sz="2000" dirty="0"/>
                        <a:t>PMNs (×10</a:t>
                      </a:r>
                      <a:r>
                        <a:rPr lang="en-US" sz="2000" baseline="30000" dirty="0"/>
                        <a:t>10</a:t>
                      </a:r>
                      <a:r>
                        <a:rPr lang="en-US" sz="2000" dirty="0"/>
                        <a:t>) per each GTX</a:t>
                      </a:r>
                    </a:p>
                  </a:txBody>
                  <a:tcPr marL="42660" marR="42660" marT="21330" marB="21330" anchor="ctr">
                    <a:lnL>
                      <a:noFill/>
                    </a:lnL>
                    <a:lnR>
                      <a:noFill/>
                    </a:lnR>
                    <a:lnT>
                      <a:noFill/>
                    </a:lnT>
                    <a:lnB>
                      <a:noFill/>
                    </a:lnB>
                  </a:tcPr>
                </a:tc>
                <a:tc hMerge="1">
                  <a:txBody>
                    <a:bodyPr/>
                    <a:lstStyle/>
                    <a:p>
                      <a:endParaRPr lang="en-US"/>
                    </a:p>
                  </a:txBody>
                  <a:tcPr/>
                </a:tc>
                <a:tc hMerge="1">
                  <a:txBody>
                    <a:bodyPr/>
                    <a:lstStyle/>
                    <a:p>
                      <a:endParaRPr lang="en-US" sz="2000"/>
                    </a:p>
                  </a:txBody>
                  <a:tcPr marL="42660" marR="42660" marT="21330" marB="21330" anchor="ctr">
                    <a:lnL>
                      <a:noFill/>
                    </a:lnL>
                    <a:lnR>
                      <a:noFill/>
                    </a:lnR>
                    <a:lnT>
                      <a:noFill/>
                    </a:lnT>
                    <a:lnB>
                      <a:noFill/>
                    </a:lnB>
                  </a:tcPr>
                </a:tc>
                <a:tc>
                  <a:txBody>
                    <a:bodyPr/>
                    <a:lstStyle/>
                    <a:p>
                      <a:r>
                        <a:rPr lang="en-US" sz="2000" dirty="0"/>
                        <a:t>Stimulation</a:t>
                      </a:r>
                    </a:p>
                  </a:txBody>
                  <a:tcPr marL="42660" marR="42660" marT="21330" marB="21330" anchor="ctr">
                    <a:lnL>
                      <a:noFill/>
                    </a:lnL>
                    <a:lnR>
                      <a:noFill/>
                    </a:lnR>
                    <a:lnT>
                      <a:noFill/>
                    </a:lnT>
                    <a:lnB>
                      <a:noFill/>
                    </a:lnB>
                  </a:tcPr>
                </a:tc>
                <a:tc gridSpan="2">
                  <a:txBody>
                    <a:bodyPr/>
                    <a:lstStyle/>
                    <a:p>
                      <a:r>
                        <a:rPr lang="en-US" sz="2000" dirty="0" err="1"/>
                        <a:t>Leukapheresis</a:t>
                      </a:r>
                      <a:endParaRPr lang="en-US" sz="2000" dirty="0"/>
                    </a:p>
                  </a:txBody>
                  <a:tcPr marL="42660" marR="42660" marT="21330" marB="21330" anchor="ctr">
                    <a:lnL>
                      <a:noFill/>
                    </a:lnL>
                    <a:lnR>
                      <a:noFill/>
                    </a:lnR>
                    <a:lnT>
                      <a:noFill/>
                    </a:lnT>
                    <a:lnB>
                      <a:noFill/>
                    </a:lnB>
                  </a:tcPr>
                </a:tc>
                <a:tc hMerge="1">
                  <a:txBody>
                    <a:bodyPr/>
                    <a:lstStyle/>
                    <a:p>
                      <a:endParaRPr lang="en-US"/>
                    </a:p>
                  </a:txBody>
                  <a:tcPr/>
                </a:tc>
                <a:tc>
                  <a:txBody>
                    <a:bodyPr/>
                    <a:lstStyle/>
                    <a:p>
                      <a:r>
                        <a:rPr lang="en-US" sz="2000" dirty="0"/>
                        <a:t>Outcomes</a:t>
                      </a:r>
                    </a:p>
                  </a:txBody>
                  <a:tcPr marL="42660" marR="42660" marT="21330" marB="21330" anchor="ctr">
                    <a:lnL>
                      <a:noFill/>
                    </a:lnL>
                    <a:lnR>
                      <a:noFill/>
                    </a:lnR>
                    <a:lnT>
                      <a:noFill/>
                    </a:lnT>
                    <a:lnB>
                      <a:noFill/>
                    </a:lnB>
                  </a:tcPr>
                </a:tc>
              </a:tr>
              <a:tr h="117566">
                <a:tc gridSpan="8">
                  <a:txBody>
                    <a:bodyPr/>
                    <a:lstStyle/>
                    <a:p>
                      <a:pPr>
                        <a:buFont typeface="+mj-lt"/>
                        <a:buNone/>
                      </a:pPr>
                      <a:endParaRPr lang="en-US" sz="2000" dirty="0"/>
                    </a:p>
                  </a:txBody>
                  <a:tcPr marL="42660" marR="42660" marT="21330" marB="2133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54582">
                <a:tc gridSpan="2">
                  <a:txBody>
                    <a:bodyPr/>
                    <a:lstStyle/>
                    <a:p>
                      <a:r>
                        <a:rPr lang="en-US" sz="2000" dirty="0"/>
                        <a:t>Hester </a:t>
                      </a:r>
                      <a:r>
                        <a:rPr lang="en-US" sz="2000" i="1" dirty="0"/>
                        <a:t>et al</a:t>
                      </a:r>
                      <a:r>
                        <a:rPr lang="en-US" sz="2000" dirty="0"/>
                        <a:t> </a:t>
                      </a:r>
                      <a:r>
                        <a:rPr lang="en-US" sz="2000" dirty="0" smtClean="0"/>
                        <a:t>1995 (N=15)</a:t>
                      </a:r>
                      <a:endParaRPr lang="en-US" sz="2000" dirty="0"/>
                    </a:p>
                  </a:txBody>
                  <a:tcPr marL="42660" marR="42660" marT="21330" marB="21330" anchor="ctr">
                    <a:lnL>
                      <a:noFill/>
                    </a:lnL>
                    <a:lnR>
                      <a:noFill/>
                    </a:lnR>
                    <a:lnT>
                      <a:noFill/>
                    </a:lnT>
                    <a:lnB>
                      <a:noFill/>
                    </a:lnB>
                  </a:tcPr>
                </a:tc>
                <a:tc hMerge="1">
                  <a:txBody>
                    <a:bodyPr/>
                    <a:lstStyle/>
                    <a:p>
                      <a:endParaRPr lang="en-US"/>
                    </a:p>
                  </a:txBody>
                  <a:tcPr/>
                </a:tc>
                <a:tc>
                  <a:txBody>
                    <a:bodyPr/>
                    <a:lstStyle/>
                    <a:p>
                      <a:r>
                        <a:rPr lang="en-US" sz="2000" dirty="0"/>
                        <a:t>4·1</a:t>
                      </a:r>
                    </a:p>
                  </a:txBody>
                  <a:tcPr marL="42660" marR="42660" marT="21330" marB="21330" anchor="ctr">
                    <a:lnL>
                      <a:noFill/>
                    </a:lnL>
                    <a:lnR>
                      <a:noFill/>
                    </a:lnR>
                    <a:lnT>
                      <a:noFill/>
                    </a:lnT>
                    <a:lnB>
                      <a:noFill/>
                    </a:lnB>
                  </a:tcPr>
                </a:tc>
                <a:tc gridSpan="3">
                  <a:txBody>
                    <a:bodyPr/>
                    <a:lstStyle/>
                    <a:p>
                      <a:r>
                        <a:rPr lang="en-US" sz="2000" dirty="0"/>
                        <a:t>G-CSF 5 </a:t>
                      </a:r>
                      <a:r>
                        <a:rPr lang="el-GR" sz="2000" dirty="0"/>
                        <a:t>μ</a:t>
                      </a:r>
                      <a:r>
                        <a:rPr lang="en-US" sz="2000" dirty="0"/>
                        <a:t>g/kg</a:t>
                      </a:r>
                    </a:p>
                  </a:txBody>
                  <a:tcPr marL="42660" marR="42660" marT="21330" marB="2133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r>
                        <a:rPr lang="en-US" sz="2000" dirty="0" err="1"/>
                        <a:t>Pentastarch</a:t>
                      </a:r>
                      <a:r>
                        <a:rPr lang="en-US" sz="2000" dirty="0"/>
                        <a:t>,</a:t>
                      </a:r>
                    </a:p>
                    <a:p>
                      <a:r>
                        <a:rPr lang="en-US" sz="2000" dirty="0"/>
                        <a:t>7 l processed</a:t>
                      </a:r>
                    </a:p>
                  </a:txBody>
                  <a:tcPr marL="42660" marR="42660" marT="21330" marB="21330" anchor="ctr">
                    <a:lnL>
                      <a:noFill/>
                    </a:lnL>
                    <a:lnR>
                      <a:noFill/>
                    </a:lnR>
                    <a:lnT>
                      <a:noFill/>
                    </a:lnT>
                    <a:lnB>
                      <a:noFill/>
                    </a:lnB>
                  </a:tcPr>
                </a:tc>
                <a:tc>
                  <a:txBody>
                    <a:bodyPr/>
                    <a:lstStyle/>
                    <a:p>
                      <a:r>
                        <a:rPr lang="en-US" sz="2000" dirty="0"/>
                        <a:t>60% (9 of 15) success with fungus (11 patients) and yeast (4 patients)</a:t>
                      </a:r>
                    </a:p>
                  </a:txBody>
                  <a:tcPr marL="42660" marR="42660" marT="21330" marB="21330" anchor="ctr">
                    <a:lnL>
                      <a:noFill/>
                    </a:lnL>
                    <a:lnR>
                      <a:noFill/>
                    </a:lnR>
                    <a:lnT>
                      <a:noFill/>
                    </a:lnT>
                    <a:lnB>
                      <a:noFill/>
                    </a:lnB>
                  </a:tcPr>
                </a:tc>
              </a:tr>
              <a:tr h="1066504">
                <a:tc gridSpan="2">
                  <a:txBody>
                    <a:bodyPr/>
                    <a:lstStyle/>
                    <a:p>
                      <a:r>
                        <a:rPr lang="en-US" sz="2000" dirty="0" err="1"/>
                        <a:t>Grigg</a:t>
                      </a:r>
                      <a:r>
                        <a:rPr lang="en-US" sz="2000" dirty="0"/>
                        <a:t> </a:t>
                      </a:r>
                      <a:r>
                        <a:rPr lang="en-US" sz="2000" i="1" dirty="0"/>
                        <a:t>et al</a:t>
                      </a:r>
                      <a:r>
                        <a:rPr lang="en-US" sz="2000" dirty="0"/>
                        <a:t> </a:t>
                      </a:r>
                      <a:r>
                        <a:rPr lang="en-US" sz="2000" dirty="0" smtClean="0"/>
                        <a:t>1996 (N=11)</a:t>
                      </a:r>
                      <a:endParaRPr lang="en-US" sz="2000" dirty="0"/>
                    </a:p>
                  </a:txBody>
                  <a:tcPr marL="42660" marR="42660" marT="21330" marB="21330" anchor="ctr">
                    <a:lnL>
                      <a:noFill/>
                    </a:lnL>
                    <a:lnR>
                      <a:noFill/>
                    </a:lnR>
                    <a:lnT>
                      <a:noFill/>
                    </a:lnT>
                    <a:lnB>
                      <a:noFill/>
                    </a:lnB>
                  </a:tcPr>
                </a:tc>
                <a:tc hMerge="1">
                  <a:txBody>
                    <a:bodyPr/>
                    <a:lstStyle/>
                    <a:p>
                      <a:endParaRPr lang="en-US"/>
                    </a:p>
                  </a:txBody>
                  <a:tcPr/>
                </a:tc>
                <a:tc>
                  <a:txBody>
                    <a:bodyPr/>
                    <a:lstStyle/>
                    <a:p>
                      <a:r>
                        <a:rPr lang="en-US" sz="2000" dirty="0" smtClean="0"/>
                        <a:t>5·9</a:t>
                      </a:r>
                      <a:endParaRPr lang="en-US" sz="2000" dirty="0"/>
                    </a:p>
                  </a:txBody>
                  <a:tcPr marL="42660" marR="42660" marT="21330" marB="21330" anchor="ctr">
                    <a:lnL>
                      <a:noFill/>
                    </a:lnL>
                    <a:lnR>
                      <a:noFill/>
                    </a:lnR>
                    <a:lnT>
                      <a:noFill/>
                    </a:lnT>
                    <a:lnB>
                      <a:noFill/>
                    </a:lnB>
                  </a:tcPr>
                </a:tc>
                <a:tc gridSpan="3">
                  <a:txBody>
                    <a:bodyPr/>
                    <a:lstStyle/>
                    <a:p>
                      <a:r>
                        <a:rPr lang="en-US" sz="2000" dirty="0"/>
                        <a:t>G-CSF 10 </a:t>
                      </a:r>
                      <a:r>
                        <a:rPr lang="el-GR" sz="2000" dirty="0"/>
                        <a:t>μ</a:t>
                      </a:r>
                      <a:r>
                        <a:rPr lang="en-US" sz="2000" dirty="0"/>
                        <a:t>g/kg</a:t>
                      </a:r>
                    </a:p>
                  </a:txBody>
                  <a:tcPr marL="42660" marR="42660" marT="21330" marB="2133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r>
                        <a:rPr lang="en-US" sz="2000"/>
                        <a:t>Dextran,</a:t>
                      </a:r>
                    </a:p>
                    <a:p>
                      <a:r>
                        <a:rPr lang="en-US" sz="2000"/>
                        <a:t>10 l processed</a:t>
                      </a:r>
                    </a:p>
                  </a:txBody>
                  <a:tcPr marL="42660" marR="42660" marT="21330" marB="21330" anchor="ctr">
                    <a:lnL>
                      <a:noFill/>
                    </a:lnL>
                    <a:lnR>
                      <a:noFill/>
                    </a:lnR>
                    <a:lnT>
                      <a:noFill/>
                    </a:lnT>
                    <a:lnB>
                      <a:noFill/>
                    </a:lnB>
                  </a:tcPr>
                </a:tc>
                <a:tc>
                  <a:txBody>
                    <a:bodyPr/>
                    <a:lstStyle/>
                    <a:p>
                      <a:r>
                        <a:rPr lang="en-US" sz="2000" dirty="0"/>
                        <a:t>100% (3 of 3) success with bacterial infection</a:t>
                      </a:r>
                    </a:p>
                    <a:p>
                      <a:r>
                        <a:rPr lang="en-US" sz="2000" dirty="0"/>
                        <a:t>0% (0 of 5) success with progressive fungus</a:t>
                      </a:r>
                    </a:p>
                    <a:p>
                      <a:r>
                        <a:rPr lang="en-US" sz="2000" dirty="0"/>
                        <a:t>67% (2 of 3) success with stable fungus</a:t>
                      </a:r>
                    </a:p>
                  </a:txBody>
                  <a:tcPr marL="42660" marR="42660" marT="21330" marB="21330" anchor="ctr">
                    <a:lnL>
                      <a:noFill/>
                    </a:lnL>
                    <a:lnR>
                      <a:noFill/>
                    </a:lnR>
                    <a:lnT>
                      <a:noFill/>
                    </a:lnT>
                    <a:lnB>
                      <a:noFill/>
                    </a:lnB>
                  </a:tcPr>
                </a:tc>
              </a:tr>
              <a:tr h="810543">
                <a:tc gridSpan="2">
                  <a:txBody>
                    <a:bodyPr/>
                    <a:lstStyle/>
                    <a:p>
                      <a:r>
                        <a:rPr lang="en-US" sz="2000" dirty="0"/>
                        <a:t>Peters </a:t>
                      </a:r>
                      <a:r>
                        <a:rPr lang="en-US" sz="2000" i="1" dirty="0"/>
                        <a:t>et al</a:t>
                      </a:r>
                      <a:r>
                        <a:rPr lang="en-US" sz="2000" dirty="0"/>
                        <a:t> </a:t>
                      </a:r>
                      <a:r>
                        <a:rPr lang="en-US" sz="2000" dirty="0" smtClean="0"/>
                        <a:t>1999 (N=30)</a:t>
                      </a:r>
                      <a:endParaRPr lang="en-US" sz="2000" dirty="0"/>
                    </a:p>
                  </a:txBody>
                  <a:tcPr marL="42660" marR="42660" marT="21330" marB="21330" anchor="ctr">
                    <a:lnL>
                      <a:noFill/>
                    </a:lnL>
                    <a:lnR>
                      <a:noFill/>
                    </a:lnR>
                    <a:lnT>
                      <a:noFill/>
                    </a:lnT>
                    <a:lnB>
                      <a:noFill/>
                    </a:lnB>
                  </a:tcPr>
                </a:tc>
                <a:tc hMerge="1">
                  <a:txBody>
                    <a:bodyPr/>
                    <a:lstStyle/>
                    <a:p>
                      <a:endParaRPr lang="en-US"/>
                    </a:p>
                  </a:txBody>
                  <a:tcPr/>
                </a:tc>
                <a:tc>
                  <a:txBody>
                    <a:bodyPr/>
                    <a:lstStyle/>
                    <a:p>
                      <a:r>
                        <a:rPr lang="en-US" sz="2000" dirty="0" smtClean="0"/>
                        <a:t>3·5</a:t>
                      </a:r>
                      <a:endParaRPr lang="en-US" sz="2000" dirty="0"/>
                    </a:p>
                  </a:txBody>
                  <a:tcPr marL="42660" marR="42660" marT="21330" marB="21330" anchor="ctr">
                    <a:lnL>
                      <a:noFill/>
                    </a:lnL>
                    <a:lnR>
                      <a:noFill/>
                    </a:lnR>
                    <a:lnT>
                      <a:noFill/>
                    </a:lnT>
                    <a:lnB>
                      <a:noFill/>
                    </a:lnB>
                  </a:tcPr>
                </a:tc>
                <a:tc gridSpan="3">
                  <a:txBody>
                    <a:bodyPr/>
                    <a:lstStyle/>
                    <a:p>
                      <a:r>
                        <a:rPr lang="en-US" sz="2000"/>
                        <a:t>G-CSF 5 μg/kg</a:t>
                      </a:r>
                    </a:p>
                    <a:p>
                      <a:r>
                        <a:rPr lang="en-US" sz="2000"/>
                        <a:t>-or-</a:t>
                      </a:r>
                    </a:p>
                    <a:p>
                      <a:r>
                        <a:rPr lang="en-US" sz="2000"/>
                        <a:t>Prednisolone</a:t>
                      </a:r>
                    </a:p>
                  </a:txBody>
                  <a:tcPr marL="42660" marR="42660" marT="21330" marB="2133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r>
                        <a:rPr lang="en-US" sz="2000"/>
                        <a:t>Hetastarch,</a:t>
                      </a:r>
                    </a:p>
                    <a:p>
                      <a:r>
                        <a:rPr lang="en-US" sz="2000"/>
                        <a:t>6·4 l processed</a:t>
                      </a:r>
                    </a:p>
                  </a:txBody>
                  <a:tcPr marL="42660" marR="42660" marT="21330" marB="21330" anchor="ctr">
                    <a:lnL>
                      <a:noFill/>
                    </a:lnL>
                    <a:lnR>
                      <a:noFill/>
                    </a:lnR>
                    <a:lnT>
                      <a:noFill/>
                    </a:lnT>
                    <a:lnB>
                      <a:noFill/>
                    </a:lnB>
                  </a:tcPr>
                </a:tc>
                <a:tc>
                  <a:txBody>
                    <a:bodyPr/>
                    <a:lstStyle/>
                    <a:p>
                      <a:r>
                        <a:rPr lang="en-US" sz="2000" dirty="0"/>
                        <a:t>82% (14 of 17) success with bacterial infection</a:t>
                      </a:r>
                    </a:p>
                    <a:p>
                      <a:r>
                        <a:rPr lang="en-US" sz="2000" dirty="0"/>
                        <a:t>54% (7 of 13) success with fungal infection</a:t>
                      </a:r>
                    </a:p>
                  </a:txBody>
                  <a:tcPr marL="42660" marR="42660" marT="21330" marB="21330" anchor="ctr">
                    <a:lnL>
                      <a:noFill/>
                    </a:lnL>
                    <a:lnR>
                      <a:noFill/>
                    </a:lnR>
                    <a:lnT>
                      <a:noFill/>
                    </a:lnT>
                    <a:lnB>
                      <a:noFill/>
                    </a:lnB>
                  </a:tcPr>
                </a:tc>
              </a:tr>
              <a:tr h="938524">
                <a:tc gridSpan="2">
                  <a:txBody>
                    <a:bodyPr/>
                    <a:lstStyle/>
                    <a:p>
                      <a:r>
                        <a:rPr lang="en-US" sz="2000" dirty="0"/>
                        <a:t>Price </a:t>
                      </a:r>
                      <a:r>
                        <a:rPr lang="en-US" sz="2000" i="1" dirty="0"/>
                        <a:t>et al</a:t>
                      </a:r>
                      <a:r>
                        <a:rPr lang="en-US" sz="2000" dirty="0"/>
                        <a:t> </a:t>
                      </a:r>
                      <a:r>
                        <a:rPr lang="en-US" sz="2000" dirty="0" smtClean="0"/>
                        <a:t>2000 (N=19)</a:t>
                      </a:r>
                      <a:endParaRPr lang="en-US" sz="2000" dirty="0"/>
                    </a:p>
                  </a:txBody>
                  <a:tcPr marL="42660" marR="42660" marT="21330" marB="21330" anchor="ctr">
                    <a:lnL>
                      <a:noFill/>
                    </a:lnL>
                    <a:lnR>
                      <a:noFill/>
                    </a:lnR>
                    <a:lnT>
                      <a:noFill/>
                    </a:lnT>
                    <a:lnB>
                      <a:noFill/>
                    </a:lnB>
                  </a:tcPr>
                </a:tc>
                <a:tc hMerge="1">
                  <a:txBody>
                    <a:bodyPr/>
                    <a:lstStyle/>
                    <a:p>
                      <a:endParaRPr lang="en-US"/>
                    </a:p>
                  </a:txBody>
                  <a:tcPr/>
                </a:tc>
                <a:tc>
                  <a:txBody>
                    <a:bodyPr/>
                    <a:lstStyle/>
                    <a:p>
                      <a:r>
                        <a:rPr lang="en-US" sz="2000"/>
                        <a:t>8·2</a:t>
                      </a:r>
                    </a:p>
                  </a:txBody>
                  <a:tcPr marL="42660" marR="42660" marT="21330" marB="21330" anchor="ctr">
                    <a:lnL>
                      <a:noFill/>
                    </a:lnL>
                    <a:lnR>
                      <a:noFill/>
                    </a:lnR>
                    <a:lnT>
                      <a:noFill/>
                    </a:lnT>
                    <a:lnB>
                      <a:noFill/>
                    </a:lnB>
                  </a:tcPr>
                </a:tc>
                <a:tc gridSpan="3">
                  <a:txBody>
                    <a:bodyPr/>
                    <a:lstStyle/>
                    <a:p>
                      <a:r>
                        <a:rPr lang="en-US" sz="2000" dirty="0"/>
                        <a:t>G-CSF 600 </a:t>
                      </a:r>
                      <a:r>
                        <a:rPr lang="el-GR" sz="2000" dirty="0"/>
                        <a:t>μ</a:t>
                      </a:r>
                      <a:r>
                        <a:rPr lang="en-US" sz="2000" dirty="0" smtClean="0"/>
                        <a:t>g</a:t>
                      </a:r>
                      <a:endParaRPr lang="en-US" sz="2000" dirty="0"/>
                    </a:p>
                    <a:p>
                      <a:r>
                        <a:rPr lang="en-US" sz="2000" dirty="0"/>
                        <a:t>-plus-</a:t>
                      </a:r>
                    </a:p>
                    <a:p>
                      <a:r>
                        <a:rPr lang="en-US" sz="2000" dirty="0"/>
                        <a:t>Dexamethasone 8 mg</a:t>
                      </a:r>
                    </a:p>
                  </a:txBody>
                  <a:tcPr marL="42660" marR="42660" marT="21330" marB="2133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r>
                        <a:rPr lang="en-US" sz="2000" dirty="0" err="1"/>
                        <a:t>Hetastarch</a:t>
                      </a:r>
                      <a:r>
                        <a:rPr lang="en-US" sz="2000" dirty="0"/>
                        <a:t>,</a:t>
                      </a:r>
                    </a:p>
                    <a:p>
                      <a:r>
                        <a:rPr lang="en-US" sz="2000" dirty="0"/>
                        <a:t>10 l processed</a:t>
                      </a:r>
                    </a:p>
                  </a:txBody>
                  <a:tcPr marL="42660" marR="42660" marT="21330" marB="21330" anchor="ctr">
                    <a:lnL>
                      <a:noFill/>
                    </a:lnL>
                    <a:lnR>
                      <a:noFill/>
                    </a:lnR>
                    <a:lnT>
                      <a:noFill/>
                    </a:lnT>
                    <a:lnB>
                      <a:noFill/>
                    </a:lnB>
                  </a:tcPr>
                </a:tc>
                <a:tc>
                  <a:txBody>
                    <a:bodyPr/>
                    <a:lstStyle/>
                    <a:p>
                      <a:r>
                        <a:rPr lang="en-US" sz="2000" dirty="0"/>
                        <a:t>100% (4 of 4) success with bacterial infection</a:t>
                      </a:r>
                    </a:p>
                    <a:p>
                      <a:r>
                        <a:rPr lang="en-US" sz="2000" dirty="0"/>
                        <a:t>0% (0 of 8) success with invasive fungus</a:t>
                      </a:r>
                    </a:p>
                    <a:p>
                      <a:r>
                        <a:rPr lang="en-US" sz="2000" dirty="0"/>
                        <a:t>57% (4 of 7) success with yeast infection</a:t>
                      </a:r>
                    </a:p>
                  </a:txBody>
                  <a:tcPr marL="42660" marR="42660" marT="21330" marB="21330" anchor="ctr">
                    <a:lnL>
                      <a:noFill/>
                    </a:lnL>
                    <a:lnR>
                      <a:noFill/>
                    </a:lnR>
                    <a:lnT>
                      <a:noFill/>
                    </a:lnT>
                    <a:lnB>
                      <a:noFill/>
                    </a:lnB>
                  </a:tcPr>
                </a:tc>
              </a:tr>
            </a:tbl>
          </a:graphicData>
        </a:graphic>
      </p:graphicFrame>
      <p:sp>
        <p:nvSpPr>
          <p:cNvPr id="67614" name="Rectangle 30"/>
          <p:cNvSpPr>
            <a:spLocks noChangeArrowheads="1"/>
          </p:cNvSpPr>
          <p:nvPr/>
        </p:nvSpPr>
        <p:spPr bwMode="auto">
          <a:xfrm>
            <a:off x="10056813" y="6161088"/>
            <a:ext cx="1530350" cy="366712"/>
          </a:xfrm>
          <a:prstGeom prst="rect">
            <a:avLst/>
          </a:prstGeom>
          <a:noFill/>
          <a:ln w="9525">
            <a:noFill/>
            <a:miter lim="800000"/>
            <a:headEnd/>
            <a:tailEnd/>
          </a:ln>
        </p:spPr>
        <p:txBody>
          <a:bodyPr wrap="none">
            <a:spAutoFit/>
          </a:bodyPr>
          <a:lstStyle/>
          <a:p>
            <a:r>
              <a:rPr lang="en-US"/>
              <a:t>Strauss 2012</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pPr eaLnBrk="1" hangingPunct="1"/>
            <a:endParaRPr lang="en-US" smtClean="0"/>
          </a:p>
        </p:txBody>
      </p:sp>
      <p:graphicFrame>
        <p:nvGraphicFramePr>
          <p:cNvPr id="4" name="Content Placeholder 3"/>
          <p:cNvGraphicFramePr>
            <a:graphicFrameLocks noGrp="1"/>
          </p:cNvGraphicFramePr>
          <p:nvPr>
            <p:ph idx="1"/>
          </p:nvPr>
        </p:nvGraphicFramePr>
        <p:xfrm>
          <a:off x="265113" y="1068388"/>
          <a:ext cx="11926887" cy="957262"/>
        </p:xfrm>
        <a:graphic>
          <a:graphicData uri="http://schemas.openxmlformats.org/drawingml/2006/table">
            <a:tbl>
              <a:tblPr/>
              <a:tblGrid>
                <a:gridCol w="1213936"/>
                <a:gridCol w="204453"/>
                <a:gridCol w="968865"/>
                <a:gridCol w="104510"/>
                <a:gridCol w="1520615"/>
                <a:gridCol w="76670"/>
                <a:gridCol w="1725067"/>
                <a:gridCol w="6112274"/>
              </a:tblGrid>
              <a:tr h="927759">
                <a:tc>
                  <a:txBody>
                    <a:bodyPr/>
                    <a:lstStyle/>
                    <a:p>
                      <a:r>
                        <a:rPr lang="en-US" sz="2000" dirty="0"/>
                        <a:t>Study</a:t>
                      </a:r>
                    </a:p>
                  </a:txBody>
                  <a:tcPr marL="42660" marR="42660" marT="21330" marB="21330" anchor="ctr">
                    <a:lnL>
                      <a:noFill/>
                    </a:lnL>
                    <a:lnR>
                      <a:noFill/>
                    </a:lnR>
                    <a:lnT>
                      <a:noFill/>
                    </a:lnT>
                    <a:lnB>
                      <a:noFill/>
                    </a:lnB>
                  </a:tcPr>
                </a:tc>
                <a:tc gridSpan="3">
                  <a:txBody>
                    <a:bodyPr/>
                    <a:lstStyle/>
                    <a:p>
                      <a:r>
                        <a:rPr lang="en-US" sz="2000" dirty="0"/>
                        <a:t>PMNs (×10</a:t>
                      </a:r>
                      <a:r>
                        <a:rPr lang="en-US" sz="2000" baseline="30000" dirty="0"/>
                        <a:t>10</a:t>
                      </a:r>
                      <a:r>
                        <a:rPr lang="en-US" sz="2000" dirty="0"/>
                        <a:t>) per each GTX</a:t>
                      </a:r>
                    </a:p>
                  </a:txBody>
                  <a:tcPr marL="42660" marR="42660" marT="21330" marB="21330" anchor="ctr">
                    <a:lnL>
                      <a:noFill/>
                    </a:lnL>
                    <a:lnR>
                      <a:noFill/>
                    </a:lnR>
                    <a:lnT>
                      <a:noFill/>
                    </a:lnT>
                    <a:lnB>
                      <a:noFill/>
                    </a:lnB>
                  </a:tcPr>
                </a:tc>
                <a:tc hMerge="1">
                  <a:txBody>
                    <a:bodyPr/>
                    <a:lstStyle/>
                    <a:p>
                      <a:endParaRPr lang="en-US"/>
                    </a:p>
                  </a:txBody>
                  <a:tcPr/>
                </a:tc>
                <a:tc hMerge="1">
                  <a:txBody>
                    <a:bodyPr/>
                    <a:lstStyle/>
                    <a:p>
                      <a:endParaRPr lang="en-US" sz="2000"/>
                    </a:p>
                  </a:txBody>
                  <a:tcPr marL="42660" marR="42660" marT="21330" marB="21330" anchor="ctr">
                    <a:lnL>
                      <a:noFill/>
                    </a:lnL>
                    <a:lnR>
                      <a:noFill/>
                    </a:lnR>
                    <a:lnT>
                      <a:noFill/>
                    </a:lnT>
                    <a:lnB>
                      <a:noFill/>
                    </a:lnB>
                  </a:tcPr>
                </a:tc>
                <a:tc>
                  <a:txBody>
                    <a:bodyPr/>
                    <a:lstStyle/>
                    <a:p>
                      <a:r>
                        <a:rPr lang="en-US" sz="2000" dirty="0"/>
                        <a:t>Stimulation</a:t>
                      </a:r>
                    </a:p>
                  </a:txBody>
                  <a:tcPr marL="42660" marR="42660" marT="21330" marB="21330" anchor="ctr">
                    <a:lnL>
                      <a:noFill/>
                    </a:lnL>
                    <a:lnR>
                      <a:noFill/>
                    </a:lnR>
                    <a:lnT>
                      <a:noFill/>
                    </a:lnT>
                    <a:lnB>
                      <a:noFill/>
                    </a:lnB>
                  </a:tcPr>
                </a:tc>
                <a:tc gridSpan="2">
                  <a:txBody>
                    <a:bodyPr/>
                    <a:lstStyle/>
                    <a:p>
                      <a:r>
                        <a:rPr lang="en-US" sz="2000" dirty="0" err="1"/>
                        <a:t>Leukapheresis</a:t>
                      </a:r>
                      <a:endParaRPr lang="en-US" sz="2000" dirty="0"/>
                    </a:p>
                  </a:txBody>
                  <a:tcPr marL="42660" marR="42660" marT="21330" marB="21330" anchor="ctr">
                    <a:lnL>
                      <a:noFill/>
                    </a:lnL>
                    <a:lnR>
                      <a:noFill/>
                    </a:lnR>
                    <a:lnT>
                      <a:noFill/>
                    </a:lnT>
                    <a:lnB>
                      <a:noFill/>
                    </a:lnB>
                  </a:tcPr>
                </a:tc>
                <a:tc hMerge="1">
                  <a:txBody>
                    <a:bodyPr/>
                    <a:lstStyle/>
                    <a:p>
                      <a:endParaRPr lang="en-US"/>
                    </a:p>
                  </a:txBody>
                  <a:tcPr/>
                </a:tc>
                <a:tc>
                  <a:txBody>
                    <a:bodyPr/>
                    <a:lstStyle/>
                    <a:p>
                      <a:r>
                        <a:rPr lang="en-US" sz="2000" dirty="0"/>
                        <a:t>Outcomes</a:t>
                      </a:r>
                    </a:p>
                  </a:txBody>
                  <a:tcPr marL="42660" marR="42660" marT="21330" marB="21330" anchor="ctr">
                    <a:lnL>
                      <a:noFill/>
                    </a:lnL>
                    <a:lnR>
                      <a:noFill/>
                    </a:lnR>
                    <a:lnT>
                      <a:noFill/>
                    </a:lnT>
                    <a:lnB>
                      <a:noFill/>
                    </a:lnB>
                  </a:tcPr>
                </a:tc>
              </a:tr>
            </a:tbl>
          </a:graphicData>
        </a:graphic>
      </p:graphicFrame>
      <p:graphicFrame>
        <p:nvGraphicFramePr>
          <p:cNvPr id="67610" name="Group 26"/>
          <p:cNvGraphicFramePr>
            <a:graphicFrameLocks noGrp="1"/>
          </p:cNvGraphicFramePr>
          <p:nvPr/>
        </p:nvGraphicFramePr>
        <p:xfrm>
          <a:off x="371475" y="2125663"/>
          <a:ext cx="11820525" cy="4573587"/>
        </p:xfrm>
        <a:graphic>
          <a:graphicData uri="http://schemas.openxmlformats.org/drawingml/2006/table">
            <a:tbl>
              <a:tblPr/>
              <a:tblGrid>
                <a:gridCol w="1317625"/>
                <a:gridCol w="793750"/>
                <a:gridCol w="1771650"/>
                <a:gridCol w="1885950"/>
                <a:gridCol w="6051550"/>
              </a:tblGrid>
              <a:tr h="492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Lee </a:t>
                      </a:r>
                      <a:r>
                        <a:rPr kumimoji="0" lang="en-US" sz="2000" b="0" i="1" u="none" strike="noStrike" cap="none" normalizeH="0" baseline="0" smtClean="0">
                          <a:ln>
                            <a:noFill/>
                          </a:ln>
                          <a:solidFill>
                            <a:schemeClr val="tx1"/>
                          </a:solidFill>
                          <a:effectLst/>
                          <a:latin typeface="Calibri" pitchFamily="34" charset="0"/>
                        </a:rPr>
                        <a:t>et al</a:t>
                      </a:r>
                      <a:r>
                        <a:rPr kumimoji="0" lang="en-US" sz="2000" b="0" i="0" u="none" strike="noStrike" cap="none" normalizeH="0" baseline="0" smtClean="0">
                          <a:ln>
                            <a:noFill/>
                          </a:ln>
                          <a:solidFill>
                            <a:schemeClr val="tx1"/>
                          </a:solidFill>
                          <a:effectLst/>
                          <a:latin typeface="Calibri" pitchFamily="34" charset="0"/>
                        </a:rPr>
                        <a:t> 2001 (N=25)</a:t>
                      </a:r>
                    </a:p>
                  </a:txBody>
                  <a:tcPr marL="27716" marR="27716" marT="13858" marB="13858"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5·1–10·6</a:t>
                      </a:r>
                    </a:p>
                  </a:txBody>
                  <a:tcPr marL="27716" marR="27716" marT="13858" marB="13858"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G-CSF 5 μg/kg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-and/or-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Dexamethasone 3 mg/m</a:t>
                      </a:r>
                      <a:r>
                        <a:rPr kumimoji="0" lang="en-US" sz="2000" b="0" i="0" u="none" strike="noStrike" cap="none" normalizeH="0" baseline="30000" smtClean="0">
                          <a:ln>
                            <a:noFill/>
                          </a:ln>
                          <a:solidFill>
                            <a:schemeClr val="tx1"/>
                          </a:solidFill>
                          <a:effectLst/>
                          <a:latin typeface="Calibri" pitchFamily="34" charset="0"/>
                        </a:rPr>
                        <a:t>2</a:t>
                      </a:r>
                      <a:r>
                        <a:rPr kumimoji="0" lang="en-US" sz="2000" b="0" i="0" u="none" strike="noStrike" cap="none" normalizeH="0" baseline="0" smtClean="0">
                          <a:ln>
                            <a:noFill/>
                          </a:ln>
                          <a:solidFill>
                            <a:schemeClr val="tx1"/>
                          </a:solidFill>
                          <a:effectLst/>
                          <a:latin typeface="Calibri" pitchFamily="34" charset="0"/>
                        </a:rPr>
                        <a:t> </a:t>
                      </a:r>
                    </a:p>
                  </a:txBody>
                  <a:tcPr marL="27716" marR="27716" marT="13858" marB="13858"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Pentastarch</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6–10 l processed</a:t>
                      </a:r>
                    </a:p>
                  </a:txBody>
                  <a:tcPr marL="27716" marR="27716" marT="13858" marB="13858"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40% (10 of 25) success with multiple-organism infections</a:t>
                      </a:r>
                    </a:p>
                  </a:txBody>
                  <a:tcPr marL="27716" marR="27716" marT="13858" marB="13858" anchor="ctr" horzOverflow="overflow">
                    <a:lnL>
                      <a:noFill/>
                    </a:lnL>
                    <a:lnR>
                      <a:noFill/>
                    </a:lnR>
                    <a:lnT>
                      <a:noFill/>
                    </a:lnT>
                    <a:lnB>
                      <a:noFill/>
                    </a:lnB>
                    <a:lnTlToBr>
                      <a:noFill/>
                    </a:lnTlToBr>
                    <a:lnBlToTr>
                      <a:noFill/>
                    </a:lnBlToTr>
                    <a:noFill/>
                  </a:tcPr>
                </a:tc>
              </a:tr>
              <a:tr h="2079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Hubel </a:t>
                      </a:r>
                      <a:r>
                        <a:rPr kumimoji="0" lang="en-US" sz="2000" b="0" i="1" u="none" strike="noStrike" cap="none" normalizeH="0" baseline="0" smtClean="0">
                          <a:ln>
                            <a:noFill/>
                          </a:ln>
                          <a:solidFill>
                            <a:schemeClr val="tx1"/>
                          </a:solidFill>
                          <a:effectLst/>
                          <a:latin typeface="Calibri" pitchFamily="34" charset="0"/>
                        </a:rPr>
                        <a:t>et al</a:t>
                      </a:r>
                      <a:r>
                        <a:rPr kumimoji="0" lang="en-US" sz="2000" b="0" i="0" u="none" strike="noStrike" cap="none" normalizeH="0" baseline="0" smtClean="0">
                          <a:ln>
                            <a:noFill/>
                          </a:ln>
                          <a:solidFill>
                            <a:schemeClr val="tx1"/>
                          </a:solidFill>
                          <a:effectLst/>
                          <a:latin typeface="Calibri" pitchFamily="34" charset="0"/>
                        </a:rPr>
                        <a:t> 2002 (N=74; 74 historical controls)</a:t>
                      </a:r>
                    </a:p>
                  </a:txBody>
                  <a:tcPr marL="27716" marR="27716" marT="13858" marB="13858"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4·6–8·1</a:t>
                      </a:r>
                    </a:p>
                  </a:txBody>
                  <a:tcPr marL="27716" marR="27716" marT="13858" marB="13858"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G-CSF 600 μg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with or without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Dexamethasone 8 mg</a:t>
                      </a:r>
                    </a:p>
                  </a:txBody>
                  <a:tcPr marL="27716" marR="27716" marT="13858" marB="13858"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Hetastarch or Pentastarch,</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10 l processed</a:t>
                      </a:r>
                    </a:p>
                  </a:txBody>
                  <a:tcPr marL="27716" marR="27716" marT="13858" marB="13858"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55% (unrelated donor) success bacterial infection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75% (family donor) success bacterial infection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0% (unrelated donor) success yeast infection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40% (family donor) success yeast infection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15% (unrelated donor) success fungal infection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25% (family donor) success fungal infection</a:t>
                      </a:r>
                    </a:p>
                  </a:txBody>
                  <a:tcPr marL="27716" marR="27716" marT="13858" marB="13858" anchor="ctr" horzOverflow="overflow">
                    <a:lnL>
                      <a:noFill/>
                    </a:lnL>
                    <a:lnR>
                      <a:noFill/>
                    </a:lnR>
                    <a:lnT>
                      <a:noFill/>
                    </a:lnT>
                    <a:lnB>
                      <a:noFill/>
                    </a:lnB>
                    <a:lnTlToBr>
                      <a:noFill/>
                    </a:lnTlToBr>
                    <a:lnBlToTr>
                      <a:noFill/>
                    </a:lnBlToTr>
                    <a:noFill/>
                  </a:tcPr>
                </a:tc>
              </a:tr>
              <a:tr h="377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Safdar </a:t>
                      </a:r>
                      <a:r>
                        <a:rPr kumimoji="0" lang="en-US" sz="2000" b="0" i="1" u="none" strike="noStrike" cap="none" normalizeH="0" baseline="0" smtClean="0">
                          <a:ln>
                            <a:noFill/>
                          </a:ln>
                          <a:solidFill>
                            <a:schemeClr val="tx1"/>
                          </a:solidFill>
                          <a:effectLst/>
                          <a:latin typeface="Calibri" pitchFamily="34" charset="0"/>
                        </a:rPr>
                        <a:t>et al</a:t>
                      </a:r>
                      <a:r>
                        <a:rPr kumimoji="0" lang="en-US" sz="2000" b="0" i="0" u="none" strike="noStrike" cap="none" normalizeH="0" baseline="0" smtClean="0">
                          <a:ln>
                            <a:noFill/>
                          </a:ln>
                          <a:solidFill>
                            <a:schemeClr val="tx1"/>
                          </a:solidFill>
                          <a:effectLst/>
                          <a:latin typeface="Calibri" pitchFamily="34" charset="0"/>
                        </a:rPr>
                        <a:t> 2004 (N =29; 462 controls)</a:t>
                      </a:r>
                    </a:p>
                  </a:txBody>
                  <a:tcPr marL="27716" marR="27716" marT="13858" marB="13858"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4·0–10</a:t>
                      </a:r>
                    </a:p>
                  </a:txBody>
                  <a:tcPr marL="27716" marR="27716" marT="13858" marB="13858"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G-CSF 5 </a:t>
                      </a:r>
                      <a:r>
                        <a:rPr kumimoji="0" lang="el-GR" sz="2000" b="0" i="0" u="none" strike="noStrike" cap="none" normalizeH="0" baseline="0" smtClean="0">
                          <a:ln>
                            <a:noFill/>
                          </a:ln>
                          <a:solidFill>
                            <a:schemeClr val="tx1"/>
                          </a:solidFill>
                          <a:effectLst/>
                          <a:latin typeface="Calibri" pitchFamily="34" charset="0"/>
                        </a:rPr>
                        <a:t>μ</a:t>
                      </a:r>
                      <a:r>
                        <a:rPr kumimoji="0" lang="en-US" sz="2000" b="0" i="0" u="none" strike="noStrike" cap="none" normalizeH="0" baseline="0" smtClean="0">
                          <a:ln>
                            <a:noFill/>
                          </a:ln>
                          <a:solidFill>
                            <a:schemeClr val="tx1"/>
                          </a:solidFill>
                          <a:effectLst/>
                          <a:latin typeface="Calibri" pitchFamily="34" charset="0"/>
                        </a:rPr>
                        <a:t>g/kg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Dexamethasone 8 mg</a:t>
                      </a:r>
                    </a:p>
                  </a:txBody>
                  <a:tcPr marL="27716" marR="27716" marT="13858" marB="13858"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Not reported</a:t>
                      </a:r>
                    </a:p>
                  </a:txBody>
                  <a:tcPr marL="27716" marR="27716" marT="13858" marB="13858"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35% success candida infections; 48% mortality (controls: 67% success and 45% mortality)</a:t>
                      </a:r>
                    </a:p>
                  </a:txBody>
                  <a:tcPr marL="27716" marR="27716" marT="13858" marB="13858" anchor="ctr" horzOverflow="overflow">
                    <a:lnL>
                      <a:noFill/>
                    </a:lnL>
                    <a:lnR>
                      <a:noFill/>
                    </a:lnR>
                    <a:lnT>
                      <a:noFill/>
                    </a:lnT>
                    <a:lnB>
                      <a:noFill/>
                    </a:lnB>
                    <a:lnTlToBr>
                      <a:noFill/>
                    </a:lnTlToBr>
                    <a:lnBlToTr>
                      <a:noFill/>
                    </a:lnBlToTr>
                    <a:noFill/>
                  </a:tcPr>
                </a:tc>
              </a:tr>
            </a:tbl>
          </a:graphicData>
        </a:graphic>
      </p:graphicFrame>
      <p:sp>
        <p:nvSpPr>
          <p:cNvPr id="68632" name="Rectangle 25"/>
          <p:cNvSpPr>
            <a:spLocks noChangeArrowheads="1"/>
          </p:cNvSpPr>
          <p:nvPr/>
        </p:nvSpPr>
        <p:spPr bwMode="auto">
          <a:xfrm>
            <a:off x="10414000" y="6491288"/>
            <a:ext cx="1530350" cy="366712"/>
          </a:xfrm>
          <a:prstGeom prst="rect">
            <a:avLst/>
          </a:prstGeom>
          <a:noFill/>
          <a:ln w="9525">
            <a:noFill/>
            <a:miter lim="800000"/>
            <a:headEnd/>
            <a:tailEnd/>
          </a:ln>
        </p:spPr>
        <p:txBody>
          <a:bodyPr wrap="none">
            <a:spAutoFit/>
          </a:bodyPr>
          <a:lstStyle/>
          <a:p>
            <a:r>
              <a:rPr lang="en-US"/>
              <a:t>Strauss 2012</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pPr eaLnBrk="1" hangingPunct="1"/>
            <a:r>
              <a:rPr lang="en-US" smtClean="0"/>
              <a:t>Recent Efficacy Studies</a:t>
            </a:r>
          </a:p>
        </p:txBody>
      </p:sp>
      <p:sp>
        <p:nvSpPr>
          <p:cNvPr id="70658" name="Content Placeholder 2"/>
          <p:cNvSpPr>
            <a:spLocks noGrp="1"/>
          </p:cNvSpPr>
          <p:nvPr>
            <p:ph idx="1"/>
          </p:nvPr>
        </p:nvSpPr>
        <p:spPr/>
        <p:txBody>
          <a:bodyPr/>
          <a:lstStyle/>
          <a:p>
            <a:pPr eaLnBrk="1" hangingPunct="1"/>
            <a:r>
              <a:rPr lang="en-US" smtClean="0"/>
              <a:t>Lack of satisfactory randomized clinical trials</a:t>
            </a:r>
          </a:p>
          <a:p>
            <a:pPr eaLnBrk="1" hangingPunct="1"/>
            <a:r>
              <a:rPr lang="en-US" smtClean="0"/>
              <a:t>Only one (Seidel 2008) closed early due to poor recruitment (&lt;50% expected) and declining recruitment rate – refusal to randomize (both drs. and pts.), lack of donors, drs. used newer antimicrobials</a:t>
            </a:r>
          </a:p>
          <a:p>
            <a:pPr eaLnBrk="1" hangingPunct="1"/>
            <a:r>
              <a:rPr lang="en-US" smtClean="0"/>
              <a:t>Inclusion criteria stated ANC&lt; 500/mcL, but 29 of 74 pts. (</a:t>
            </a:r>
            <a:r>
              <a:rPr lang="en-US" b="1" smtClean="0"/>
              <a:t>39%)</a:t>
            </a:r>
            <a:r>
              <a:rPr lang="en-US" smtClean="0"/>
              <a:t> had ANC &gt; 500</a:t>
            </a:r>
          </a:p>
          <a:p>
            <a:pPr eaLnBrk="1" hangingPunct="1"/>
            <a:r>
              <a:rPr lang="en-US" smtClean="0"/>
              <a:t>GTX stimulated with G-CSF only, given every other day</a:t>
            </a:r>
          </a:p>
          <a:p>
            <a:pPr eaLnBrk="1" hangingPunct="1"/>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679450" y="5354638"/>
            <a:ext cx="10515600" cy="1325562"/>
          </a:xfrm>
        </p:spPr>
        <p:txBody>
          <a:bodyPr/>
          <a:lstStyle/>
          <a:p>
            <a:pPr eaLnBrk="1" hangingPunct="1"/>
            <a:r>
              <a:rPr lang="en-US" sz="2400" smtClean="0"/>
              <a:t>Both GTX and control pts. With ANC &lt; 500/mcl at time of randomization were monitored for ANC increment. Prevalence of pts. ANC &gt; 500/mcl plotted against time.</a:t>
            </a:r>
          </a:p>
        </p:txBody>
      </p:sp>
      <p:pic>
        <p:nvPicPr>
          <p:cNvPr id="72706" name="Content Placeholder 10"/>
          <p:cNvPicPr>
            <a:picLocks noGrp="1" noChangeAspect="1"/>
          </p:cNvPicPr>
          <p:nvPr>
            <p:ph idx="1"/>
          </p:nvPr>
        </p:nvPicPr>
        <p:blipFill>
          <a:blip r:embed="rId2"/>
          <a:srcRect/>
          <a:stretch>
            <a:fillRect/>
          </a:stretch>
        </p:blipFill>
        <p:spPr>
          <a:xfrm>
            <a:off x="1460500" y="206375"/>
            <a:ext cx="8583613" cy="5114925"/>
          </a:xfrm>
        </p:spPr>
      </p:pic>
      <p:sp>
        <p:nvSpPr>
          <p:cNvPr id="72707" name="Rectangle 4"/>
          <p:cNvSpPr>
            <a:spLocks noChangeArrowheads="1"/>
          </p:cNvSpPr>
          <p:nvPr/>
        </p:nvSpPr>
        <p:spPr bwMode="auto">
          <a:xfrm>
            <a:off x="10277475" y="6240463"/>
            <a:ext cx="1390650" cy="366712"/>
          </a:xfrm>
          <a:prstGeom prst="rect">
            <a:avLst/>
          </a:prstGeom>
          <a:noFill/>
          <a:ln w="9525">
            <a:noFill/>
            <a:miter lim="800000"/>
            <a:headEnd/>
            <a:tailEnd/>
          </a:ln>
        </p:spPr>
        <p:txBody>
          <a:bodyPr wrap="none">
            <a:spAutoFit/>
          </a:bodyPr>
          <a:lstStyle/>
          <a:p>
            <a:r>
              <a:rPr lang="en-US"/>
              <a:t>Seidel 2008</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4" descr="http://pathy.med.nagoya-u.ac.jp/atlas/img/t4/img0051.jpg"/>
          <p:cNvPicPr>
            <a:picLocks noChangeAspect="1" noChangeArrowheads="1"/>
          </p:cNvPicPr>
          <p:nvPr/>
        </p:nvPicPr>
        <p:blipFill>
          <a:blip r:embed="rId3"/>
          <a:srcRect/>
          <a:stretch>
            <a:fillRect/>
          </a:stretch>
        </p:blipFill>
        <p:spPr bwMode="auto">
          <a:xfrm>
            <a:off x="6650038" y="425450"/>
            <a:ext cx="4800600" cy="2754313"/>
          </a:xfrm>
          <a:prstGeom prst="rect">
            <a:avLst/>
          </a:prstGeom>
          <a:noFill/>
          <a:ln w="9525">
            <a:noFill/>
            <a:miter lim="800000"/>
            <a:headEnd/>
            <a:tailEnd/>
          </a:ln>
        </p:spPr>
      </p:pic>
      <p:sp>
        <p:nvSpPr>
          <p:cNvPr id="73730" name="Title 1"/>
          <p:cNvSpPr>
            <a:spLocks noGrp="1"/>
          </p:cNvSpPr>
          <p:nvPr>
            <p:ph type="title"/>
          </p:nvPr>
        </p:nvSpPr>
        <p:spPr>
          <a:xfrm>
            <a:off x="892175" y="350838"/>
            <a:ext cx="10515600" cy="1325562"/>
          </a:xfrm>
        </p:spPr>
        <p:txBody>
          <a:bodyPr/>
          <a:lstStyle/>
          <a:p>
            <a:pPr eaLnBrk="1" hangingPunct="1"/>
            <a:r>
              <a:rPr lang="en-US" smtClean="0"/>
              <a:t>Back to pt.</a:t>
            </a:r>
          </a:p>
        </p:txBody>
      </p:sp>
      <p:sp>
        <p:nvSpPr>
          <p:cNvPr id="73731" name="Content Placeholder 2"/>
          <p:cNvSpPr>
            <a:spLocks noGrp="1"/>
          </p:cNvSpPr>
          <p:nvPr>
            <p:ph idx="1"/>
          </p:nvPr>
        </p:nvSpPr>
        <p:spPr>
          <a:xfrm>
            <a:off x="892175" y="1825625"/>
            <a:ext cx="10515600" cy="4351338"/>
          </a:xfrm>
        </p:spPr>
        <p:txBody>
          <a:bodyPr/>
          <a:lstStyle/>
          <a:p>
            <a:pPr eaLnBrk="1" hangingPunct="1"/>
            <a:r>
              <a:rPr lang="en-US" smtClean="0"/>
              <a:t>Received GTX 3/11 and 3/12 (both type A+)</a:t>
            </a:r>
          </a:p>
          <a:p>
            <a:pPr eaLnBrk="1" hangingPunct="1"/>
            <a:r>
              <a:rPr lang="en-US" smtClean="0"/>
              <a:t>WBC: 0.2 to 0.3   PMN%: 3.8% to 6.5%   ANC: 7.6 to 19.5</a:t>
            </a:r>
          </a:p>
          <a:p>
            <a:pPr eaLnBrk="1" hangingPunct="1"/>
            <a:r>
              <a:rPr lang="en-US" smtClean="0"/>
              <a:t>WBC: 0.3 to 0.2   PMN%: 4.8% to 17.8%   ANC: 14.4 to 35.6 </a:t>
            </a:r>
          </a:p>
          <a:p>
            <a:pPr eaLnBrk="1" hangingPunct="1"/>
            <a:r>
              <a:rPr lang="en-US" smtClean="0"/>
              <a:t>However, a CBC collected 2 hours after this CBC showed WBC 0.2, PMN% 9%, ANC 18 </a:t>
            </a:r>
          </a:p>
          <a:p>
            <a:pPr eaLnBrk="1" hangingPunct="1"/>
            <a:r>
              <a:rPr lang="en-US" smtClean="0"/>
              <a:t>HLA Ab? </a:t>
            </a:r>
          </a:p>
          <a:p>
            <a:pPr marL="742950" lvl="1" indent="-285750" eaLnBrk="1" hangingPunct="1"/>
            <a:r>
              <a:rPr lang="en-US" smtClean="0"/>
              <a:t>Maybe, but more likely product poor from no mobilization, took 6-8 hours, agitated on trip from ARC</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p:cNvSpPr>
          <p:nvPr>
            <p:ph type="title"/>
          </p:nvPr>
        </p:nvSpPr>
        <p:spPr/>
        <p:txBody>
          <a:bodyPr/>
          <a:lstStyle/>
          <a:p>
            <a:pPr eaLnBrk="1" hangingPunct="1"/>
            <a:r>
              <a:rPr lang="en-US" smtClean="0"/>
              <a:t>Recommendations</a:t>
            </a:r>
          </a:p>
        </p:txBody>
      </p:sp>
      <p:sp>
        <p:nvSpPr>
          <p:cNvPr id="75778" name="Rectangle 3"/>
          <p:cNvSpPr>
            <a:spLocks noGrp="1"/>
          </p:cNvSpPr>
          <p:nvPr>
            <p:ph type="body" idx="1"/>
          </p:nvPr>
        </p:nvSpPr>
        <p:spPr>
          <a:xfrm>
            <a:off x="838200" y="1825625"/>
            <a:ext cx="10807700" cy="4351338"/>
          </a:xfrm>
        </p:spPr>
        <p:txBody>
          <a:bodyPr/>
          <a:lstStyle/>
          <a:p>
            <a:pPr eaLnBrk="1" hangingPunct="1"/>
            <a:r>
              <a:rPr lang="en-US" smtClean="0"/>
              <a:t>No firm conclusions can be drawn from small, heterogeneous studies, despite good, consistent evidence for increased gran. dose with G-CSF + CS and that  &gt; 1 x 10e10 grans daily increase ANC</a:t>
            </a:r>
          </a:p>
          <a:p>
            <a:pPr marL="742950" lvl="1" indent="-285750" eaLnBrk="1" hangingPunct="1"/>
            <a:r>
              <a:rPr lang="en-US" smtClean="0"/>
              <a:t>Low power; variable  clinical definition, G-CSF/CS dose, collection method, transfusion schedule, GTX dose</a:t>
            </a:r>
          </a:p>
          <a:p>
            <a:pPr eaLnBrk="1" hangingPunct="1"/>
            <a:r>
              <a:rPr lang="en-US" smtClean="0"/>
              <a:t>Lack of RCTs, lack of studies with (concurrent) controls</a:t>
            </a:r>
          </a:p>
          <a:p>
            <a:pPr eaLnBrk="1" hangingPunct="1"/>
            <a:r>
              <a:rPr lang="en-US" smtClean="0"/>
              <a:t>Cannot recommend GTX as a standard, routine therapy for neutropenic infections; however, may have adjunct role to standard tx.</a:t>
            </a:r>
          </a:p>
          <a:p>
            <a:pPr eaLnBrk="1" hangingPunct="1"/>
            <a:r>
              <a:rPr lang="en-US" smtClean="0"/>
              <a:t>Need better definition by well-designed RCTs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p:cNvSpPr>
          <p:nvPr>
            <p:ph type="title"/>
          </p:nvPr>
        </p:nvSpPr>
        <p:spPr/>
        <p:txBody>
          <a:bodyPr/>
          <a:lstStyle/>
          <a:p>
            <a:endParaRPr lang="en-US" smtClean="0"/>
          </a:p>
        </p:txBody>
      </p:sp>
      <p:sp>
        <p:nvSpPr>
          <p:cNvPr id="77826" name="Rectangle 3"/>
          <p:cNvSpPr>
            <a:spLocks noGrp="1"/>
          </p:cNvSpPr>
          <p:nvPr>
            <p:ph type="body" idx="1"/>
          </p:nvPr>
        </p:nvSpPr>
        <p:spPr/>
        <p:txBody>
          <a:bodyPr/>
          <a:lstStyle/>
          <a:p>
            <a:endParaRPr lang="en-US" smtClean="0"/>
          </a:p>
        </p:txBody>
      </p:sp>
      <p:pic>
        <p:nvPicPr>
          <p:cNvPr id="77827" name="Picture 4"/>
          <p:cNvPicPr>
            <a:picLocks noChangeAspect="1" noChangeArrowheads="1"/>
          </p:cNvPicPr>
          <p:nvPr/>
        </p:nvPicPr>
        <p:blipFill>
          <a:blip r:embed="rId2"/>
          <a:srcRect b="29250"/>
          <a:stretch>
            <a:fillRect/>
          </a:stretch>
        </p:blipFill>
        <p:spPr bwMode="auto">
          <a:xfrm>
            <a:off x="2235200" y="0"/>
            <a:ext cx="758666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pPr eaLnBrk="1" hangingPunct="1"/>
            <a:r>
              <a:rPr lang="en-US" smtClean="0"/>
              <a:t>RING Trial</a:t>
            </a:r>
          </a:p>
        </p:txBody>
      </p:sp>
      <p:sp>
        <p:nvSpPr>
          <p:cNvPr id="78850" name="Content Placeholder 2"/>
          <p:cNvSpPr>
            <a:spLocks noGrp="1"/>
          </p:cNvSpPr>
          <p:nvPr>
            <p:ph idx="1"/>
          </p:nvPr>
        </p:nvSpPr>
        <p:spPr/>
        <p:txBody>
          <a:bodyPr/>
          <a:lstStyle/>
          <a:p>
            <a:pPr eaLnBrk="1" hangingPunct="1"/>
            <a:r>
              <a:rPr lang="en-US" smtClean="0"/>
              <a:t>GCSF + CS Stimulation</a:t>
            </a:r>
          </a:p>
          <a:p>
            <a:pPr eaLnBrk="1" hangingPunct="1"/>
            <a:r>
              <a:rPr lang="en-US" smtClean="0"/>
              <a:t>Primary outcome: survival at 42 days with a microbial response</a:t>
            </a:r>
          </a:p>
          <a:p>
            <a:pPr eaLnBrk="1" hangingPunct="1"/>
            <a:r>
              <a:rPr lang="en-US" smtClean="0"/>
              <a:t>Secondary outcomes: Alloimmunization, severe transfusion reactions, GVHD in those receiving HSCT, time to fever resolution, time to negative blood culture, 3-month survival</a:t>
            </a:r>
          </a:p>
          <a:p>
            <a:pPr eaLnBrk="1" hangingPunct="1"/>
            <a:r>
              <a:rPr lang="en-US" smtClean="0"/>
              <a:t>Final data collection ended in 2013; await results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p:cNvSpPr>
          <p:nvPr>
            <p:ph type="title"/>
          </p:nvPr>
        </p:nvSpPr>
        <p:spPr>
          <a:xfrm>
            <a:off x="823913" y="246063"/>
            <a:ext cx="10515600" cy="1325562"/>
          </a:xfrm>
        </p:spPr>
        <p:txBody>
          <a:bodyPr/>
          <a:lstStyle/>
          <a:p>
            <a:r>
              <a:rPr lang="en-US" smtClean="0"/>
              <a:t>References</a:t>
            </a:r>
          </a:p>
        </p:txBody>
      </p:sp>
      <p:sp>
        <p:nvSpPr>
          <p:cNvPr id="80898" name="Rectangle 3"/>
          <p:cNvSpPr>
            <a:spLocks noGrp="1"/>
          </p:cNvSpPr>
          <p:nvPr>
            <p:ph type="body" idx="1"/>
          </p:nvPr>
        </p:nvSpPr>
        <p:spPr>
          <a:xfrm>
            <a:off x="0" y="1577975"/>
            <a:ext cx="12192000" cy="6019800"/>
          </a:xfrm>
        </p:spPr>
        <p:txBody>
          <a:bodyPr/>
          <a:lstStyle/>
          <a:p>
            <a:pPr eaLnBrk="1" hangingPunct="1">
              <a:spcBef>
                <a:spcPct val="0"/>
              </a:spcBef>
            </a:pPr>
            <a:r>
              <a:rPr lang="en-US" sz="2000" smtClean="0"/>
              <a:t>Dancey JT et al. Neutrophil kinetics in man. J Clin Invest</a:t>
            </a:r>
            <a:r>
              <a:rPr lang="en-US" sz="2000" i="1" smtClean="0"/>
              <a:t>. </a:t>
            </a:r>
            <a:r>
              <a:rPr lang="en-US" sz="2000" smtClean="0"/>
              <a:t>1976;58 (3):705–715.</a:t>
            </a:r>
          </a:p>
          <a:p>
            <a:pPr eaLnBrk="1" hangingPunct="1">
              <a:spcBef>
                <a:spcPct val="0"/>
              </a:spcBef>
            </a:pPr>
            <a:r>
              <a:rPr lang="en-US" sz="2000" smtClean="0"/>
              <a:t>Morse et al. The transfusion of leukocytes from donors with chronic myelocytic leukemia to patients with leukopenia. Transfusion. 1966;6(3):183-192.</a:t>
            </a:r>
          </a:p>
          <a:p>
            <a:pPr eaLnBrk="1" hangingPunct="1">
              <a:spcBef>
                <a:spcPct val="0"/>
              </a:spcBef>
            </a:pPr>
            <a:r>
              <a:rPr lang="en-US" sz="2000" smtClean="0"/>
              <a:t>Graw et al. Normal granulocyte transfusions for treating infections in patients with neutropenia or neutrophil dysfunction. Cochrane Database Syst Rev. 2005;(3):CD005339. </a:t>
            </a:r>
          </a:p>
          <a:p>
            <a:pPr eaLnBrk="1" hangingPunct="1">
              <a:spcBef>
                <a:spcPct val="0"/>
              </a:spcBef>
            </a:pPr>
            <a:r>
              <a:rPr lang="en-US" sz="2000" smtClean="0"/>
              <a:t>Stanworth et al. Granulocyte transfusions for treating infections in patients with neutropenia or neutrophil dysfunction. Cochrane Database Syst Rev. 2005 Jul 20;(3):CD005339.</a:t>
            </a:r>
          </a:p>
          <a:p>
            <a:pPr eaLnBrk="1" hangingPunct="1">
              <a:spcBef>
                <a:spcPct val="0"/>
              </a:spcBef>
            </a:pPr>
            <a:r>
              <a:rPr lang="en-US" sz="2000" smtClean="0"/>
              <a:t>van Burik J-A H, Weisdorf DJ, Editorial. Is it time for a new look at granulocyte transfusions? Transfusion 2002;42:1393-5.</a:t>
            </a:r>
          </a:p>
          <a:p>
            <a:pPr eaLnBrk="1" hangingPunct="1">
              <a:spcBef>
                <a:spcPct val="0"/>
              </a:spcBef>
            </a:pPr>
            <a:r>
              <a:rPr lang="en-US" sz="2000" smtClean="0"/>
              <a:t>Liles et al. Combined administration of G-CSF and dexamethasone for the mobilization of granulocytes in normal donors: optimization of dosing. Transfusion. 2000;40(6)642-644.</a:t>
            </a:r>
          </a:p>
          <a:p>
            <a:pPr eaLnBrk="1" hangingPunct="1">
              <a:spcBef>
                <a:spcPct val="0"/>
              </a:spcBef>
            </a:pPr>
            <a:r>
              <a:rPr lang="en-US" sz="2000" smtClean="0"/>
              <a:t>Stroncek et al. Administration of G-CSF plus dexamethasone produces greater granulocyte concentrate yields while causing no more donor toxicity than G-CSF alone. Transfusion 2001;41(8):1037-44.</a:t>
            </a:r>
          </a:p>
          <a:p>
            <a:pPr eaLnBrk="1" hangingPunct="1">
              <a:spcBef>
                <a:spcPct val="0"/>
              </a:spcBef>
            </a:pPr>
            <a:r>
              <a:rPr lang="en-US" sz="2000" smtClean="0"/>
              <a:t>Strauss RG. Granulocyte (neutrophil) transfusion. Apheresis: principles and practice. Bethesda: AABB Press, 2003:237-52.</a:t>
            </a:r>
          </a:p>
          <a:p>
            <a:pPr eaLnBrk="1" hangingPunct="1">
              <a:spcBef>
                <a:spcPct val="0"/>
              </a:spcBef>
            </a:pPr>
            <a:r>
              <a:rPr lang="en-US" sz="2000" smtClean="0"/>
              <a:t>Drewniak A, Changes in gene expression of granulocytes during in vivo granulocyte colony-stimulating factor/dexamethasone mobilization for transfusion purposes. Blood. 2009;113 (23):5979–5998.</a:t>
            </a:r>
          </a:p>
          <a:p>
            <a:pPr eaLnBrk="1" hangingPunct="1">
              <a:spcBef>
                <a:spcPct val="0"/>
              </a:spcBef>
            </a:pPr>
            <a:endParaRPr lang="en-US" sz="2000" smtClean="0"/>
          </a:p>
          <a:p>
            <a:pPr eaLnBrk="1" hangingPunct="1">
              <a:spcBef>
                <a:spcPct val="0"/>
              </a:spcBef>
            </a:pPr>
            <a:endParaRPr lang="en-US" sz="2400" smtClean="0"/>
          </a:p>
          <a:p>
            <a:pPr eaLnBrk="1" hangingPunct="1">
              <a:spcBef>
                <a:spcPct val="0"/>
              </a:spcBef>
            </a:pPr>
            <a:endParaRPr lang="en-US" smtClean="0"/>
          </a:p>
          <a:p>
            <a:pPr eaLnBrk="1" hangingPunct="1">
              <a:spcBef>
                <a:spcPct val="0"/>
              </a:spcBef>
            </a:pPr>
            <a:endParaRPr lang="en-US" i="1" smtClean="0"/>
          </a:p>
          <a:p>
            <a:pPr eaLnBrk="1" hangingPunct="1">
              <a:spcBef>
                <a:spcPct val="0"/>
              </a:spcBef>
            </a:pPr>
            <a:endParaRPr lang="en-US" i="1"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smtClean="0"/>
              <a:t>Reference Values</a:t>
            </a:r>
          </a:p>
        </p:txBody>
      </p:sp>
      <p:sp>
        <p:nvSpPr>
          <p:cNvPr id="19458" name="Content Placeholder 2"/>
          <p:cNvSpPr>
            <a:spLocks noGrp="1"/>
          </p:cNvSpPr>
          <p:nvPr>
            <p:ph idx="1"/>
          </p:nvPr>
        </p:nvSpPr>
        <p:spPr>
          <a:xfrm>
            <a:off x="838200" y="1531938"/>
            <a:ext cx="10717213" cy="4351337"/>
          </a:xfrm>
        </p:spPr>
        <p:txBody>
          <a:bodyPr/>
          <a:lstStyle/>
          <a:p>
            <a:pPr eaLnBrk="1" hangingPunct="1"/>
            <a:r>
              <a:rPr lang="en-US" smtClean="0"/>
              <a:t>WBC: 4-11 x 10</a:t>
            </a:r>
            <a:r>
              <a:rPr lang="en-US" baseline="30000" smtClean="0"/>
              <a:t>3</a:t>
            </a:r>
            <a:r>
              <a:rPr lang="en-US" smtClean="0"/>
              <a:t>/mcL = 4000-12000/mcL</a:t>
            </a:r>
          </a:p>
          <a:p>
            <a:pPr eaLnBrk="1" hangingPunct="1"/>
            <a:r>
              <a:rPr lang="en-US" smtClean="0"/>
              <a:t>Absolute neutrophil count (ANC): 2-7.5 x 10</a:t>
            </a:r>
            <a:r>
              <a:rPr lang="en-US" baseline="30000" smtClean="0"/>
              <a:t>3</a:t>
            </a:r>
            <a:r>
              <a:rPr lang="en-US" smtClean="0"/>
              <a:t>/mcL = 2000-7500/mcL </a:t>
            </a:r>
          </a:p>
          <a:p>
            <a:pPr eaLnBrk="1" hangingPunct="1"/>
            <a:r>
              <a:rPr lang="en-US" smtClean="0"/>
              <a:t>Daily neutrophil production: 0.9 x 10</a:t>
            </a:r>
            <a:r>
              <a:rPr lang="en-US" baseline="30000" smtClean="0"/>
              <a:t>9</a:t>
            </a:r>
            <a:r>
              <a:rPr lang="en-US" smtClean="0"/>
              <a:t> cells/kg/d</a:t>
            </a:r>
          </a:p>
          <a:p>
            <a:pPr eaLnBrk="1" hangingPunct="1"/>
            <a:r>
              <a:rPr lang="en-US" smtClean="0"/>
              <a:t>Granulocyte half-life: 6-7 hours in peripheral blood</a:t>
            </a:r>
          </a:p>
        </p:txBody>
      </p:sp>
      <p:pic>
        <p:nvPicPr>
          <p:cNvPr id="19459" name="Picture 4" descr="http://www.svt.ac-versailles.fr/IMG/jpg/polynuc2.jpg"/>
          <p:cNvPicPr>
            <a:picLocks noChangeAspect="1" noChangeArrowheads="1"/>
          </p:cNvPicPr>
          <p:nvPr/>
        </p:nvPicPr>
        <p:blipFill>
          <a:blip r:embed="rId3"/>
          <a:srcRect/>
          <a:stretch>
            <a:fillRect/>
          </a:stretch>
        </p:blipFill>
        <p:spPr bwMode="auto">
          <a:xfrm>
            <a:off x="4348163" y="3638550"/>
            <a:ext cx="3273425" cy="2924175"/>
          </a:xfrm>
          <a:prstGeom prst="rect">
            <a:avLst/>
          </a:prstGeom>
          <a:noFill/>
          <a:ln w="9525">
            <a:noFill/>
            <a:miter lim="800000"/>
            <a:headEnd/>
            <a:tailEnd/>
          </a:ln>
        </p:spPr>
      </p:pic>
      <p:pic>
        <p:nvPicPr>
          <p:cNvPr id="19460" name="Picture 2" descr="http://imgc.allpostersimages.com/images/P-473-488-90/64/6472/KKRH100Z/posters/gladden-willis-human-basophil-white-blood-cell-lm-x1250.jpg"/>
          <p:cNvPicPr>
            <a:picLocks noChangeAspect="1" noChangeArrowheads="1"/>
          </p:cNvPicPr>
          <p:nvPr/>
        </p:nvPicPr>
        <p:blipFill>
          <a:blip r:embed="rId4"/>
          <a:srcRect/>
          <a:stretch>
            <a:fillRect/>
          </a:stretch>
        </p:blipFill>
        <p:spPr bwMode="auto">
          <a:xfrm>
            <a:off x="8224838" y="3498850"/>
            <a:ext cx="3600450" cy="2701925"/>
          </a:xfrm>
          <a:prstGeom prst="rect">
            <a:avLst/>
          </a:prstGeom>
          <a:noFill/>
          <a:ln w="9525">
            <a:noFill/>
            <a:miter lim="800000"/>
            <a:headEnd/>
            <a:tailEnd/>
          </a:ln>
        </p:spPr>
      </p:pic>
      <p:pic>
        <p:nvPicPr>
          <p:cNvPr id="19461" name="Picture 4" descr="http://classconnection.s3.amazonaws.com/760/flashcards/868760/png/neutrophil1327086019653.png"/>
          <p:cNvPicPr>
            <a:picLocks noChangeAspect="1" noChangeArrowheads="1"/>
          </p:cNvPicPr>
          <p:nvPr/>
        </p:nvPicPr>
        <p:blipFill>
          <a:blip r:embed="rId5"/>
          <a:srcRect/>
          <a:stretch>
            <a:fillRect/>
          </a:stretch>
        </p:blipFill>
        <p:spPr bwMode="auto">
          <a:xfrm>
            <a:off x="557213" y="3638550"/>
            <a:ext cx="3175000" cy="3219450"/>
          </a:xfrm>
          <a:prstGeom prst="rect">
            <a:avLst/>
          </a:prstGeom>
          <a:noFill/>
          <a:ln w="9525">
            <a:noFill/>
            <a:miter lim="800000"/>
            <a:headEnd/>
            <a:tailEnd/>
          </a:ln>
        </p:spPr>
      </p:pic>
      <p:sp>
        <p:nvSpPr>
          <p:cNvPr id="19463" name="TextBox 1"/>
          <p:cNvSpPr txBox="1">
            <a:spLocks noChangeArrowheads="1"/>
          </p:cNvSpPr>
          <p:nvPr/>
        </p:nvSpPr>
        <p:spPr bwMode="auto">
          <a:xfrm>
            <a:off x="9739313" y="6286500"/>
            <a:ext cx="2241550" cy="366713"/>
          </a:xfrm>
          <a:prstGeom prst="rect">
            <a:avLst/>
          </a:prstGeom>
          <a:noFill/>
          <a:ln w="9525">
            <a:noFill/>
            <a:miter lim="800000"/>
            <a:headEnd/>
            <a:tailEnd/>
          </a:ln>
        </p:spPr>
        <p:txBody>
          <a:bodyPr wrap="none">
            <a:spAutoFit/>
          </a:bodyPr>
          <a:lstStyle/>
          <a:p>
            <a:r>
              <a:rPr lang="en-US"/>
              <a:t>Dancey et al. (1976)</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p:nvPr>
        </p:nvSpPr>
        <p:spPr/>
        <p:txBody>
          <a:bodyPr/>
          <a:lstStyle/>
          <a:p>
            <a:r>
              <a:rPr lang="en-US" smtClean="0"/>
              <a:t>References</a:t>
            </a:r>
          </a:p>
        </p:txBody>
      </p:sp>
      <p:sp>
        <p:nvSpPr>
          <p:cNvPr id="82947" name="Rectangle 3"/>
          <p:cNvSpPr>
            <a:spLocks noGrp="1"/>
          </p:cNvSpPr>
          <p:nvPr>
            <p:ph type="body" idx="1"/>
          </p:nvPr>
        </p:nvSpPr>
        <p:spPr>
          <a:xfrm>
            <a:off x="0" y="1520825"/>
            <a:ext cx="12192000" cy="5337175"/>
          </a:xfrm>
        </p:spPr>
        <p:txBody>
          <a:bodyPr/>
          <a:lstStyle/>
          <a:p>
            <a:pPr eaLnBrk="1" hangingPunct="1">
              <a:lnSpc>
                <a:spcPct val="80000"/>
              </a:lnSpc>
              <a:spcBef>
                <a:spcPct val="0"/>
              </a:spcBef>
            </a:pPr>
            <a:r>
              <a:rPr lang="en-US" sz="2000" smtClean="0"/>
              <a:t>Ikemoto et al. Impact of the mobilization regimen and the harvesting technique on the granulocyte yield in healthy donors for granulocyte transfusion therapy. Transfusion 2012;52:2646-2652.</a:t>
            </a:r>
          </a:p>
          <a:p>
            <a:pPr eaLnBrk="1" hangingPunct="1">
              <a:lnSpc>
                <a:spcPct val="80000"/>
              </a:lnSpc>
              <a:spcBef>
                <a:spcPct val="0"/>
              </a:spcBef>
            </a:pPr>
            <a:r>
              <a:rPr lang="en-US" sz="2000" smtClean="0"/>
              <a:t>Strauss RG. Role of granulocyte/neutrophil transfusions for haematology/oncology patients in the modern era. British Journal of Haematology, 2012;158:299-306.</a:t>
            </a:r>
          </a:p>
          <a:p>
            <a:pPr eaLnBrk="1" hangingPunct="1">
              <a:lnSpc>
                <a:spcPct val="80000"/>
              </a:lnSpc>
              <a:spcBef>
                <a:spcPct val="0"/>
              </a:spcBef>
            </a:pPr>
            <a:r>
              <a:rPr lang="en-US" sz="2000" smtClean="0"/>
              <a:t>Seidel et al. Randomized phase III study of granulocyte transfusion in neutropenic patients. Bone marrow transplantation, 2008;42679-84.</a:t>
            </a:r>
          </a:p>
          <a:p>
            <a:pPr eaLnBrk="1" hangingPunct="1">
              <a:lnSpc>
                <a:spcPct val="80000"/>
              </a:lnSpc>
              <a:spcBef>
                <a:spcPct val="0"/>
              </a:spcBef>
            </a:pPr>
            <a:r>
              <a:rPr lang="en-US" sz="2000" smtClean="0"/>
              <a:t>Stroncek et al. Alloimmunization after granuloctye transfusions. Transfusion 1996;36:1009-1015.</a:t>
            </a:r>
          </a:p>
          <a:p>
            <a:pPr eaLnBrk="1" hangingPunct="1">
              <a:lnSpc>
                <a:spcPct val="80000"/>
              </a:lnSpc>
              <a:spcBef>
                <a:spcPct val="0"/>
              </a:spcBef>
            </a:pPr>
            <a:r>
              <a:rPr lang="en-US" sz="2000" smtClean="0"/>
              <a:t>Heim KF et al. The relationship between alloimmunizations and posttransfusion granulocyte survival: experience in a chronic granulomatous disease cohort. Transfusion 2011;51:1154-1162.</a:t>
            </a:r>
          </a:p>
          <a:p>
            <a:pPr eaLnBrk="1" hangingPunct="1">
              <a:lnSpc>
                <a:spcPct val="80000"/>
              </a:lnSpc>
              <a:spcBef>
                <a:spcPct val="0"/>
              </a:spcBef>
            </a:pPr>
            <a:r>
              <a:rPr lang="en-US" sz="2000" smtClean="0"/>
              <a:t>Pegels JG et al. Serological studies in patients on platelet- and granulocyte-substitution therapy. Br J Haematol 52:59-68, 1982.</a:t>
            </a:r>
          </a:p>
          <a:p>
            <a:pPr eaLnBrk="1" hangingPunct="1">
              <a:lnSpc>
                <a:spcPct val="80000"/>
              </a:lnSpc>
              <a:spcBef>
                <a:spcPct val="0"/>
              </a:spcBef>
            </a:pPr>
            <a:r>
              <a:rPr lang="en-US" sz="2000" smtClean="0"/>
              <a:t>Arnold R et al. Lymphocytotoxic antibodies in patients receiving granulocyte transfusion. Vox Sang 38:250-258, 1980.</a:t>
            </a:r>
          </a:p>
          <a:p>
            <a:pPr eaLnBrk="1" hangingPunct="1">
              <a:lnSpc>
                <a:spcPct val="80000"/>
              </a:lnSpc>
              <a:spcBef>
                <a:spcPct val="0"/>
              </a:spcBef>
            </a:pPr>
            <a:r>
              <a:rPr lang="en-US" sz="2000" smtClean="0"/>
              <a:t>Price TH et al. Phase I/II trial of neutrophil transfusions from donors stimulated with G-CSF and dexamethasone for treatment of patients with infections in hematopoietic stem cell transplantation. Blood 95:3302-3309, 2000.</a:t>
            </a:r>
          </a:p>
          <a:p>
            <a:pPr eaLnBrk="1" hangingPunct="1">
              <a:lnSpc>
                <a:spcPct val="80000"/>
              </a:lnSpc>
              <a:spcBef>
                <a:spcPct val="0"/>
              </a:spcBef>
            </a:pPr>
            <a:r>
              <a:rPr lang="en-US" sz="2000" smtClean="0"/>
              <a:t>Elebute M et al. Clinical guidelines for the use of granulocyte transfusions. National blood service of England and North Wales. 2006. </a:t>
            </a:r>
          </a:p>
          <a:p>
            <a:pPr eaLnBrk="1" hangingPunct="1">
              <a:lnSpc>
                <a:spcPct val="80000"/>
              </a:lnSpc>
              <a:spcBef>
                <a:spcPct val="0"/>
              </a:spcBef>
            </a:pPr>
            <a:r>
              <a:rPr lang="en-US" sz="2000" smtClean="0"/>
              <a:t>Marfin AA and Price TH. Granulocyte transfusion therapy. Journal of Intensive Care Medicine. 2013.</a:t>
            </a:r>
          </a:p>
          <a:p>
            <a:pPr eaLnBrk="1" hangingPunct="1">
              <a:lnSpc>
                <a:spcPct val="80000"/>
              </a:lnSpc>
              <a:spcBef>
                <a:spcPct val="0"/>
              </a:spcBef>
            </a:pPr>
            <a:endParaRPr lang="en-US" sz="2000" smtClean="0"/>
          </a:p>
          <a:p>
            <a:pPr>
              <a:lnSpc>
                <a:spcPct val="80000"/>
              </a:lnSpc>
            </a:pPr>
            <a:endParaRPr lang="en-US" sz="200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pPr eaLnBrk="1" hangingPunct="1"/>
            <a:r>
              <a:rPr lang="en-US" smtClean="0"/>
              <a:t>Questions?</a:t>
            </a:r>
          </a:p>
        </p:txBody>
      </p:sp>
      <p:sp>
        <p:nvSpPr>
          <p:cNvPr id="81922" name="Content Placeholder 2"/>
          <p:cNvSpPr>
            <a:spLocks noGrp="1"/>
          </p:cNvSpPr>
          <p:nvPr>
            <p:ph idx="1"/>
          </p:nvPr>
        </p:nvSpPr>
        <p:spPr>
          <a:xfrm>
            <a:off x="877888" y="1892300"/>
            <a:ext cx="10515600" cy="4351338"/>
          </a:xfrm>
        </p:spPr>
        <p:txBody>
          <a:bodyPr/>
          <a:lstStyle/>
          <a:p>
            <a:pPr eaLnBrk="1" hangingPunct="1"/>
            <a:endParaRPr lang="en-US" smtClean="0"/>
          </a:p>
        </p:txBody>
      </p:sp>
      <p:grpSp>
        <p:nvGrpSpPr>
          <p:cNvPr id="81923" name="Group 10"/>
          <p:cNvGrpSpPr>
            <a:grpSpLocks/>
          </p:cNvGrpSpPr>
          <p:nvPr/>
        </p:nvGrpSpPr>
        <p:grpSpPr bwMode="auto">
          <a:xfrm>
            <a:off x="4424363" y="2344738"/>
            <a:ext cx="8839200" cy="2611437"/>
            <a:chOff x="1344" y="2544"/>
            <a:chExt cx="3888" cy="960"/>
          </a:xfrm>
        </p:grpSpPr>
        <p:sp>
          <p:nvSpPr>
            <p:cNvPr id="81924" name="Rectangle 11"/>
            <p:cNvSpPr>
              <a:spLocks noChangeArrowheads="1"/>
            </p:cNvSpPr>
            <p:nvPr/>
          </p:nvSpPr>
          <p:spPr bwMode="auto">
            <a:xfrm>
              <a:off x="1344" y="2544"/>
              <a:ext cx="3888" cy="146"/>
            </a:xfrm>
            <a:prstGeom prst="rect">
              <a:avLst/>
            </a:prstGeom>
            <a:noFill/>
            <a:ln w="9525">
              <a:noFill/>
              <a:miter lim="800000"/>
              <a:headEnd/>
              <a:tailEnd/>
            </a:ln>
          </p:spPr>
          <p:txBody>
            <a:bodyPr>
              <a:spAutoFit/>
            </a:bodyPr>
            <a:lstStyle/>
            <a:p>
              <a:pPr lvl="4"/>
              <a:endParaRPr lang="en-US" sz="2000">
                <a:latin typeface="Times New Roman" pitchFamily="18" charset="0"/>
              </a:endParaRPr>
            </a:p>
          </p:txBody>
        </p:sp>
        <p:sp>
          <p:nvSpPr>
            <p:cNvPr id="81925" name="Oval 12" descr="Any Questions"/>
            <p:cNvSpPr>
              <a:spLocks noChangeArrowheads="1"/>
            </p:cNvSpPr>
            <p:nvPr/>
          </p:nvSpPr>
          <p:spPr bwMode="auto">
            <a:xfrm>
              <a:off x="1440" y="2592"/>
              <a:ext cx="960" cy="912"/>
            </a:xfrm>
            <a:prstGeom prst="ellipse">
              <a:avLst/>
            </a:prstGeom>
            <a:blipFill dpi="0" rotWithShape="1">
              <a:blip r:embed="rId2"/>
              <a:srcRect/>
              <a:stretch>
                <a:fillRect/>
              </a:stretch>
            </a:blipFill>
            <a:ln w="9525">
              <a:solidFill>
                <a:schemeClr val="tx1"/>
              </a:solidFill>
              <a:round/>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smtClean="0"/>
              <a:t>Granulocyte Transfusion (GTX): Historical Background</a:t>
            </a:r>
          </a:p>
        </p:txBody>
      </p:sp>
      <p:sp>
        <p:nvSpPr>
          <p:cNvPr id="21506" name="Content Placeholder 2"/>
          <p:cNvSpPr>
            <a:spLocks noGrp="1"/>
          </p:cNvSpPr>
          <p:nvPr>
            <p:ph idx="1"/>
          </p:nvPr>
        </p:nvSpPr>
        <p:spPr/>
        <p:txBody>
          <a:bodyPr/>
          <a:lstStyle/>
          <a:p>
            <a:pPr eaLnBrk="1" hangingPunct="1"/>
            <a:r>
              <a:rPr lang="en-US" smtClean="0"/>
              <a:t>Performed in 1960s using donors with CML </a:t>
            </a:r>
          </a:p>
          <a:p>
            <a:pPr eaLnBrk="1" hangingPunct="1"/>
            <a:r>
              <a:rPr lang="en-US" smtClean="0"/>
              <a:t>Median dose: 7 X 10</a:t>
            </a:r>
            <a:r>
              <a:rPr lang="en-US" baseline="30000" smtClean="0"/>
              <a:t>10 </a:t>
            </a:r>
            <a:r>
              <a:rPr lang="en-US" smtClean="0"/>
              <a:t>grans</a:t>
            </a:r>
          </a:p>
          <a:p>
            <a:pPr eaLnBrk="1" hangingPunct="1"/>
            <a:r>
              <a:rPr lang="en-US" smtClean="0"/>
              <a:t>Median ANC increment: 1000 grans/mcL</a:t>
            </a:r>
          </a:p>
          <a:p>
            <a:pPr eaLnBrk="1" hangingPunct="1"/>
            <a:r>
              <a:rPr lang="en-US" smtClean="0"/>
              <a:t>Dose </a:t>
            </a:r>
            <a:r>
              <a:rPr lang="el-GR" smtClean="0"/>
              <a:t>α</a:t>
            </a:r>
            <a:r>
              <a:rPr lang="en-US" smtClean="0"/>
              <a:t> ANC increment and rate of defervescence </a:t>
            </a:r>
          </a:p>
          <a:p>
            <a:pPr eaLnBrk="1" hangingPunct="1"/>
            <a:endParaRPr lang="en-US" smtClean="0"/>
          </a:p>
          <a:p>
            <a:pPr eaLnBrk="1" hangingPunct="1"/>
            <a:endParaRPr lang="en-US" smtClean="0"/>
          </a:p>
          <a:p>
            <a:pPr eaLnBrk="1" hangingPunct="1"/>
            <a:endParaRPr lang="en-US" smtClean="0"/>
          </a:p>
        </p:txBody>
      </p:sp>
      <p:sp>
        <p:nvSpPr>
          <p:cNvPr id="21507" name="TextBox 1"/>
          <p:cNvSpPr txBox="1">
            <a:spLocks noChangeArrowheads="1"/>
          </p:cNvSpPr>
          <p:nvPr/>
        </p:nvSpPr>
        <p:spPr bwMode="auto">
          <a:xfrm>
            <a:off x="9766300" y="5942013"/>
            <a:ext cx="2120900" cy="369887"/>
          </a:xfrm>
          <a:prstGeom prst="rect">
            <a:avLst/>
          </a:prstGeom>
          <a:noFill/>
          <a:ln w="9525">
            <a:noFill/>
            <a:miter lim="800000"/>
            <a:headEnd/>
            <a:tailEnd/>
          </a:ln>
        </p:spPr>
        <p:txBody>
          <a:bodyPr wrap="none">
            <a:spAutoFit/>
          </a:bodyPr>
          <a:lstStyle/>
          <a:p>
            <a:r>
              <a:rPr lang="en-US"/>
              <a:t>Morse et al. (1966)</a:t>
            </a:r>
          </a:p>
        </p:txBody>
      </p:sp>
      <p:pic>
        <p:nvPicPr>
          <p:cNvPr id="21508" name="Picture 4" descr="http://biology.clc.uc.edu/fankhauser/Labs/Anatomy_&amp;_Physiology/A&amp;P203/Circulatory_System/neutrophil_1000x_P1010024.JPG"/>
          <p:cNvPicPr>
            <a:picLocks noChangeAspect="1" noChangeArrowheads="1"/>
          </p:cNvPicPr>
          <p:nvPr/>
        </p:nvPicPr>
        <p:blipFill>
          <a:blip r:embed="rId3"/>
          <a:srcRect/>
          <a:stretch>
            <a:fillRect/>
          </a:stretch>
        </p:blipFill>
        <p:spPr bwMode="auto">
          <a:xfrm>
            <a:off x="3233738" y="3995738"/>
            <a:ext cx="3300412" cy="262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smtClean="0"/>
              <a:t>GTX Historical Background</a:t>
            </a:r>
          </a:p>
        </p:txBody>
      </p:sp>
      <p:sp>
        <p:nvSpPr>
          <p:cNvPr id="23554" name="Content Placeholder 2"/>
          <p:cNvSpPr>
            <a:spLocks noGrp="1"/>
          </p:cNvSpPr>
          <p:nvPr>
            <p:ph idx="1"/>
          </p:nvPr>
        </p:nvSpPr>
        <p:spPr>
          <a:xfrm>
            <a:off x="719138" y="1690688"/>
            <a:ext cx="10515600" cy="4351337"/>
          </a:xfrm>
        </p:spPr>
        <p:txBody>
          <a:bodyPr/>
          <a:lstStyle/>
          <a:p>
            <a:pPr marL="0" indent="0" eaLnBrk="1" hangingPunct="1">
              <a:buFont typeface="Arial" charset="0"/>
              <a:buNone/>
              <a:defRPr/>
            </a:pPr>
            <a:r>
              <a:rPr lang="en-US" dirty="0" smtClean="0"/>
              <a:t>Those results supported by </a:t>
            </a:r>
            <a:r>
              <a:rPr lang="en-US" dirty="0" err="1" smtClean="0"/>
              <a:t>Graw</a:t>
            </a:r>
            <a:r>
              <a:rPr lang="en-US" dirty="0" smtClean="0"/>
              <a:t> et al. (1972): </a:t>
            </a:r>
          </a:p>
          <a:p>
            <a:pPr eaLnBrk="1" hangingPunct="1">
              <a:defRPr/>
            </a:pPr>
            <a:r>
              <a:rPr lang="en-US" dirty="0" smtClean="0"/>
              <a:t>76 pts. with neutropenia and Gram negative sepsis;</a:t>
            </a:r>
          </a:p>
          <a:p>
            <a:pPr eaLnBrk="1" hangingPunct="1">
              <a:defRPr/>
            </a:pPr>
            <a:r>
              <a:rPr lang="en-US" dirty="0" smtClean="0"/>
              <a:t>46% of GTX recipients (N = 39) survived compared to 30% (N=37) of controls</a:t>
            </a:r>
          </a:p>
          <a:p>
            <a:pPr eaLnBrk="1" hangingPunct="1">
              <a:defRPr/>
            </a:pPr>
            <a:r>
              <a:rPr lang="en-US" dirty="0" smtClean="0"/>
              <a:t>Median Dose: 0.6 x 10</a:t>
            </a:r>
            <a:r>
              <a:rPr lang="en-US" baseline="30000" dirty="0" smtClean="0"/>
              <a:t>10</a:t>
            </a:r>
            <a:r>
              <a:rPr lang="en-US" dirty="0" smtClean="0"/>
              <a:t> grans; mean ANC increment: 850/</a:t>
            </a:r>
            <a:r>
              <a:rPr lang="en-US" dirty="0" err="1" smtClean="0"/>
              <a:t>mcL</a:t>
            </a:r>
            <a:endParaRPr lang="en-US" dirty="0" smtClean="0"/>
          </a:p>
          <a:p>
            <a:pPr eaLnBrk="1" hangingPunct="1">
              <a:defRPr/>
            </a:pPr>
            <a:r>
              <a:rPr lang="en-US" dirty="0" smtClean="0"/>
              <a:t>Trial not randomized</a:t>
            </a:r>
          </a:p>
        </p:txBody>
      </p:sp>
      <p:sp>
        <p:nvSpPr>
          <p:cNvPr id="23555" name="AutoShape 6" descr="data:image/jpeg;base64,/9j/4AAQSkZJRgABAQEAYABgAAD/2wBDAAoHBwkHBgoJCAkLCwoMDxkQDw4ODx4WFxIZJCAmJSMgIyIoLTkwKCo2KyIjMkQyNjs9QEBAJjBGS0U+Sjk/QD3/2wBDAQsLCw8NDx0QEB09KSMpPT09PT09PT09PT09PT09PT09PT09PT09PT09PT09PT09PT09PT09PT09PT09PT09PT3/wAARCAC0AN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1N/vt9aaac/32+tNyKRIY4qKaCK44mjDe5qXIqpfXn2dQEXc57UIqN76CCxs7c7vKAPvTLrUkt4GMK5K9hWXNeTieMuDsJ5BFW7hYriPYgK9yafLbc2tr72pQury4lt/Nkztbpg1mxXMdlIk1zcKhboGbmk1fXLXTt0BBeRf4QePxrgtRnm1K5aU5Pouc4rppUXJ9kb6Rjax6NPqAuIwLaUSehBqxbahcRxKSzNkdDXllnc3Fq+Y2ZTXomj67aX2lpFOyRzqBwT1oq0HBX3RN01sdBbaywkEcsPXuDWh5VrcHf5aMe5rnYkaG7MybS23PPcU23vmS+zuwCckdqw5exDp31R1i4GAAAB2Fc1rqldQLY4IGK6KOVJI1dDlT0IqC9sYr9ME4cDg1HUzpVOSWpzttd+TjHWkub8yLjNOuNJuLZuUJA7iq8djNMwVY2J+lFjvvF6k+mae1/LljiMdTWyk2n6fL5asFYdWNT6fZm007yj99vvVy+qxP9qaMYZgc/WrhDmdnsc0p+0la+h2MbrIMqwI9qdXP+HGmjkaCTPTcSe1dBSnHldjmnFRdkFFFISFUk9B1qSQwKaSB1YD6msO/1t2Zo7c7VBxu9ay2lmc5Mjc+9I6YYZtXZ2OM8jke1MlijmQpKu4Vy0F/cWzfLIT7Gug0/UEv4yR8si9VoFOjKnqipN4eilbMblAe1OXwwdo/fDp6VqMwQZY4FPW7g2j96vSmrkqtU6Dn++31pMVl2mvRTvtn+VietamQQCpyDSVyJ05QdmNkYRoWPasjf9pctkcHvVjVLnylCYJDdcVVVBsG3g/yq4q2pcI2VwZJAWBGVI61z/irVp9O00RQ53PwGHauljvAkZj2b2ziud8c2W7RhcRgKyHkfWtaes1daFp6nm0txJJuZ2LM3Uk1oaXFJdOsMIUMe5rLVc9etdd4Ltw9zLOyjaiY/GvQqyUYtlJmnB4QjtLNJZ186SQ8gHpXKanbHT9QkiAOwHK16QiPNAVRuRyNxrjPE93bXBERAM8f8S1y0KsnO0tSraGr4Xubi+scTOMxkBCepHpWzJGhJDJtkUd+lcboXiOLT4BBJGQobO4da6tQbuNbmKTer85FZ14uM2+g1qb+mknTVC4wueB2q7CG71T0JCto6t/e4rSAxXM92clRWkwyaTGDwMfSnUUiLtCc1Wm0+C4k3yxgsOhq2KQ002gTaI44EiGEAFPxRS9qG7hcSszXbowQLCh+Z+T9K06wPEB/0xf9yl1NaCvNGWqbu1TiLjpTYeathRipbO9spyRYo0+c2uoRsOhODViUCqMnyvnnIORTTD4lZnQ6/wCctoDB97PNcoLzUcfef/viu5TFxaRs38Siqn2Jx0XitqVRRWxyU2ldHNXA2u2B0Nbnh28aZGglYkryM1Rv4MO31qlbXT2NyJUPQ81ktTpqR54nSXERa6PmLx2plxCIhuYjBHNX45FurVJU53DNULyVDEyoNzD0qkziV72KsGfPO3r2p+tQJdadJb3O0B159qzlvjhnAO5T2rH1zxEkcgWQs7r1ArSMZSkkjfk1uzlr7SJbK45TchPDDniux0Cz+z6IzRL+8Yb2xWXB4ntJoJN0QBCn5W71S0vxHNay+VuzbucEHsK6pqpUg4taoppLVM1tY1Cey0wyRswZzjI7VxEkrSPuY5J6n1rvtas/tejnyeR99cVwTQ7NwYEEetVhmuR23CbvsROAvINdn4P1NzatbOcqvKiuKZcV2HgazYzzTsp8tUwPc1dZL2buZ31PRdFbfbO2CPm71oVDZR+XbKO5Gamry2c0ndhRRRQIKKKKACiiikAVj+IICVjlA4AwfatimTRLNE0bjKtR1Lpy5ZXORjOO9WRNxSX2nS2kpGCUPQiqW89KTieimpq6LMstVg2+UKOpOKAWfhQTmtjR9JYSC4uFIAPyrTWgTkoI2YU8q1iT0UVdQfIvHaqx5JqdVO0fSg8xu7ucle3Ad2+tZbqXfA71K2+SQhVbJPpWzpOjEkSzjHcA00rbnpSmoK5p6TE0OmxK3XHSqdzaPDcu0SgJIuMela/TjsKa6CRSrDINCfU89T965xN3BcRW9wtscuFLV587yXU8nnHD9816/c6U0BZ4GJVgc+ted3fhG+eeSSMqwJJx3FduGnHW508/Mc0oLFlWljJJG2tE6LfCQokEhYcHArSsfCV2syPcAIo5IJ5xXV7SMdWyWdTobE6NarMONp5NVdS0iyu2JKlW/vCtOaNBboIvlVccCqucymPG4Hoa85N8zkmaxt1MiHwfbPIrvMdpOMV2GkaXHBCsMSARL1K1S07SriaQGQYjU5z611EUSwxBYxgDrilUqye7MaskvhHgYGKSjNFYnMFFFKMYoASilNJTAKKKKACiiigBGRXUqwDA9jVRtMtHOTEB9DVylwKRSk1syrHY20JykS5qx+FFMmnS3t3lfoooDVjmZUGXYKPUmlW/tQoHnr09a5C8v5ruVtzYXso7ULGdo+lJ+p1Rwqa95nXG3iSQsqKDnsKfk1z2na20c/l3DZQnrXQAhlDKcqelOxhUhKOjCilApDQZCioXtImZm2gMepqYUUAm1sZR0rZIzAj5v0oksWJO1MnGMmtWlPSncv2jMOHRHO8yPgN2q9b6Xb2wDMoO0dTV3rWXq2rLaZhRd7kc+1DlJlQcpuxZuNStrZCTIOOiisq48SFomWKPaT0NYknmSncc0RxsWAFKx2Qw8Vq9TotF1NTC63coDZyCa0ra7iuy3ktu29a5CVCi8itXQL+G2SRJThmPBoZnWoK3NE6ClFMV1dQy8qelPBzQcTFPNIaUjFIaAEooopgFFFB4yScAdzSuAuaQk1i6prYjBit/vdC1ZC6pdKc+c350tTphh5SVzsDxWbr5I09QDwWGapWGvsXCXPOTjNa2pQLc6bIF5IG5aL66kqDpzVzko1ySa0UQbF+lZ6/I+M1oI42L9KlnfqzNddkhx611GhTtPY4Y5KHFcxL/AK0j3rpvD0ZjsCx/iNX0McT8Jp9RSY5o60uOKDzw6UZpKRmC/eIH1oBK4pOaKjE0THCyKT9akxgZ/lRcGmgXhvauKv5TNfO+e5xXa8EEHuMVy+q6cbS5yOVY5zRc6sK0nqNs4UcZbpWmtjaqofK59BWWkwSEgcGq6XEiPy1SrnVKMpPcl1BgZCFHFUbc/wClJ7NUtxJ5g96S0if7VEwRiAw7VUS3pE7VgFjULwMDio1f5sZpty52gr6VW8xlOWoPJe5og5FLWeNUt4hh5Bn0zUTa5Fz5YyR3p2KUGzVA9TRXPP4leMkGHntxVuLXkOPNXaT6CnysbpSNWs3xDLLFpR8okMzYyOwqRNZtHYKZApPc0/U0FxpUoX5uMgilbuOEWpK5xalmADHJqwICRmocFZTuGMVq2pWRMd6mW56TdkZLja1dfotx9p05A5yy/Ka528t9jEgcVd8N3Xl3LQMcB+R9aT20Mqq5o3M6+j+zXksf91jT1l+QfStrVtEN45mgIEh+8DVNfDd5tHydvWm0mKFWLjuUra2e8uwi9z1rsIYlt7ZIk6KKjtrKGyyI+W9cVPmqbvocterzvQQUvejHpSM4RGZv4Rmk2YJXKWp6mlgm0YMh7elcxcX090xLufoKS8na6u3cnqeKdBatJwFzS2PSp04wRX3yD+I8e9aGn61NbSBZSWTvmmy2LxrkrVGRCpouW4xmjuIpEuIRLGcqapazE09vGqLl91UfDV2WL27cjqK3iPbpTtqcEk6UzkLyxuLVVaVSFPSqeTXbzwJdRGOYZWmRadbQptWJT7ml01N44pW1RxsFvJczLEgJYmuwsbNbSzWNlBcdTUkVnbwyeZFGFep+tN6mVau56Iil2qhd8BB1Jrk9Z1kP8lscJnlqsa9qzvcm1gPyD7x96wmZTMInXnqfetYx01Kp0urFUnCnduJ5yTUxLxxFxuI6YFNZY1HUAj7oNDXYgjLyE7F5aq1N0khOZrdQ+RzjirFtHNLcCNWyG4HtXL3HieTYwgRevU0lj4purbLMinHPWtfY1LXSJ5kdhLp72kTLKVMh6GnWupXGnFd5JiPBQ1zcHjSOef8A0yE4HRgcmti11Oz1UbVJk9B3FRKE4r30RdSRfu4o7u3F1bqVB6qe1VrSYo2DxV2B5vPVQm2DGCDVTULU21xkfdPQ1zuJtTkvhZZupFkhrOgnNvcJIucqaPNYrinWdq93dKiAnnmpSNHZLU7WN/OiSQdGUGra52DntVaOMRRLGP4BirK/dHB6elFkeU99CJ8B2+tNrJfxDF5jYQnnvU0Gt20+FbKH3p6roaOjNdDRyKhvMmzm28ttNSKVdcowYeopQAQVYcHik9iF7r1OFXh/xrf0coeDjNZ+p6e1ncEjlCcg1XguWhb5TQ9T0ZL2kdDp7xVaJs46Vy12MSEVPLqMkg2luKpvukbuc0rBSi4LU0/DaE35PYLzXUYySazdDsfslszv998VpHrVPc48RJSnoLgUUUUHOJUN5L5drIwODt4qeszWz/o8YVsHrj1prcqKu0cnKxaYFuTnmmvEZMuBk9qvXNs32f7SuMZwR3psZEsYbaRtFb3O+66EIti8Ss4AYDnisXxIZU00lU+UtgkV0UanzVzkrgnipL+KG602WF0ULjnPrRGXLJXJlLSx5K+5eD61at4GnZVV/mParT2Dbnk2kxx9SBVS5mBlDQrsUDivS3ehnsbN74eksrFbh3ViDyBWNHcSW0oeFmiPqK7jTpYLnQVfUG3oy7ST/Ca4zVoPJuTEh3ID8p9qxpVJSbjLoU1ZXOs0LW5r3y4pHzOp4A6Eetdrp4j1C1aC5X5geDXkvhppP7ftQGxhufp3r1i0nhW8Qo2ATtxXLiaai7Ihu6uhf+Ebj3kmX5fTFaFpYQ2KnyhyerGrPesHWNW+Y28DEFeGI/lXJqyYynUfLcvXusQWgKqd8noKzRr95gYAx9aykiaUk9atranaOD0oskdUKMIld4vmP1phjK9DVtgQx+tRkdaSbNbljTdVe1kCuSUJ5zXUK4kVXXoa4eQGup0SYzWGDzsP6VW+py4iC+JFm5iSdCkigg1i3Hh5iS0DD6Gt8gGgcdKLWOeFSUNjmk8PXLHB24+taljocVrh5SHb0rSJzQKNSpV5SF6kY6UtJS0GO4UUUUAFUdVVWh/eYCgcGr1QXsYltiGGRTT1HHc5edZY28tAWVsHPUVE8/lEqy4BHUVtwxGQMRgAcCsi5h33zIV4RgM+taqV2zqjK7sWbFPlyMEAdT0rn9c1xIbxLVfleT5XYHhfeqfifX5bSZrKzcKB95h/KuRkkkmlUly7E9TXTRoXfNIUnZndajp62Xh2UKyurHIYdTXDMu84FdKl3Nd+HGtxuaWPqCa5d2dSDjFbUE0mmVI0U1lotLaxKAgtnNQea90xLJk4wMCoY4mvLpEjXLMcV21nocNlAkpAZyPm56UTlGl6sI3kZ3hrSfIvDPcqVbadoIrtLDy0uI0JDH+RrFEgyrDAx1x3rV0mLzNSTc2CDvwe9cdSTm3JjlGyOpXtmuN1GLytSnGOrZrsuvIrF16x8xBcxrkqMPiuZaMyw81GWpBYQxsgPFbKWqbF4HSuShu3h+6eDWsmsOEUZ7VLTOmdOUneJWmxuOPWoCe3amvKd5HvUbSelNxZqkNkNdL4fjKWJY/xGuftLSS8nCAH3NdhFEtvCsa/wiqtZHPiZK1h2M0MyouXIA+tR3My2tu0j9q5S71Ca7kO5sDPAFK1znp0nM6VtTtl6uKS31O2nlCI4yfWuU2FunekVGjcMvBHINLQ6Pq0bHcc7valrN0rU1uYBHIcSL+taI460bHHODi9RaKSlpkBSEbgR7UtFAzInjWCVmztPT2rNli8ktIznDHIzWzq1l9pgLKcOtYd0fNiCFuB1FaR1Oim7nnXiCMx6nOWyQzbgay4lbzFYHAHeu+1fTIdSiCqMSr0Yelcy3h68iuCjJhPWvRpVYuNmaSi76G14YeOWeSNh8uBk+pq1feFbQszq5Ck547VNoWnQWkDLICHboalZ3LmNeVzzk1yzqPnbgWo3M2w0e2sL4SIxbA6mtjyTLGSDx6VXZWckADavQ05JJIuh7YNZylKTu2aJJEYTa4BOD1wa6zR7f8Ad+ey4JGFzXP6fYtqVzgnAQ8t7V10ssNjAC2AqDgVnN20MK0r+6iYA9qRl3KysMgjBrl7zX55JCIjtQHjFU/7WvCcidqzsyVhZbm5ceH4mJaJiM9jUK6Dc7R8naqlv4iuYzmYBx+tbSeJrfy1zG+cCj3jT97HTchufD6NKxik4z3FMi8OqGBkkyPattxh2HvTQKrXuc/t5pWuR29tDapthH40+lxS4ApGTbb1MPxHOQVgzx1NY0SZrU8RoftSNjgis2JsYpdD0aPwIuQ2+RTpbUBc96fbzBRg06W4UgipHd3M/cYHDqcEV0mmX322Hk/MvWuZnbPSiwvWs7pWB+Q/eFVuKrT54+Z2fSimq4eNXXowyKdTWp5rVgooooEFZOp6T5+XhABx0FaxIHJ4FVJtTtIGIaXJ9KFJp6GkOa+hxtzbS2UpV8jHPSoVnEjsmM7R19a7I3lhfKUcK2fUVTbw1p8jloZWQEdAeK0VVP4kdUatl7yOchZpDgcGpYoj941sx+FPJ3GOYNnpTrDQZ7YMszKQTke1Vzq2jB1UjFnH2dQyZ+bnbVjTLSa/nH7rEPViTjFdAmjwhw0nz89O1XUiSJdqKAPYVLnpoRKvpZEVlYw2EJSFcKMkk1zOu35urpkU/IOldLqUvk6fIQcEjFcW4+ck5rPbUrDR5m5Mai+tTiIYpqAVLms2djInQCpFX5Rx2prHOakU/KPpTGjuJPvt9aZRRVnjBQeaKKYGX4gRTZq5HzA1ziUUUuh34f4CXe2OtNZ2x1oopG6IyxNQty3NFFVHco7ey/48If8AdFWDRRR1Z5VT4mJmlHNFFIg57Wr2YStGr7VHpWG7Fm+Y5oop9D0aKXINyVGVJBqaO9nXpI1FFUtjWyuXINTukYYkP410enXD3MJMhBIoorNnJXSLB6mjrRRTOQZJGssZV1BHvXHapEsF66JnaKKKpHXhiqCafuO2iisjtY1ieanUfKOvSiitFsM//9k="/>
          <p:cNvSpPr>
            <a:spLocks noChangeAspect="1" noChangeArrowheads="1"/>
          </p:cNvSpPr>
          <p:nvPr/>
        </p:nvSpPr>
        <p:spPr bwMode="auto">
          <a:xfrm>
            <a:off x="63500" y="-144463"/>
            <a:ext cx="304800" cy="304801"/>
          </a:xfrm>
          <a:prstGeom prst="rect">
            <a:avLst/>
          </a:prstGeom>
          <a:noFill/>
          <a:ln w="9525">
            <a:noFill/>
            <a:miter lim="800000"/>
            <a:headEnd/>
            <a:tailEnd/>
          </a:ln>
        </p:spPr>
        <p:txBody>
          <a:bodyPr/>
          <a:lstStyle/>
          <a:p>
            <a:endParaRPr lang="en-US"/>
          </a:p>
        </p:txBody>
      </p:sp>
      <p:pic>
        <p:nvPicPr>
          <p:cNvPr id="23556" name="Picture 4"/>
          <p:cNvPicPr>
            <a:picLocks noChangeAspect="1"/>
          </p:cNvPicPr>
          <p:nvPr/>
        </p:nvPicPr>
        <p:blipFill>
          <a:blip r:embed="rId2"/>
          <a:srcRect/>
          <a:stretch>
            <a:fillRect/>
          </a:stretch>
        </p:blipFill>
        <p:spPr bwMode="auto">
          <a:xfrm>
            <a:off x="1492250" y="4957763"/>
            <a:ext cx="2076450" cy="1714500"/>
          </a:xfrm>
          <a:prstGeom prst="rect">
            <a:avLst/>
          </a:prstGeom>
          <a:noFill/>
          <a:ln w="9525">
            <a:noFill/>
            <a:miter lim="800000"/>
            <a:headEnd/>
            <a:tailEnd/>
          </a:ln>
        </p:spPr>
      </p:pic>
      <p:pic>
        <p:nvPicPr>
          <p:cNvPr id="23557" name="Picture 22" descr="http://www.phartoonz.com/wp-content/uploads/2010/11/eosinophil4.jpg"/>
          <p:cNvPicPr>
            <a:picLocks noChangeAspect="1" noChangeArrowheads="1"/>
          </p:cNvPicPr>
          <p:nvPr/>
        </p:nvPicPr>
        <p:blipFill>
          <a:blip r:embed="rId3"/>
          <a:srcRect/>
          <a:stretch>
            <a:fillRect/>
          </a:stretch>
        </p:blipFill>
        <p:spPr bwMode="auto">
          <a:xfrm>
            <a:off x="5605463" y="4254500"/>
            <a:ext cx="2730500" cy="260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smtClean="0"/>
              <a:t>GTX Historical Background</a:t>
            </a:r>
          </a:p>
        </p:txBody>
      </p:sp>
      <p:sp>
        <p:nvSpPr>
          <p:cNvPr id="24578" name="Content Placeholder 2"/>
          <p:cNvSpPr>
            <a:spLocks noGrp="1"/>
          </p:cNvSpPr>
          <p:nvPr>
            <p:ph idx="1"/>
          </p:nvPr>
        </p:nvSpPr>
        <p:spPr/>
        <p:txBody>
          <a:bodyPr/>
          <a:lstStyle/>
          <a:p>
            <a:pPr eaLnBrk="1" hangingPunct="1"/>
            <a:r>
              <a:rPr lang="en-US" smtClean="0"/>
              <a:t>Problems with early studies:</a:t>
            </a:r>
          </a:p>
          <a:p>
            <a:pPr eaLnBrk="1" hangingPunct="1"/>
            <a:r>
              <a:rPr lang="en-US" smtClean="0"/>
              <a:t>Small number of pts. = poor statistical power</a:t>
            </a:r>
          </a:p>
          <a:p>
            <a:pPr eaLnBrk="1" hangingPunct="1"/>
            <a:r>
              <a:rPr lang="en-US" smtClean="0"/>
              <a:t>Retrospective studies; Lack of RCTs</a:t>
            </a:r>
          </a:p>
          <a:p>
            <a:pPr eaLnBrk="1" hangingPunct="1"/>
            <a:endParaRPr lang="en-US" smtClean="0"/>
          </a:p>
          <a:p>
            <a:pPr eaLnBrk="1" hangingPunct="1"/>
            <a:r>
              <a:rPr lang="en-US" smtClean="0"/>
              <a:t>Length of leukapheresis</a:t>
            </a:r>
          </a:p>
          <a:p>
            <a:pPr eaLnBrk="1" hangingPunct="1"/>
            <a:r>
              <a:rPr lang="en-US" smtClean="0"/>
              <a:t>Instrumentation</a:t>
            </a:r>
          </a:p>
          <a:p>
            <a:pPr eaLnBrk="1" hangingPunct="1"/>
            <a:r>
              <a:rPr lang="en-US" smtClean="0"/>
              <a:t>Lack of collection enhancers</a:t>
            </a:r>
          </a:p>
          <a:p>
            <a:pPr eaLnBrk="1" hangingPunct="1"/>
            <a:endParaRPr lang="en-US" smtClean="0"/>
          </a:p>
          <a:p>
            <a:pPr eaLnBrk="1" hangingPunct="1"/>
            <a:endParaRPr lang="en-US" smtClean="0"/>
          </a:p>
        </p:txBody>
      </p:sp>
      <p:pic>
        <p:nvPicPr>
          <p:cNvPr id="24579" name="Picture 18" descr="http://classconnection.s3.amazonaws.com/134/flashcards/1085134/jpg/segmented_neutrophil1335215478793.jpg"/>
          <p:cNvPicPr>
            <a:picLocks noChangeAspect="1" noChangeArrowheads="1"/>
          </p:cNvPicPr>
          <p:nvPr/>
        </p:nvPicPr>
        <p:blipFill>
          <a:blip r:embed="rId3"/>
          <a:srcRect/>
          <a:stretch>
            <a:fillRect/>
          </a:stretch>
        </p:blipFill>
        <p:spPr bwMode="auto">
          <a:xfrm>
            <a:off x="6157913" y="3290888"/>
            <a:ext cx="3957637" cy="3567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mtClean="0"/>
              <a:t>GTX Historical Background</a:t>
            </a:r>
          </a:p>
        </p:txBody>
      </p:sp>
      <p:sp>
        <p:nvSpPr>
          <p:cNvPr id="26626" name="Content Placeholder 2"/>
          <p:cNvSpPr>
            <a:spLocks noGrp="1"/>
          </p:cNvSpPr>
          <p:nvPr>
            <p:ph idx="1"/>
          </p:nvPr>
        </p:nvSpPr>
        <p:spPr/>
        <p:txBody>
          <a:bodyPr/>
          <a:lstStyle/>
          <a:p>
            <a:pPr eaLnBrk="1" hangingPunct="1"/>
            <a:r>
              <a:rPr lang="en-US" smtClean="0"/>
              <a:t>Review of 8 RCTs (published 1975-84)</a:t>
            </a:r>
          </a:p>
          <a:p>
            <a:pPr eaLnBrk="1" hangingPunct="1"/>
            <a:r>
              <a:rPr lang="en-US" smtClean="0"/>
              <a:t>All pts.: neutropenia or PMN dysfunction with infection</a:t>
            </a:r>
          </a:p>
          <a:p>
            <a:pPr eaLnBrk="1" hangingPunct="1"/>
            <a:r>
              <a:rPr lang="en-US" smtClean="0"/>
              <a:t>Tx. Group: GTX</a:t>
            </a:r>
          </a:p>
          <a:p>
            <a:pPr eaLnBrk="1" hangingPunct="1"/>
            <a:r>
              <a:rPr lang="en-US" smtClean="0"/>
              <a:t>Control group: no GTX</a:t>
            </a:r>
          </a:p>
        </p:txBody>
      </p:sp>
      <p:pic>
        <p:nvPicPr>
          <p:cNvPr id="26627" name="Picture 20" descr="http://www.wadsworth.org/chemheme/heme/glass/cytopix/slide012_seg2.jpg"/>
          <p:cNvPicPr>
            <a:picLocks noChangeAspect="1" noChangeArrowheads="1"/>
          </p:cNvPicPr>
          <p:nvPr/>
        </p:nvPicPr>
        <p:blipFill>
          <a:blip r:embed="rId3"/>
          <a:srcRect/>
          <a:stretch>
            <a:fillRect/>
          </a:stretch>
        </p:blipFill>
        <p:spPr bwMode="auto">
          <a:xfrm>
            <a:off x="4803775" y="3027363"/>
            <a:ext cx="4505325" cy="3400425"/>
          </a:xfrm>
          <a:prstGeom prst="rect">
            <a:avLst/>
          </a:prstGeom>
          <a:noFill/>
          <a:ln w="9525">
            <a:noFill/>
            <a:miter lim="800000"/>
            <a:headEnd/>
            <a:tailEnd/>
          </a:ln>
        </p:spPr>
      </p:pic>
      <p:sp>
        <p:nvSpPr>
          <p:cNvPr id="26628" name="TextBox 1"/>
          <p:cNvSpPr txBox="1">
            <a:spLocks noChangeArrowheads="1"/>
          </p:cNvSpPr>
          <p:nvPr/>
        </p:nvSpPr>
        <p:spPr bwMode="auto">
          <a:xfrm>
            <a:off x="9607550" y="5992813"/>
            <a:ext cx="2365375" cy="368300"/>
          </a:xfrm>
          <a:prstGeom prst="rect">
            <a:avLst/>
          </a:prstGeom>
          <a:noFill/>
          <a:ln w="9525">
            <a:noFill/>
            <a:miter lim="800000"/>
            <a:headEnd/>
            <a:tailEnd/>
          </a:ln>
        </p:spPr>
        <p:txBody>
          <a:bodyPr wrap="none">
            <a:spAutoFit/>
          </a:bodyPr>
          <a:lstStyle/>
          <a:p>
            <a:r>
              <a:rPr lang="en-US"/>
              <a:t>Stanworth et al. 2010</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endParaRPr lang="en-US" smtClean="0"/>
          </a:p>
        </p:txBody>
      </p:sp>
      <p:pic>
        <p:nvPicPr>
          <p:cNvPr id="28674" name="Content Placeholder 3"/>
          <p:cNvPicPr>
            <a:picLocks noGrp="1" noChangeAspect="1"/>
          </p:cNvPicPr>
          <p:nvPr>
            <p:ph idx="1"/>
          </p:nvPr>
        </p:nvPicPr>
        <p:blipFill>
          <a:blip r:embed="rId2"/>
          <a:srcRect/>
          <a:stretch>
            <a:fillRect/>
          </a:stretch>
        </p:blipFill>
        <p:spPr>
          <a:xfrm>
            <a:off x="0" y="530225"/>
            <a:ext cx="13941425" cy="6211888"/>
          </a:xfrm>
        </p:spPr>
      </p:pic>
      <p:sp>
        <p:nvSpPr>
          <p:cNvPr id="28676" name="TextBox 1"/>
          <p:cNvSpPr txBox="1">
            <a:spLocks noChangeArrowheads="1"/>
          </p:cNvSpPr>
          <p:nvPr/>
        </p:nvSpPr>
        <p:spPr bwMode="auto">
          <a:xfrm>
            <a:off x="9607550" y="6232525"/>
            <a:ext cx="2343150" cy="366713"/>
          </a:xfrm>
          <a:prstGeom prst="rect">
            <a:avLst/>
          </a:prstGeom>
          <a:noFill/>
          <a:ln w="9525">
            <a:noFill/>
            <a:miter lim="800000"/>
            <a:headEnd/>
            <a:tailEnd/>
          </a:ln>
        </p:spPr>
        <p:txBody>
          <a:bodyPr wrap="none">
            <a:spAutoFit/>
          </a:bodyPr>
          <a:lstStyle/>
          <a:p>
            <a:r>
              <a:rPr lang="en-US"/>
              <a:t>Stanworth et al. 2010</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1409</TotalTime>
  <Words>4069</Words>
  <Application>Microsoft Office PowerPoint</Application>
  <PresentationFormat>Custom</PresentationFormat>
  <Paragraphs>473</Paragraphs>
  <Slides>41</Slides>
  <Notes>27</Notes>
  <HiddenSlides>0</HiddenSlides>
  <MMClips>0</MMClips>
  <ScaleCrop>false</ScaleCrop>
  <HeadingPairs>
    <vt:vector size="6" baseType="variant">
      <vt:variant>
        <vt:lpstr>Fonts Used</vt:lpstr>
      </vt:variant>
      <vt:variant>
        <vt:i4>6</vt:i4>
      </vt:variant>
      <vt:variant>
        <vt:lpstr>Design Template</vt:lpstr>
      </vt:variant>
      <vt:variant>
        <vt:i4>1</vt:i4>
      </vt:variant>
      <vt:variant>
        <vt:lpstr>Slide Titles</vt:lpstr>
      </vt:variant>
      <vt:variant>
        <vt:i4>41</vt:i4>
      </vt:variant>
    </vt:vector>
  </HeadingPairs>
  <TitlesOfParts>
    <vt:vector size="48" baseType="lpstr">
      <vt:lpstr>Arial</vt:lpstr>
      <vt:lpstr>Calibri Light</vt:lpstr>
      <vt:lpstr>Calibri</vt:lpstr>
      <vt:lpstr>Wingdings</vt:lpstr>
      <vt:lpstr>+mj-lt</vt:lpstr>
      <vt:lpstr>Times New Roman</vt:lpstr>
      <vt:lpstr>Office Theme</vt:lpstr>
      <vt:lpstr>Granulocyte Transfusions</vt:lpstr>
      <vt:lpstr>Patient Scenarios</vt:lpstr>
      <vt:lpstr>Patient History</vt:lpstr>
      <vt:lpstr>Reference Values</vt:lpstr>
      <vt:lpstr>Granulocyte Transfusion (GTX): Historical Background</vt:lpstr>
      <vt:lpstr>GTX Historical Background</vt:lpstr>
      <vt:lpstr>GTX Historical Background</vt:lpstr>
      <vt:lpstr>GTX Historical Background</vt:lpstr>
      <vt:lpstr>Slide 9</vt:lpstr>
      <vt:lpstr>GTX Historical Background</vt:lpstr>
      <vt:lpstr>GTX Historical Background</vt:lpstr>
      <vt:lpstr>GTX Historical Background</vt:lpstr>
      <vt:lpstr>Donor Stimulation: Granulocyte colony stimulating factor (G-CSF) and Corticosteroids (CS)</vt:lpstr>
      <vt:lpstr>Harvesting agent: Hydroxyethyl Starch (HES)</vt:lpstr>
      <vt:lpstr>Ikemoto et al. (2012)</vt:lpstr>
      <vt:lpstr>Slide 16</vt:lpstr>
      <vt:lpstr>Slide 17</vt:lpstr>
      <vt:lpstr>Slide 18</vt:lpstr>
      <vt:lpstr>Donor selection and qualifications</vt:lpstr>
      <vt:lpstr>Donor selection and qualifications</vt:lpstr>
      <vt:lpstr>Donor Mobilization, Collection, and Processing</vt:lpstr>
      <vt:lpstr>GTX Processing (cont’d)</vt:lpstr>
      <vt:lpstr>GTX Product Storage and Administration</vt:lpstr>
      <vt:lpstr>When to stop GTX</vt:lpstr>
      <vt:lpstr>GTX complications</vt:lpstr>
      <vt:lpstr>HLA Alloimmunization</vt:lpstr>
      <vt:lpstr>HLA Alloimmunization</vt:lpstr>
      <vt:lpstr>HLA Alloimmunization</vt:lpstr>
      <vt:lpstr>GTX Clinical Indications</vt:lpstr>
      <vt:lpstr>Recent Efficacy Studies</vt:lpstr>
      <vt:lpstr>Slide 31</vt:lpstr>
      <vt:lpstr>Slide 32</vt:lpstr>
      <vt:lpstr>Recent Efficacy Studies</vt:lpstr>
      <vt:lpstr>Both GTX and control pts. With ANC &lt; 500/mcl at time of randomization were monitored for ANC increment. Prevalence of pts. ANC &gt; 500/mcl plotted against time.</vt:lpstr>
      <vt:lpstr>Back to pt.</vt:lpstr>
      <vt:lpstr>Recommendations</vt:lpstr>
      <vt:lpstr>Slide 37</vt:lpstr>
      <vt:lpstr>RING Trial</vt:lpstr>
      <vt:lpstr>References</vt:lpstr>
      <vt:lpstr>References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Granulocyte Transfusions</dc:title>
  <dc:creator>radlinski brian</dc:creator>
  <cp:lastModifiedBy>radlinbc</cp:lastModifiedBy>
  <cp:revision>81</cp:revision>
  <dcterms:created xsi:type="dcterms:W3CDTF">2014-04-03T02:00:10Z</dcterms:created>
  <dcterms:modified xsi:type="dcterms:W3CDTF">2014-04-04T22:48:11Z</dcterms:modified>
</cp:coreProperties>
</file>