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68" r:id="rId4"/>
    <p:sldId id="259" r:id="rId5"/>
    <p:sldId id="262" r:id="rId6"/>
    <p:sldId id="266" r:id="rId7"/>
    <p:sldId id="269" r:id="rId8"/>
    <p:sldId id="257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327" r:id="rId17"/>
    <p:sldId id="280" r:id="rId18"/>
    <p:sldId id="284" r:id="rId19"/>
    <p:sldId id="281" r:id="rId20"/>
    <p:sldId id="300" r:id="rId21"/>
    <p:sldId id="304" r:id="rId22"/>
    <p:sldId id="305" r:id="rId23"/>
    <p:sldId id="308" r:id="rId24"/>
    <p:sldId id="309" r:id="rId25"/>
    <p:sldId id="310" r:id="rId26"/>
    <p:sldId id="311" r:id="rId27"/>
    <p:sldId id="312" r:id="rId28"/>
    <p:sldId id="317" r:id="rId29"/>
    <p:sldId id="315" r:id="rId30"/>
    <p:sldId id="316" r:id="rId31"/>
    <p:sldId id="331" r:id="rId32"/>
    <p:sldId id="314" r:id="rId33"/>
    <p:sldId id="282" r:id="rId34"/>
    <p:sldId id="329" r:id="rId35"/>
    <p:sldId id="330" r:id="rId36"/>
    <p:sldId id="288" r:id="rId37"/>
    <p:sldId id="285" r:id="rId38"/>
    <p:sldId id="290" r:id="rId39"/>
    <p:sldId id="289" r:id="rId40"/>
    <p:sldId id="291" r:id="rId41"/>
    <p:sldId id="292" r:id="rId42"/>
    <p:sldId id="301" r:id="rId43"/>
    <p:sldId id="303" r:id="rId44"/>
    <p:sldId id="293" r:id="rId45"/>
    <p:sldId id="283" r:id="rId46"/>
    <p:sldId id="299" r:id="rId47"/>
    <p:sldId id="319" r:id="rId48"/>
    <p:sldId id="322" r:id="rId49"/>
    <p:sldId id="323" r:id="rId50"/>
    <p:sldId id="328" r:id="rId51"/>
    <p:sldId id="324" r:id="rId52"/>
    <p:sldId id="325" r:id="rId53"/>
    <p:sldId id="326" r:id="rId54"/>
    <p:sldId id="296" r:id="rId55"/>
    <p:sldId id="297" r:id="rId56"/>
    <p:sldId id="29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5" autoAdjust="0"/>
    <p:restoredTop sz="63752" autoAdjust="0"/>
  </p:normalViewPr>
  <p:slideViewPr>
    <p:cSldViewPr>
      <p:cViewPr varScale="1">
        <p:scale>
          <a:sx n="41" d="100"/>
          <a:sy n="41" d="100"/>
        </p:scale>
        <p:origin x="-11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69EBB-1F80-2345-841C-75791ECAAC39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C0B05-D495-3948-BFBD-68EDD07F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C086B4-DE4F-B343-92CA-46A4A34C678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addition, STOP2 data</a:t>
            </a:r>
            <a:r>
              <a:rPr lang="en-US" baseline="0" dirty="0" smtClean="0"/>
              <a:t> was analyzed to determine the effect of discontinuing CTX on the development or progression of silent brain infarcts on MRI</a:t>
            </a:r>
          </a:p>
          <a:p>
            <a:r>
              <a:rPr lang="en-US" baseline="0" dirty="0" smtClean="0"/>
              <a:t>	21 of 79 subjects (27%) had silent infarcts</a:t>
            </a:r>
          </a:p>
          <a:p>
            <a:r>
              <a:rPr lang="en-US" baseline="0" dirty="0" smtClean="0"/>
              <a:t>Continued transfusion</a:t>
            </a:r>
          </a:p>
          <a:p>
            <a:r>
              <a:rPr lang="en-US" baseline="0" dirty="0" smtClean="0"/>
              <a:t>	3 of 37 (8.1%) developed new brain MRI lesions</a:t>
            </a:r>
          </a:p>
          <a:p>
            <a:r>
              <a:rPr lang="en-US" baseline="0" dirty="0" smtClean="0"/>
              <a:t>Transfusion halted</a:t>
            </a:r>
          </a:p>
          <a:p>
            <a:r>
              <a:rPr lang="en-US" baseline="0" dirty="0" smtClean="0"/>
              <a:t>	11 of 40 (27.5%) developed new brain MRI lesions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r>
              <a:rPr lang="en-US" baseline="0" dirty="0" smtClean="0"/>
              <a:t> of recurrent stroke: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Mean time between first and second stroke was 4.0 years (2 months – 11.5 years)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35% (11 of 31) had 2+ stroke recurrences while receiving chronic transfusion therapy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two years, same recurrence between groups (11.5% versus 7.2%), however after two years, there were no recurrent strokes in the group that had medical or concurrent event in association with the first stroke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 of 7 children with second strokes occurred when Hgb S % &lt; 30% (10, 17, 21, 28)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 of 7 children with second strokes occurred when Hgb S % &gt; 30% (38, 48)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 of 7 did not have Hgb S % measured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Median time between first and second stroke was 0.8 years (0.5 – 2.9 years)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Pain: pain in the extremities, back, abdomen, chest or head for which no other explanation could be found</a:t>
            </a:r>
          </a:p>
          <a:p>
            <a:r>
              <a:rPr lang="en-US" dirty="0" smtClean="0"/>
              <a:t>ACS: new pulmonary infiltrate with acute respiratory illness</a:t>
            </a:r>
          </a:p>
          <a:p>
            <a:r>
              <a:rPr lang="en-US" dirty="0" smtClean="0"/>
              <a:t>***</a:t>
            </a:r>
            <a:r>
              <a:rPr lang="en-US" baseline="0" dirty="0" smtClean="0"/>
              <a:t> Only hospitalized events ***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potential confounders – e.g. compliant patients have less pain and ACS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ACS: new infiltrate with consolidation on CXR along with respiratory</a:t>
            </a:r>
            <a:r>
              <a:rPr lang="en-US" baseline="0" dirty="0" smtClean="0"/>
              <a:t> symptoms, fever or both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Recurrent ACS: 2 or more episodes within 2-year</a:t>
            </a:r>
            <a:r>
              <a:rPr lang="en-US" baseline="0" dirty="0" smtClean="0"/>
              <a:t> period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Severe ACS: required ICU admission with or without intubation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ACS: new infiltrate with consolidation on CXR along with respiratory</a:t>
            </a:r>
            <a:r>
              <a:rPr lang="en-US" baseline="0" dirty="0" smtClean="0"/>
              <a:t> symptoms, fever or both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Recurrent ACS: 2 or more episodes within 2-year</a:t>
            </a:r>
            <a:r>
              <a:rPr lang="en-US" baseline="0" dirty="0" smtClean="0"/>
              <a:t> period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Severe ACS: required ICU admission with or without intubation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Decreased alloimmunization</a:t>
            </a:r>
            <a:r>
              <a:rPr lang="en-US" baseline="0" dirty="0"/>
              <a:t> </a:t>
            </a:r>
            <a:r>
              <a:rPr lang="en-US" baseline="0" dirty="0" smtClean="0"/>
              <a:t>theories:</a:t>
            </a:r>
          </a:p>
          <a:p>
            <a:r>
              <a:rPr lang="en-US" baseline="0" dirty="0" smtClean="0"/>
              <a:t>~ simultaneous exposure of a large number of antigens overwhelming the immune system</a:t>
            </a:r>
          </a:p>
          <a:p>
            <a:r>
              <a:rPr lang="en-US" baseline="0" dirty="0" smtClean="0"/>
              <a:t>~ alterations of immune function with ECP (e.g. removal of inflammatory cells and proteins)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3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Severity of iron overload in patients with SCD receiving chronic RBC</a:t>
            </a:r>
            <a:r>
              <a:rPr lang="en-US" baseline="0" dirty="0" smtClean="0"/>
              <a:t> transfusion therapy:</a:t>
            </a:r>
          </a:p>
          <a:p>
            <a:r>
              <a:rPr lang="en-US" baseline="0" dirty="0" smtClean="0"/>
              <a:t>~ </a:t>
            </a:r>
            <a:r>
              <a:rPr lang="en-US" dirty="0" smtClean="0"/>
              <a:t>20 patients with Hgb SS disease on chronic transfusion therapy</a:t>
            </a:r>
            <a:r>
              <a:rPr lang="en-US" baseline="0" dirty="0" smtClean="0"/>
              <a:t> (2-31 years old, mean 13.5 years)</a:t>
            </a:r>
          </a:p>
          <a:p>
            <a:r>
              <a:rPr lang="en-US" baseline="0" dirty="0" smtClean="0"/>
              <a:t>	- Chelation: 19 patients with </a:t>
            </a:r>
            <a:r>
              <a:rPr lang="en-US" baseline="0" dirty="0" err="1" smtClean="0"/>
              <a:t>deferoxamine</a:t>
            </a:r>
            <a:r>
              <a:rPr lang="en-US" baseline="0" dirty="0" smtClean="0"/>
              <a:t> (25 mg/kg/day 5 days per week, gradually increasing to 30-50 mg/kg/day)</a:t>
            </a:r>
          </a:p>
          <a:p>
            <a:r>
              <a:rPr lang="en-US" baseline="0" dirty="0" smtClean="0"/>
              <a:t>	- Mean duration of chronic transfusion therapy: 57 +/- 35 months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Longitudinal Changes in Ferritin During Chronic Transfusion: A Report From STOP</a:t>
            </a:r>
          </a:p>
          <a:p>
            <a:r>
              <a:rPr lang="en-US" baseline="0" dirty="0" smtClean="0"/>
              <a:t>~ 61 patients with chronic transfusion for 8.5 – 30.2 months</a:t>
            </a:r>
          </a:p>
          <a:p>
            <a:r>
              <a:rPr lang="en-US" baseline="0" dirty="0" smtClean="0"/>
              <a:t>	- 1393 transfusions total, mean 27.9 transfusions @ 281.4 mL/kg volume</a:t>
            </a:r>
          </a:p>
          <a:p>
            <a:r>
              <a:rPr lang="en-US" baseline="0" dirty="0" smtClean="0"/>
              <a:t>		- 23 patients simple transfusion only – mean 28.3 transfusions @ 288 mL/kg</a:t>
            </a:r>
          </a:p>
          <a:p>
            <a:r>
              <a:rPr lang="en-US" baseline="0" dirty="0" smtClean="0"/>
              <a:t>		- 5 patients exchange transfusion only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Transfusional iron overload in children with sickle cell anemia on chronic transfusion therapy for secondary stroke prevention (</a:t>
            </a:r>
            <a:r>
              <a:rPr lang="en-US" baseline="0" dirty="0" err="1" smtClean="0"/>
              <a:t>SWiTCH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~ 161 patients; baseline liver iron concentration &gt; 15 mg/g in 42.4%, serum ferritin &gt; 2500 ng/mL in 65.6%</a:t>
            </a:r>
          </a:p>
          <a:p>
            <a:r>
              <a:rPr lang="en-US" baseline="0" dirty="0" smtClean="0"/>
              <a:t>	- Chelation: </a:t>
            </a:r>
            <a:r>
              <a:rPr lang="en-US" baseline="0" dirty="0" err="1" smtClean="0"/>
              <a:t>deferasirox</a:t>
            </a:r>
            <a:r>
              <a:rPr lang="en-US" baseline="0" dirty="0" smtClean="0"/>
              <a:t> for a mean of 2.6 years (median 2.0, range 0-12.6)</a:t>
            </a:r>
          </a:p>
          <a:p>
            <a:r>
              <a:rPr lang="en-US" baseline="0" dirty="0" smtClean="0"/>
              <a:t>	- Transfusion: simple 63.4%, partial exchange 24.8%, ECP 11.2%</a:t>
            </a:r>
          </a:p>
          <a:p>
            <a:r>
              <a:rPr lang="en-US" baseline="0" dirty="0" smtClean="0"/>
              <a:t>	- Weaker association between ferritin and liver iron than previously reported; method or transfusion and chelation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3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Free iron accumulates in macrophages, lover and heart.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Ferritin &gt; 1000 ng/mL is an adverse factor for survival / adverse prognostic marker for survival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754E91D-B3DC-BA4F-9217-1F8632185C36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Erythrocytapheresis</a:t>
            </a:r>
            <a:r>
              <a:rPr lang="en-US" dirty="0" smtClean="0"/>
              <a:t>:</a:t>
            </a:r>
            <a:r>
              <a:rPr lang="en-US" baseline="0" dirty="0" smtClean="0"/>
              <a:t> Do Note Forget a Useful Therapy</a:t>
            </a:r>
          </a:p>
          <a:p>
            <a:r>
              <a:rPr lang="en-US" baseline="0" dirty="0" smtClean="0"/>
              <a:t>~ 4 patients who underwent ECP with </a:t>
            </a:r>
            <a:r>
              <a:rPr lang="en-US" baseline="0" dirty="0" err="1" smtClean="0"/>
              <a:t>Cobe</a:t>
            </a:r>
            <a:r>
              <a:rPr lang="en-US" baseline="0" dirty="0" smtClean="0"/>
              <a:t> Spectra ~ 1 total blood volume</a:t>
            </a:r>
          </a:p>
          <a:p>
            <a:r>
              <a:rPr lang="en-US" baseline="0" dirty="0" smtClean="0"/>
              <a:t>	- Goal Hgb S% &lt; 30%</a:t>
            </a:r>
          </a:p>
          <a:p>
            <a:r>
              <a:rPr lang="en-US" baseline="0" dirty="0" smtClean="0"/>
              <a:t>	- no alloantibodies, no infections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Erythrocytapheresis</a:t>
            </a:r>
            <a:r>
              <a:rPr lang="en-US" baseline="0" dirty="0" smtClean="0"/>
              <a:t> Can Reduce Iron </a:t>
            </a:r>
            <a:r>
              <a:rPr lang="en-US" baseline="0" dirty="0" err="1" smtClean="0"/>
              <a:t>Overlaod</a:t>
            </a:r>
            <a:r>
              <a:rPr lang="en-US" baseline="0" dirty="0" smtClean="0"/>
              <a:t> and Prevent the Need for Chelation Therapy in Chronically Transfused Pediatric Patients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~ 10 patients who underwent ECP with </a:t>
            </a:r>
            <a:r>
              <a:rPr lang="en-US" baseline="0" dirty="0" err="1" smtClean="0"/>
              <a:t>Cobe</a:t>
            </a:r>
            <a:r>
              <a:rPr lang="en-US" baseline="0" dirty="0" smtClean="0"/>
              <a:t> Spectra for 6-10 months (mean 16 months); goal Hgb S% &lt; 30%</a:t>
            </a:r>
          </a:p>
          <a:p>
            <a:r>
              <a:rPr lang="en-US" baseline="0" dirty="0" smtClean="0"/>
              <a:t>	- Group I: Compliant with SQ/I </a:t>
            </a:r>
            <a:r>
              <a:rPr lang="en-US" baseline="0" dirty="0" err="1" smtClean="0"/>
              <a:t>deferoxamine</a:t>
            </a:r>
            <a:endParaRPr lang="en-US" baseline="0" dirty="0" smtClean="0"/>
          </a:p>
          <a:p>
            <a:r>
              <a:rPr lang="en-US" baseline="0" dirty="0" smtClean="0"/>
              <a:t>	- Group II: No chelation due to allergy or noncompliance</a:t>
            </a:r>
          </a:p>
          <a:p>
            <a:r>
              <a:rPr lang="en-US" baseline="0" dirty="0" smtClean="0"/>
              <a:t>	- Group III: No iron overload at start of study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6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Erythrocytapheresis</a:t>
            </a:r>
            <a:r>
              <a:rPr lang="en-US" baseline="0" dirty="0" smtClean="0"/>
              <a:t> Therapy to Reduce Iron Overload in Chronically Transfused Patients with Sickle Cell Disease</a:t>
            </a:r>
          </a:p>
          <a:p>
            <a:r>
              <a:rPr lang="en-US" baseline="0" dirty="0" smtClean="0"/>
              <a:t>~ 14 patients on ECP compared to historical controls (7 patients each with simple: &lt; 30% and &lt; 50%)</a:t>
            </a:r>
          </a:p>
          <a:p>
            <a:r>
              <a:rPr lang="en-US" baseline="0" dirty="0" smtClean="0"/>
              <a:t>	- 11-26 months of ECP</a:t>
            </a:r>
          </a:p>
          <a:p>
            <a:r>
              <a:rPr lang="en-US" baseline="0" dirty="0" smtClean="0"/>
              <a:t>	- 6 subjects without chelation, 5 with normal ferritin</a:t>
            </a:r>
          </a:p>
          <a:p>
            <a:r>
              <a:rPr lang="en-US" baseline="0" dirty="0" smtClean="0"/>
              <a:t>~ ECP compared to simple &lt; 30% and &lt; 50% reduced iron load by 87% and 82%, respectively; however increased blood usage by 23% and 73%, respectively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 defTabSz="91385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defTabSz="9138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8CE3A6-295F-094C-B6D0-671808F885A9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Hubert et al.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Multicenter (14) study to retrospectively review exchange versus simple transfusion for acute stroke</a:t>
            </a:r>
            <a:r>
              <a:rPr lang="en-US" baseline="0" dirty="0" smtClean="0"/>
              <a:t> (1998 – 2000)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Patients with 5 years of chronic blood transfusion therapy after stroke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Stroke = acute neurologic symptoms and signs lasting longer than 24 hours or symptoms less than 24 hours with imaging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Exchange = manual or automated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Patients: 52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Recurrent strokes in 57% (8/14) who received simple and 21% (8/38) who received exchange transfusion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5 fold greater risk of second stroke with simple transfusion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no randomized studies to determine need for</a:t>
            </a:r>
            <a:r>
              <a:rPr lang="en-US" baseline="0" dirty="0" smtClean="0"/>
              <a:t> simple versus exchange, however general practice is fairly uniform.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Exchange for patients who are not sufficiently anemic to accommodate simple transfusion or those with progressive respiratory decline or persistent hypoxia despite simple transfusion.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Conservative versus Aggressive Transfusion regimen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551 patients</a:t>
            </a:r>
            <a:r>
              <a:rPr lang="en-US" baseline="0" dirty="0" smtClean="0"/>
              <a:t> and 604 operations: 303 operations in aggressive group, 301 operations in conservative group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TAPS – Transfusion Alternatives Preoperatively in Sickle Cell Disease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Multicenter study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Low-risk</a:t>
            </a:r>
            <a:r>
              <a:rPr lang="en-US" baseline="0" dirty="0" smtClean="0"/>
              <a:t> </a:t>
            </a:r>
            <a:r>
              <a:rPr lang="en-US" dirty="0" smtClean="0"/>
              <a:t>(adenoidectomy, inguinal</a:t>
            </a:r>
            <a:r>
              <a:rPr lang="en-US" baseline="0" dirty="0" smtClean="0"/>
              <a:t> hernia repair) &amp; medium-risk (cholecystectomy, joint replacement) surgery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343 patients screened; 70 randomized: 34 no transfusion, 36 transfusion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Early study closure due to increased rates of clinically important complications in no transfusion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Priapism – painful or painless, purposeless and persistent state of penile erection.</a:t>
            </a:r>
            <a:r>
              <a:rPr lang="en-US" baseline="0" dirty="0" smtClean="0"/>
              <a:t> </a:t>
            </a:r>
            <a:r>
              <a:rPr lang="en-US" dirty="0" smtClean="0"/>
              <a:t>Affects ~ 25% male patients with SCD.</a:t>
            </a:r>
          </a:p>
          <a:p>
            <a:r>
              <a:rPr lang="en-US" dirty="0" smtClean="0"/>
              <a:t>ASPEN – </a:t>
            </a:r>
            <a:r>
              <a:rPr lang="en-US" b="1" dirty="0" smtClean="0"/>
              <a:t>a</a:t>
            </a:r>
            <a:r>
              <a:rPr lang="en-US" dirty="0" smtClean="0"/>
              <a:t>ssociation of </a:t>
            </a:r>
            <a:r>
              <a:rPr lang="en-US" b="1" dirty="0" smtClean="0"/>
              <a:t>s</a:t>
            </a:r>
            <a:r>
              <a:rPr lang="en-US" dirty="0" smtClean="0"/>
              <a:t>ickle cell disease, </a:t>
            </a:r>
            <a:r>
              <a:rPr lang="en-US" b="1" dirty="0" smtClean="0"/>
              <a:t>p</a:t>
            </a:r>
            <a:r>
              <a:rPr lang="en-US" dirty="0" smtClean="0"/>
              <a:t>riapism, </a:t>
            </a:r>
            <a:r>
              <a:rPr lang="en-US" b="1" dirty="0" smtClean="0"/>
              <a:t>e</a:t>
            </a:r>
            <a:r>
              <a:rPr lang="en-US" dirty="0" smtClean="0"/>
              <a:t>xchange transfusion – whole</a:t>
            </a:r>
            <a:r>
              <a:rPr lang="en-US" baseline="0" dirty="0" smtClean="0"/>
              <a:t> or partial </a:t>
            </a:r>
            <a:r>
              <a:rPr lang="en-US" b="1" baseline="0" dirty="0" smtClean="0"/>
              <a:t>n</a:t>
            </a:r>
            <a:r>
              <a:rPr lang="en-US" baseline="0" dirty="0" smtClean="0"/>
              <a:t>eurological events</a:t>
            </a:r>
          </a:p>
          <a:p>
            <a:r>
              <a:rPr lang="en-US" baseline="0" dirty="0" smtClean="0"/>
              <a:t>	Headache, vomiting, convulsions, neurological obtundation, hemiparesis and cerebral hemorrhages</a:t>
            </a:r>
          </a:p>
          <a:p>
            <a:r>
              <a:rPr lang="en-US" baseline="0" dirty="0" smtClean="0"/>
              <a:t>	Rx: supportive</a:t>
            </a:r>
          </a:p>
          <a:p>
            <a:endParaRPr lang="en-US" baseline="0" dirty="0" smtClean="0"/>
          </a:p>
          <a:p>
            <a:r>
              <a:rPr lang="en-US" dirty="0" smtClean="0"/>
              <a:t>Myth: blood transfusion is effective for</a:t>
            </a:r>
            <a:r>
              <a:rPr lang="en-US" baseline="0" dirty="0" smtClean="0"/>
              <a:t> </a:t>
            </a:r>
            <a:r>
              <a:rPr lang="en-US" dirty="0" smtClean="0"/>
              <a:t>sickle cell anemia-associated priapism.</a:t>
            </a:r>
          </a:p>
          <a:p>
            <a:r>
              <a:rPr lang="en-US" dirty="0" smtClean="0"/>
              <a:t>	Systematic</a:t>
            </a:r>
            <a:r>
              <a:rPr lang="en-US" baseline="0" dirty="0" smtClean="0"/>
              <a:t> review: 122 manuscripts, 1966 – 2004</a:t>
            </a:r>
          </a:p>
          <a:p>
            <a:r>
              <a:rPr lang="en-US" baseline="0" dirty="0" smtClean="0"/>
              <a:t>	+/- therapeutic benefit to transfusion, simple or exchange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maximum</a:t>
            </a:r>
            <a:r>
              <a:rPr lang="en-US" baseline="0" dirty="0" smtClean="0"/>
              <a:t> Hgb S% of 30% -- standard approach for clinical trails</a:t>
            </a:r>
            <a:endParaRPr lang="en-US" dirty="0" smtClean="0"/>
          </a:p>
          <a:p>
            <a:r>
              <a:rPr lang="en-US" dirty="0" smtClean="0"/>
              <a:t>Results:</a:t>
            </a:r>
          </a:p>
          <a:p>
            <a:pPr lvl="0"/>
            <a:r>
              <a:rPr lang="en-US" dirty="0" smtClean="0"/>
              <a:t>130 children had abnormal TCD x 2 and agreed </a:t>
            </a:r>
          </a:p>
          <a:p>
            <a:pPr lvl="1"/>
            <a:r>
              <a:rPr lang="en-US" dirty="0" smtClean="0"/>
              <a:t>63 chronic transfusions</a:t>
            </a:r>
          </a:p>
          <a:p>
            <a:pPr lvl="2"/>
            <a:r>
              <a:rPr lang="en-US" dirty="0" smtClean="0"/>
              <a:t>1521 transfusions</a:t>
            </a:r>
          </a:p>
          <a:p>
            <a:pPr lvl="3"/>
            <a:r>
              <a:rPr lang="en-US" dirty="0" smtClean="0"/>
              <a:t>63% simple, 12% exchange, 25% mixed</a:t>
            </a:r>
          </a:p>
          <a:p>
            <a:pPr lvl="2"/>
            <a:r>
              <a:rPr lang="en-US" dirty="0" smtClean="0"/>
              <a:t>Ferritin (</a:t>
            </a:r>
            <a:r>
              <a:rPr lang="en-US" dirty="0" err="1" smtClean="0"/>
              <a:t>ng</a:t>
            </a:r>
            <a:r>
              <a:rPr lang="en-US" dirty="0" smtClean="0"/>
              <a:t>/mL): 164 (baseline) </a:t>
            </a:r>
            <a:r>
              <a:rPr lang="en-US" dirty="0" smtClean="0">
                <a:sym typeface="Wingdings"/>
              </a:rPr>
              <a:t> 1804 (12m)  2509 (24m)</a:t>
            </a:r>
          </a:p>
          <a:p>
            <a:pPr lvl="2"/>
            <a:r>
              <a:rPr lang="en-US" dirty="0" smtClean="0">
                <a:sym typeface="Wingdings"/>
              </a:rPr>
              <a:t>10 (16%) cases of alloimmunization</a:t>
            </a:r>
          </a:p>
          <a:p>
            <a:pPr lvl="2"/>
            <a:r>
              <a:rPr lang="en-US" dirty="0" smtClean="0">
                <a:sym typeface="Wingdings"/>
              </a:rPr>
              <a:t>Mean interval between transfusions: 25 +/- 8 days</a:t>
            </a:r>
          </a:p>
          <a:p>
            <a:pPr lvl="3"/>
            <a:r>
              <a:rPr lang="en-US" dirty="0" smtClean="0">
                <a:sym typeface="Wingdings"/>
              </a:rPr>
              <a:t>46 (78%) with at least one Hgb S % &gt; 30%</a:t>
            </a:r>
            <a:endParaRPr lang="en-US" dirty="0" smtClean="0"/>
          </a:p>
          <a:p>
            <a:pPr lvl="1"/>
            <a:r>
              <a:rPr lang="en-US" dirty="0" smtClean="0"/>
              <a:t>67 standard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</a:p>
          <a:p>
            <a:pPr lvl="0"/>
            <a:r>
              <a:rPr lang="en-US" dirty="0" smtClean="0"/>
              <a:t>130 children had abnormal TCD x 2 and agreed </a:t>
            </a:r>
          </a:p>
          <a:p>
            <a:pPr lvl="1"/>
            <a:r>
              <a:rPr lang="en-US" dirty="0" smtClean="0"/>
              <a:t>63 chronic transfusions</a:t>
            </a:r>
          </a:p>
          <a:p>
            <a:pPr lvl="2"/>
            <a:r>
              <a:rPr lang="en-US" dirty="0" smtClean="0"/>
              <a:t>1521 transfusions</a:t>
            </a:r>
          </a:p>
          <a:p>
            <a:pPr lvl="3"/>
            <a:r>
              <a:rPr lang="en-US" dirty="0" smtClean="0"/>
              <a:t>63% simple, 12% exchange, 25% mixed</a:t>
            </a:r>
          </a:p>
          <a:p>
            <a:pPr lvl="2"/>
            <a:r>
              <a:rPr lang="en-US" dirty="0" smtClean="0"/>
              <a:t>Ferritin (</a:t>
            </a:r>
            <a:r>
              <a:rPr lang="en-US" dirty="0" err="1" smtClean="0"/>
              <a:t>ng</a:t>
            </a:r>
            <a:r>
              <a:rPr lang="en-US" dirty="0" smtClean="0"/>
              <a:t>/mL): 164 (baseline) </a:t>
            </a:r>
            <a:r>
              <a:rPr lang="en-US" dirty="0" smtClean="0">
                <a:sym typeface="Wingdings"/>
              </a:rPr>
              <a:t> 1804 (12m)  2509 (24m)</a:t>
            </a:r>
          </a:p>
          <a:p>
            <a:pPr lvl="2"/>
            <a:r>
              <a:rPr lang="en-US" dirty="0" smtClean="0">
                <a:sym typeface="Wingdings"/>
              </a:rPr>
              <a:t>10 (16%) cases of alloimmunization</a:t>
            </a:r>
          </a:p>
          <a:p>
            <a:pPr lvl="2"/>
            <a:r>
              <a:rPr lang="en-US" dirty="0" smtClean="0">
                <a:sym typeface="Wingdings"/>
              </a:rPr>
              <a:t>Mean interval between transfusions: 25 +/- 8 days</a:t>
            </a:r>
          </a:p>
          <a:p>
            <a:pPr lvl="3"/>
            <a:r>
              <a:rPr lang="en-US" dirty="0" smtClean="0">
                <a:sym typeface="Wingdings"/>
              </a:rPr>
              <a:t>46 (78%) with at least one Hgb S % &gt; 30%</a:t>
            </a:r>
            <a:endParaRPr lang="en-US" dirty="0" smtClean="0"/>
          </a:p>
          <a:p>
            <a:pPr lvl="1"/>
            <a:r>
              <a:rPr lang="en-US" dirty="0" smtClean="0"/>
              <a:t>67 standard of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0B05-D495-3948-BFBD-68EDD07F0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2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4195-6288-4381-A540-45881B17C75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C481-DEA5-47E1-B6F4-8F38CF7F0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37.png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tiff"/><Relationship Id="rId4" Type="http://schemas.openxmlformats.org/officeDocument/2006/relationships/image" Target="../media/image38.png"/><Relationship Id="rId9" Type="http://schemas.openxmlformats.org/officeDocument/2006/relationships/image" Target="../media/image43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3152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Transfusion &amp; Sickle Cell Anemia in Pediatrics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Allison Paroskie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Indications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Transfusion Medicine Reviews.</a:t>
            </a:r>
            <a:r>
              <a:rPr lang="en-US" sz="1000" dirty="0" smtClean="0"/>
              <a:t> 2007; 21: 118-133.</a:t>
            </a:r>
            <a:endParaRPr lang="en-US" sz="1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1427587"/>
            <a:ext cx="9144000" cy="46684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10200" y="1752600"/>
            <a:ext cx="3352800" cy="685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0200" y="2438400"/>
            <a:ext cx="33528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200" y="2667000"/>
            <a:ext cx="33528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3657600"/>
            <a:ext cx="33528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4495800"/>
            <a:ext cx="33528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4953000"/>
            <a:ext cx="34290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200" y="5334000"/>
            <a:ext cx="33528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Acute Transfusion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Symptomatic Anemia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/ Why to Transfuse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Symptomatic anemia</a:t>
            </a:r>
          </a:p>
          <a:p>
            <a:pPr lvl="1"/>
            <a:r>
              <a:rPr lang="en-US" dirty="0" smtClean="0"/>
              <a:t>Blood loss</a:t>
            </a:r>
          </a:p>
          <a:p>
            <a:pPr lvl="1"/>
            <a:r>
              <a:rPr lang="en-US" dirty="0" smtClean="0"/>
              <a:t>Increased RBC destruction</a:t>
            </a:r>
          </a:p>
          <a:p>
            <a:pPr lvl="1"/>
            <a:r>
              <a:rPr lang="en-US" dirty="0" smtClean="0"/>
              <a:t>Suppression of erythropoiesis</a:t>
            </a:r>
          </a:p>
          <a:p>
            <a:pPr lvl="2"/>
            <a:r>
              <a:rPr lang="en-US" dirty="0" err="1" smtClean="0"/>
              <a:t>Reticulocytopenia</a:t>
            </a:r>
            <a:endParaRPr lang="en-US" dirty="0" smtClean="0"/>
          </a:p>
          <a:p>
            <a:pPr lvl="2"/>
            <a:r>
              <a:rPr lang="en-US" dirty="0" smtClean="0"/>
              <a:t>Parvovirus B19</a:t>
            </a:r>
          </a:p>
          <a:p>
            <a:pPr lvl="1"/>
            <a:r>
              <a:rPr lang="en-US" dirty="0" smtClean="0"/>
              <a:t>Sequestration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Transfuse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378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Therapeutic intermittent simple RBC transfusion</a:t>
            </a:r>
          </a:p>
          <a:p>
            <a:pPr lvl="1"/>
            <a:r>
              <a:rPr lang="en-US" dirty="0" smtClean="0"/>
              <a:t>Improve symptoms of cardiac and respiratory compromise</a:t>
            </a:r>
          </a:p>
          <a:p>
            <a:pPr lvl="1"/>
            <a:r>
              <a:rPr lang="en-US" dirty="0" smtClean="0"/>
              <a:t>Slow and small volume +/- diuretic therapy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Second-line therapy</a:t>
            </a:r>
          </a:p>
          <a:p>
            <a:pPr lvl="1"/>
            <a:r>
              <a:rPr lang="en-US" dirty="0"/>
              <a:t>Partial manual exchange </a:t>
            </a:r>
            <a:r>
              <a:rPr lang="en-US" dirty="0" smtClean="0"/>
              <a:t>transfusion (aplastic crisis)</a:t>
            </a:r>
            <a:endParaRPr lang="en-US" dirty="0"/>
          </a:p>
          <a:p>
            <a:pPr lvl="1"/>
            <a:r>
              <a:rPr lang="en-US" dirty="0" smtClean="0"/>
              <a:t>Chronic simple transfusion (recurrent splenic sequestration)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Stroke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/ Why to Transfuse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Symptomatic stroke</a:t>
            </a:r>
          </a:p>
          <a:p>
            <a:pPr lvl="1"/>
            <a:r>
              <a:rPr lang="en-US" dirty="0" smtClean="0"/>
              <a:t>Transfusion ASAP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Restore cerebral blood flow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Maximize tissue </a:t>
            </a:r>
            <a:r>
              <a:rPr lang="en-US" altLang="en-US" dirty="0" smtClean="0"/>
              <a:t>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delivery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Reverse neurological injury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Prevent </a:t>
            </a:r>
            <a:r>
              <a:rPr lang="en-US" altLang="en-US" dirty="0" smtClean="0"/>
              <a:t>↑ </a:t>
            </a:r>
            <a:r>
              <a:rPr lang="en-US" altLang="en-US" dirty="0"/>
              <a:t>neurological injury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Transfuse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225926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ransfusion</a:t>
            </a:r>
          </a:p>
          <a:p>
            <a:pPr lvl="1"/>
            <a:r>
              <a:rPr lang="en-US" dirty="0" smtClean="0"/>
              <a:t>Hgb S% &lt; 30%</a:t>
            </a:r>
          </a:p>
          <a:p>
            <a:pPr lvl="1"/>
            <a:r>
              <a:rPr lang="en-US" dirty="0" smtClean="0"/>
              <a:t>Hgb 9 – 10 g/dL</a:t>
            </a:r>
            <a:endParaRPr lang="en-US" dirty="0"/>
          </a:p>
          <a:p>
            <a:r>
              <a:rPr lang="en-US" dirty="0" smtClean="0"/>
              <a:t>Exchange versus simple</a:t>
            </a:r>
          </a:p>
          <a:p>
            <a:pPr lvl="1"/>
            <a:r>
              <a:rPr lang="en-US" dirty="0" smtClean="0"/>
              <a:t>Optimal method for best neurologic outcomes is not clear</a:t>
            </a:r>
          </a:p>
          <a:p>
            <a:pPr lvl="1"/>
            <a:r>
              <a:rPr lang="en-US" dirty="0" smtClean="0"/>
              <a:t>ASFA Category I</a:t>
            </a:r>
          </a:p>
          <a:p>
            <a:pPr lvl="1"/>
            <a:r>
              <a:rPr lang="en-US" dirty="0" smtClean="0"/>
              <a:t>Recurrent stroke risk</a:t>
            </a:r>
            <a:endParaRPr lang="en-US" dirty="0"/>
          </a:p>
        </p:txBody>
      </p:sp>
      <p:pic>
        <p:nvPicPr>
          <p:cNvPr id="7" name="Picture 6" descr="SC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71" y="4495800"/>
            <a:ext cx="2705729" cy="2209800"/>
          </a:xfrm>
          <a:prstGeom prst="rect">
            <a:avLst/>
          </a:prstGeom>
        </p:spPr>
      </p:pic>
      <p:sp>
        <p:nvSpPr>
          <p:cNvPr id="13" name="Bent Arrow 12"/>
          <p:cNvSpPr/>
          <p:nvPr/>
        </p:nvSpPr>
        <p:spPr>
          <a:xfrm rot="10800000">
            <a:off x="4267200" y="5257797"/>
            <a:ext cx="2286000" cy="762001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6134" y="6457890"/>
            <a:ext cx="292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Journal of Clinical Apheresis.2013; 28: 145-284. </a:t>
            </a:r>
            <a:r>
              <a:rPr lang="en-US" sz="1000" dirty="0" smtClean="0"/>
              <a:t> 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The Journal of Pediatrics.</a:t>
            </a:r>
            <a:r>
              <a:rPr lang="en-US" sz="1000" dirty="0" smtClean="0"/>
              <a:t> 2006; 149: 710=712.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7985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Chest Syndrome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/ Why to Transfuse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ACS: new pulmonary infiltrate + respiratory symptoms, chest pain or fever</a:t>
            </a:r>
          </a:p>
          <a:p>
            <a:pPr lvl="1"/>
            <a:r>
              <a:rPr lang="en-US" dirty="0" smtClean="0"/>
              <a:t>Mild respiratory symptoms</a:t>
            </a:r>
          </a:p>
          <a:p>
            <a:pPr lvl="1"/>
            <a:r>
              <a:rPr lang="en-US" dirty="0" smtClean="0"/>
              <a:t>Progressive decline in PaO</a:t>
            </a:r>
            <a:r>
              <a:rPr lang="en-US" baseline="-25000" dirty="0" smtClean="0"/>
              <a:t>2</a:t>
            </a:r>
            <a:r>
              <a:rPr lang="en-US" dirty="0" smtClean="0"/>
              <a:t> or O</a:t>
            </a:r>
            <a:r>
              <a:rPr lang="en-US" baseline="-25000" dirty="0" smtClean="0"/>
              <a:t>2</a:t>
            </a:r>
            <a:r>
              <a:rPr lang="en-US" dirty="0" smtClean="0"/>
              <a:t> saturation despite supplemental 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Clinical deterioration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Transfuse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/>
          <a:p>
            <a:r>
              <a:rPr lang="en-US" dirty="0" smtClean="0"/>
              <a:t>Exchange versus simple</a:t>
            </a:r>
          </a:p>
          <a:p>
            <a:pPr lvl="1"/>
            <a:r>
              <a:rPr lang="en-US" dirty="0" smtClean="0"/>
              <a:t>Mild symptoms: simple</a:t>
            </a:r>
          </a:p>
          <a:p>
            <a:pPr lvl="1"/>
            <a:r>
              <a:rPr lang="en-US" dirty="0" smtClean="0"/>
              <a:t>Severe symptoms: exchange</a:t>
            </a:r>
          </a:p>
          <a:p>
            <a:pPr lvl="2"/>
            <a:r>
              <a:rPr lang="en-US" dirty="0"/>
              <a:t>Hgb S% &lt; </a:t>
            </a:r>
            <a:r>
              <a:rPr lang="en-US" dirty="0" smtClean="0"/>
              <a:t>30%</a:t>
            </a:r>
            <a:endParaRPr lang="en-US" dirty="0"/>
          </a:p>
          <a:p>
            <a:pPr lvl="2"/>
            <a:r>
              <a:rPr lang="en-US" dirty="0"/>
              <a:t>Hgb 9 – 11 g/</a:t>
            </a:r>
            <a:r>
              <a:rPr lang="en-US" dirty="0" smtClean="0"/>
              <a:t>dL</a:t>
            </a:r>
          </a:p>
          <a:p>
            <a:pPr lvl="1"/>
            <a:r>
              <a:rPr lang="en-US" dirty="0" smtClean="0"/>
              <a:t>ASFA Category II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Transfusion results in improved oxygenation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134" y="6477000"/>
            <a:ext cx="292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Journal of Clinical Apheresis.2013; 28: 145-284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NEJM.</a:t>
            </a:r>
            <a:r>
              <a:rPr lang="en-US" sz="1000" dirty="0" smtClean="0"/>
              <a:t> 2000; 342: 1855-1865.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199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/ Why to Transfuse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Prophylactic preoperative</a:t>
            </a:r>
          </a:p>
          <a:p>
            <a:pPr lvl="1"/>
            <a:r>
              <a:rPr lang="en-US" dirty="0" smtClean="0"/>
              <a:t>Mortality </a:t>
            </a:r>
            <a:r>
              <a:rPr lang="en-US" u="sng" dirty="0" smtClean="0"/>
              <a:t>&lt;</a:t>
            </a:r>
            <a:r>
              <a:rPr lang="en-US" dirty="0" smtClean="0"/>
              <a:t> 10%</a:t>
            </a:r>
          </a:p>
          <a:p>
            <a:pPr lvl="1"/>
            <a:r>
              <a:rPr lang="en-US" dirty="0" smtClean="0"/>
              <a:t>Post-op complications </a:t>
            </a:r>
            <a:r>
              <a:rPr lang="en-US" u="sng" dirty="0" smtClean="0"/>
              <a:t>&lt;</a:t>
            </a:r>
            <a:r>
              <a:rPr lang="en-US" dirty="0" smtClean="0"/>
              <a:t> 5%</a:t>
            </a:r>
          </a:p>
          <a:p>
            <a:pPr lvl="2"/>
            <a:r>
              <a:rPr lang="en-US" dirty="0" smtClean="0"/>
              <a:t>Hypoxia, hypoperfusion &amp; acidosis promote sickling</a:t>
            </a:r>
          </a:p>
          <a:p>
            <a:pPr lvl="2"/>
            <a:r>
              <a:rPr lang="en-US" dirty="0" smtClean="0"/>
              <a:t>Vaso-occlusion &amp; organ dysfunction</a:t>
            </a:r>
          </a:p>
          <a:p>
            <a:r>
              <a:rPr lang="en-US" dirty="0" smtClean="0"/>
              <a:t>TAPS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Transfuse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302126"/>
          </a:xfrm>
        </p:spPr>
        <p:txBody>
          <a:bodyPr>
            <a:normAutofit/>
          </a:bodyPr>
          <a:lstStyle/>
          <a:p>
            <a:r>
              <a:rPr lang="en-US" dirty="0" smtClean="0"/>
              <a:t>Exchange versus simple</a:t>
            </a:r>
          </a:p>
          <a:p>
            <a:pPr lvl="1"/>
            <a:r>
              <a:rPr lang="en-US" dirty="0" smtClean="0"/>
              <a:t>Aggressive regimen – exchange </a:t>
            </a:r>
          </a:p>
          <a:p>
            <a:pPr lvl="2"/>
            <a:r>
              <a:rPr lang="en-US" dirty="0" smtClean="0"/>
              <a:t>Hgb 9 – 11 g/dL</a:t>
            </a:r>
          </a:p>
          <a:p>
            <a:pPr lvl="2"/>
            <a:r>
              <a:rPr lang="en-US" dirty="0" smtClean="0"/>
              <a:t>Hgb S% &lt; 30%</a:t>
            </a:r>
          </a:p>
          <a:p>
            <a:pPr lvl="1"/>
            <a:r>
              <a:rPr lang="en-US" dirty="0" smtClean="0"/>
              <a:t>Conservative regimen – simple </a:t>
            </a:r>
          </a:p>
          <a:p>
            <a:pPr lvl="2"/>
            <a:r>
              <a:rPr lang="en-US" dirty="0" smtClean="0"/>
              <a:t>Hgb 9 – 11 g/dL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134" y="6477000"/>
            <a:ext cx="292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/>
              <a:t>NEJM.</a:t>
            </a:r>
            <a:r>
              <a:rPr lang="en-US" sz="1000" dirty="0"/>
              <a:t> 1995; 333: 206-213.</a:t>
            </a:r>
            <a:endParaRPr lang="en-US" sz="1000" i="1" dirty="0"/>
          </a:p>
          <a:p>
            <a:pPr algn="r"/>
            <a:r>
              <a:rPr lang="en-US" sz="1000" i="1" dirty="0" smtClean="0"/>
              <a:t>The Lancet.</a:t>
            </a:r>
            <a:r>
              <a:rPr lang="en-US" sz="1000" dirty="0" smtClean="0"/>
              <a:t> 2013; 381: 930-938.</a:t>
            </a:r>
          </a:p>
        </p:txBody>
      </p:sp>
      <p:pic>
        <p:nvPicPr>
          <p:cNvPr id="9" name="Picture 8" descr="SCD.tif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6"/>
          <a:stretch/>
        </p:blipFill>
        <p:spPr bwMode="auto">
          <a:xfrm>
            <a:off x="152400" y="5842781"/>
            <a:ext cx="4876800" cy="177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SCD.tif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737" r="-926" b="18783"/>
          <a:stretch/>
        </p:blipFill>
        <p:spPr bwMode="auto">
          <a:xfrm>
            <a:off x="152400" y="5614181"/>
            <a:ext cx="4921956" cy="231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SCD.tif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16"/>
          <a:stretch/>
        </p:blipFill>
        <p:spPr bwMode="auto">
          <a:xfrm>
            <a:off x="152400" y="5122545"/>
            <a:ext cx="4876800" cy="48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SCD.tif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4" b="73634"/>
          <a:stretch/>
        </p:blipFill>
        <p:spPr bwMode="auto">
          <a:xfrm>
            <a:off x="5217795" y="4495800"/>
            <a:ext cx="3240405" cy="71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SCD.tif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4" r="621" b="32260"/>
          <a:stretch/>
        </p:blipFill>
        <p:spPr bwMode="auto">
          <a:xfrm>
            <a:off x="5232591" y="5148385"/>
            <a:ext cx="3225609" cy="109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SCD.tif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2" r="620" b="1838"/>
          <a:stretch/>
        </p:blipFill>
        <p:spPr bwMode="auto">
          <a:xfrm>
            <a:off x="5225415" y="5257800"/>
            <a:ext cx="3225609" cy="136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0"/>
          <a:stretch/>
        </p:blipFill>
        <p:spPr bwMode="auto">
          <a:xfrm>
            <a:off x="5105400" y="5486400"/>
            <a:ext cx="3810000" cy="6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3" r="1025"/>
          <a:stretch/>
        </p:blipFill>
        <p:spPr bwMode="auto">
          <a:xfrm>
            <a:off x="5135880" y="6039766"/>
            <a:ext cx="3770923" cy="20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29200" y="3657600"/>
            <a:ext cx="3810000" cy="76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Priapism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/ Why to Transfuse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goal: urgent relief of pain, prompt penile detumescence while preventing corporeal ischemia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Conservative: aspiration, sympathomimetic drugs</a:t>
            </a:r>
          </a:p>
          <a:p>
            <a:pPr lvl="1"/>
            <a:r>
              <a:rPr lang="en-US" dirty="0" smtClean="0"/>
              <a:t>Surgery: penile shunts or prosthesis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to Transfuse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/>
          <a:p>
            <a:r>
              <a:rPr lang="en-US" dirty="0" smtClean="0"/>
              <a:t>Transfusion should occur in conjunction with primary priapism treatments </a:t>
            </a:r>
          </a:p>
          <a:p>
            <a:pPr lvl="1"/>
            <a:r>
              <a:rPr lang="en-US" dirty="0" smtClean="0"/>
              <a:t>+/- efficacy of transfusion in achieving detumescence</a:t>
            </a:r>
          </a:p>
          <a:p>
            <a:pPr marL="4763" lvl="1" indent="0">
              <a:buNone/>
            </a:pPr>
            <a:endParaRPr lang="en-US" dirty="0" smtClean="0"/>
          </a:p>
          <a:p>
            <a:r>
              <a:rPr lang="en-US" dirty="0" smtClean="0"/>
              <a:t>Concern: ASPEN syndrome</a:t>
            </a:r>
          </a:p>
          <a:p>
            <a:pPr lvl="1"/>
            <a:r>
              <a:rPr lang="en-US" dirty="0" smtClean="0"/>
              <a:t>Reported 9 times in the medical literature</a:t>
            </a:r>
          </a:p>
          <a:p>
            <a:pPr lvl="1"/>
            <a:r>
              <a:rPr lang="en-US" dirty="0" smtClean="0"/>
              <a:t>Resolution &gt; Severe neurologic deficits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6134" y="6304002"/>
            <a:ext cx="2927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Nat Rev </a:t>
            </a:r>
            <a:r>
              <a:rPr lang="en-US" sz="1000" i="1" dirty="0" err="1" smtClean="0"/>
              <a:t>Urol</a:t>
            </a:r>
            <a:r>
              <a:rPr lang="en-US" sz="1000" i="1" dirty="0" smtClean="0"/>
              <a:t>.</a:t>
            </a:r>
            <a:r>
              <a:rPr lang="en-US" sz="1000" dirty="0" smtClean="0"/>
              <a:t> 2011; 8: 223-230.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British Journal of </a:t>
            </a:r>
            <a:r>
              <a:rPr lang="en-US" sz="1000" i="1" dirty="0" err="1" smtClean="0"/>
              <a:t>Haematology</a:t>
            </a:r>
            <a:r>
              <a:rPr lang="en-US" sz="1000" i="1" dirty="0" smtClean="0"/>
              <a:t>.</a:t>
            </a:r>
            <a:r>
              <a:rPr lang="en-US" sz="1000" dirty="0" smtClean="0"/>
              <a:t> 2013; 160: 754-765.</a:t>
            </a:r>
          </a:p>
          <a:p>
            <a:pPr algn="r"/>
            <a:r>
              <a:rPr lang="en-US" sz="1000" i="1" dirty="0" smtClean="0"/>
              <a:t>Can J </a:t>
            </a:r>
            <a:r>
              <a:rPr lang="en-US" sz="1000" i="1" dirty="0" err="1" smtClean="0"/>
              <a:t>Emerg</a:t>
            </a:r>
            <a:r>
              <a:rPr lang="en-US" sz="1000" i="1" dirty="0" smtClean="0"/>
              <a:t> Med.</a:t>
            </a:r>
            <a:r>
              <a:rPr lang="en-US" sz="1000" dirty="0" smtClean="0"/>
              <a:t> 2006; 8: 119-122.</a:t>
            </a:r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8868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Chronic Transfusion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Dilution of Hgb S via addition of Hgb 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Suppression of erythropoietin release via rise in Hgb, thus reduced production of Hgb 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Decreased Hgb S due to longer lifespan of Hgb A containing RBCs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Stroke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SCA: background</a:t>
            </a:r>
          </a:p>
          <a:p>
            <a:r>
              <a:rPr lang="en-US" dirty="0"/>
              <a:t>T</a:t>
            </a:r>
            <a:r>
              <a:rPr lang="en-US" dirty="0" smtClean="0"/>
              <a:t>ransfusion </a:t>
            </a:r>
            <a:r>
              <a:rPr lang="en-US" dirty="0"/>
              <a:t>t</a:t>
            </a:r>
            <a:r>
              <a:rPr lang="en-US" dirty="0" smtClean="0"/>
              <a:t>herapy</a:t>
            </a:r>
          </a:p>
          <a:p>
            <a:pPr lvl="1"/>
            <a:r>
              <a:rPr lang="en-US" dirty="0" smtClean="0"/>
              <a:t>Acute treatment</a:t>
            </a:r>
          </a:p>
          <a:p>
            <a:pPr lvl="2"/>
            <a:r>
              <a:rPr lang="en-US" dirty="0" smtClean="0"/>
              <a:t>Acute anemia</a:t>
            </a:r>
          </a:p>
          <a:p>
            <a:pPr lvl="2"/>
            <a:r>
              <a:rPr lang="en-US" dirty="0" smtClean="0"/>
              <a:t>Acute chest syndrome</a:t>
            </a:r>
          </a:p>
          <a:p>
            <a:pPr lvl="2"/>
            <a:r>
              <a:rPr lang="en-US" dirty="0"/>
              <a:t>Stroke</a:t>
            </a:r>
          </a:p>
          <a:p>
            <a:pPr lvl="2"/>
            <a:r>
              <a:rPr lang="en-US" dirty="0" smtClean="0"/>
              <a:t>Preoperative </a:t>
            </a:r>
            <a:r>
              <a:rPr lang="en-US" dirty="0"/>
              <a:t>transfusion</a:t>
            </a:r>
          </a:p>
          <a:p>
            <a:pPr lvl="1"/>
            <a:r>
              <a:rPr lang="en-US" dirty="0" smtClean="0"/>
              <a:t>Chronic treatment</a:t>
            </a:r>
          </a:p>
          <a:p>
            <a:pPr lvl="2"/>
            <a:r>
              <a:rPr lang="en-US" dirty="0" smtClean="0"/>
              <a:t>Stroke</a:t>
            </a:r>
          </a:p>
          <a:p>
            <a:pPr lvl="2"/>
            <a:r>
              <a:rPr lang="en-US" dirty="0" smtClean="0"/>
              <a:t>Vaso-occlusive painful episodes</a:t>
            </a:r>
          </a:p>
          <a:p>
            <a:pPr lvl="2"/>
            <a:r>
              <a:rPr lang="en-US" dirty="0" smtClean="0"/>
              <a:t>Acute chest syndrome</a:t>
            </a:r>
          </a:p>
          <a:p>
            <a:r>
              <a:rPr lang="en-US" dirty="0" smtClean="0"/>
              <a:t>Complications of transfusion</a:t>
            </a:r>
          </a:p>
          <a:p>
            <a:pPr lvl="1"/>
            <a:r>
              <a:rPr lang="en-US" dirty="0" smtClean="0"/>
              <a:t>Alloimmunization</a:t>
            </a:r>
          </a:p>
          <a:p>
            <a:pPr lvl="1"/>
            <a:r>
              <a:rPr lang="en-US" dirty="0" smtClean="0"/>
              <a:t>Iron overload</a:t>
            </a:r>
          </a:p>
        </p:txBody>
      </p:sp>
    </p:spTree>
    <p:extLst>
      <p:ext uri="{BB962C8B-B14F-4D97-AF65-F5344CB8AC3E}">
        <p14:creationId xmlns:p14="http://schemas.microsoft.com/office/powerpoint/2010/main" val="4493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2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Stroke occurs by age 20 in ~11% of patients with sickle cell anemia</a:t>
            </a:r>
          </a:p>
          <a:p>
            <a:pPr lvl="1"/>
            <a:r>
              <a:rPr lang="en-US" dirty="0" smtClean="0"/>
              <a:t>Risk of recurrent stroke is estimated at 47-93%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Increased risk of stroke in patients with abnormal TCD</a:t>
            </a:r>
          </a:p>
          <a:p>
            <a:pPr lvl="1"/>
            <a:r>
              <a:rPr lang="en-US" dirty="0" smtClean="0"/>
              <a:t>Relative risk of 44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6134" y="6457890"/>
            <a:ext cx="292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Blood.</a:t>
            </a:r>
            <a:r>
              <a:rPr lang="en-US" sz="1000" dirty="0" smtClean="0"/>
              <a:t> 1998; 91: 288-295.</a:t>
            </a:r>
            <a:endParaRPr lang="en-US" sz="1000" i="1" dirty="0" smtClean="0"/>
          </a:p>
          <a:p>
            <a:pPr algn="r"/>
            <a:r>
              <a:rPr lang="en-US" sz="1000" i="1" dirty="0" smtClean="0"/>
              <a:t>Annals of Neurology.</a:t>
            </a:r>
            <a:r>
              <a:rPr lang="en-US" sz="1000" dirty="0" smtClean="0"/>
              <a:t> 1997; 42: 699-704. </a:t>
            </a:r>
            <a:endParaRPr lang="en-US" sz="1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77" y="4038600"/>
            <a:ext cx="1939423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92300"/>
            <a:ext cx="3041869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Transfusion s/p CNS Infarct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15 children: goal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dirty="0" smtClean="0"/>
              <a:t>40% </a:t>
            </a:r>
            <a:r>
              <a:rPr lang="en-US" dirty="0"/>
              <a:t>Hgb S pre-</a:t>
            </a:r>
            <a:r>
              <a:rPr lang="en-US" dirty="0" smtClean="0"/>
              <a:t>transfusion</a:t>
            </a:r>
          </a:p>
          <a:p>
            <a:pPr lvl="2"/>
            <a:r>
              <a:rPr lang="en-US" u="sng" dirty="0" smtClean="0"/>
              <a:t>&gt;</a:t>
            </a:r>
            <a:r>
              <a:rPr lang="en-US" dirty="0" smtClean="0"/>
              <a:t> 9 months of transfusion therapy</a:t>
            </a:r>
          </a:p>
          <a:p>
            <a:pPr lvl="2"/>
            <a:r>
              <a:rPr lang="en-US" dirty="0" smtClean="0"/>
              <a:t>14 without new episodes of CNS infarction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12 children; goal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dirty="0" smtClean="0"/>
              <a:t>20% </a:t>
            </a:r>
            <a:r>
              <a:rPr lang="en-US" dirty="0"/>
              <a:t>Hgb </a:t>
            </a:r>
            <a:r>
              <a:rPr lang="en-US" dirty="0" smtClean="0"/>
              <a:t>S pre-transfusion</a:t>
            </a:r>
          </a:p>
          <a:p>
            <a:pPr lvl="2"/>
            <a:r>
              <a:rPr lang="en-US" dirty="0" smtClean="0"/>
              <a:t>7 of 10 children had recurrent stroke after CTX stopped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60 children; </a:t>
            </a:r>
            <a:r>
              <a:rPr lang="en-US" dirty="0"/>
              <a:t>goal </a:t>
            </a:r>
            <a:r>
              <a:rPr lang="en-US" u="sng" dirty="0"/>
              <a:t>&lt;</a:t>
            </a:r>
            <a:r>
              <a:rPr lang="en-US" dirty="0"/>
              <a:t> </a:t>
            </a:r>
            <a:r>
              <a:rPr lang="en-US" dirty="0" smtClean="0"/>
              <a:t>20% </a:t>
            </a:r>
            <a:r>
              <a:rPr lang="en-US" dirty="0"/>
              <a:t>Hgb S pre-</a:t>
            </a:r>
            <a:r>
              <a:rPr lang="en-US" dirty="0" smtClean="0"/>
              <a:t>transfusion</a:t>
            </a:r>
          </a:p>
          <a:p>
            <a:pPr lvl="2"/>
            <a:r>
              <a:rPr lang="en-US" dirty="0" smtClean="0"/>
              <a:t>8 (13.3%) children had recurrent strokes despite transfusion therapy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2206171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0"/>
            <a:ext cx="2903552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800600"/>
            <a:ext cx="2514600" cy="4890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6134" y="6304002"/>
            <a:ext cx="2927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Am J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.</a:t>
            </a:r>
            <a:r>
              <a:rPr lang="en-US" sz="1000" dirty="0" smtClean="0"/>
              <a:t> 1976; 1: 265-273.</a:t>
            </a:r>
          </a:p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dirty="0"/>
              <a:t>1</a:t>
            </a:r>
            <a:r>
              <a:rPr lang="en-US" sz="1000" dirty="0" smtClean="0"/>
              <a:t>980; 96: 205-208.</a:t>
            </a:r>
          </a:p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1995; 126: 896-899.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0391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Purpose: to determine if chronic transfusion therapy can prevent stroke in patients with abnormal transcranial Doppler</a:t>
            </a:r>
            <a:endParaRPr lang="en-US" dirty="0"/>
          </a:p>
          <a:p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 smtClean="0"/>
              <a:t>Prospective randomized study</a:t>
            </a:r>
            <a:endParaRPr lang="en-US" dirty="0"/>
          </a:p>
          <a:p>
            <a:pPr lvl="1"/>
            <a:r>
              <a:rPr lang="en-US" dirty="0"/>
              <a:t>Patients: </a:t>
            </a:r>
            <a:r>
              <a:rPr lang="en-US" dirty="0" smtClean="0"/>
              <a:t>abnormal TCD x 2</a:t>
            </a:r>
          </a:p>
          <a:p>
            <a:pPr lvl="2"/>
            <a:r>
              <a:rPr lang="en-US" dirty="0" smtClean="0"/>
              <a:t>Baseline: 9.7% with abnormal TCD</a:t>
            </a:r>
            <a:endParaRPr lang="en-US" dirty="0"/>
          </a:p>
          <a:p>
            <a:pPr lvl="1"/>
            <a:r>
              <a:rPr lang="en-US" dirty="0" smtClean="0"/>
              <a:t>CTX: goal </a:t>
            </a:r>
            <a:r>
              <a:rPr lang="en-US" dirty="0"/>
              <a:t>of pre-transfusion Hgb S &lt; </a:t>
            </a:r>
            <a:r>
              <a:rPr lang="en-US" dirty="0" smtClean="0"/>
              <a:t>30% </a:t>
            </a:r>
            <a:r>
              <a:rPr lang="en-US" dirty="0"/>
              <a:t>and </a:t>
            </a:r>
            <a:r>
              <a:rPr lang="en-US" dirty="0" smtClean="0"/>
              <a:t>HCT 36%; Rh &amp; Kell matched</a:t>
            </a:r>
          </a:p>
          <a:p>
            <a:pPr lvl="2"/>
            <a:r>
              <a:rPr lang="en-US" dirty="0">
                <a:sym typeface="Wingdings"/>
              </a:rPr>
              <a:t>46 (78%) with at least one Hgb S % &gt; 30</a:t>
            </a:r>
            <a:r>
              <a:rPr lang="en-US" dirty="0" smtClean="0">
                <a:sym typeface="Wingdings"/>
              </a:rPr>
              <a:t>%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751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</a:t>
            </a:r>
            <a:r>
              <a:rPr lang="en-US" sz="1000" dirty="0" smtClean="0"/>
              <a:t> 1998; 339: 5-11.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6332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1/63 child CTX</a:t>
            </a:r>
          </a:p>
          <a:p>
            <a:pPr lvl="1"/>
            <a:r>
              <a:rPr lang="en-US" dirty="0" smtClean="0"/>
              <a:t>11/67 children SOC</a:t>
            </a:r>
          </a:p>
          <a:p>
            <a:endParaRPr lang="en-US" dirty="0"/>
          </a:p>
          <a:p>
            <a:r>
              <a:rPr lang="en-US" dirty="0" smtClean="0"/>
              <a:t>CTX prevents stroke in children with abnormal TCD</a:t>
            </a:r>
          </a:p>
          <a:p>
            <a:pPr lvl="1"/>
            <a:r>
              <a:rPr lang="en-US" dirty="0" smtClean="0"/>
              <a:t>Mechanism is unclear</a:t>
            </a:r>
          </a:p>
          <a:p>
            <a:pPr lvl="1"/>
            <a:r>
              <a:rPr lang="en-US" dirty="0" smtClean="0"/>
              <a:t>Necessary duration is unclear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751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</a:t>
            </a:r>
            <a:r>
              <a:rPr lang="en-US" sz="1000" dirty="0" smtClean="0"/>
              <a:t> 1998; 339: 5-11.</a:t>
            </a:r>
            <a:endParaRPr lang="en-US" sz="1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76400"/>
            <a:ext cx="4102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Purpose: to determine if </a:t>
            </a:r>
            <a:r>
              <a:rPr lang="en-US" dirty="0" smtClean="0"/>
              <a:t>we could limit prophylaxis by monitoring patients with TCD and resuming transfusion if return to abnormal</a:t>
            </a:r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Prospective randomized study</a:t>
            </a:r>
          </a:p>
          <a:p>
            <a:pPr lvl="1"/>
            <a:r>
              <a:rPr lang="en-US" dirty="0"/>
              <a:t>Patients: </a:t>
            </a:r>
            <a:r>
              <a:rPr lang="en-US" dirty="0" smtClean="0"/>
              <a:t>normalized TCD x 2 after 30+ months of CTX</a:t>
            </a:r>
            <a:endParaRPr lang="en-US" dirty="0"/>
          </a:p>
          <a:p>
            <a:pPr lvl="1"/>
            <a:r>
              <a:rPr lang="en-US" dirty="0" smtClean="0"/>
              <a:t>CTX: </a:t>
            </a:r>
            <a:r>
              <a:rPr lang="en-US" dirty="0"/>
              <a:t>goal of pre-transfusion Hgb S &lt; </a:t>
            </a:r>
            <a:r>
              <a:rPr lang="en-US" dirty="0" smtClean="0"/>
              <a:t>30% </a:t>
            </a:r>
            <a:r>
              <a:rPr lang="en-US" dirty="0"/>
              <a:t>and HCT 36 g/dL; Rh &amp; Kell </a:t>
            </a:r>
            <a:r>
              <a:rPr lang="en-US" dirty="0" smtClean="0"/>
              <a:t>matched</a:t>
            </a:r>
          </a:p>
          <a:p>
            <a:pPr lvl="1"/>
            <a:r>
              <a:rPr lang="en-US" dirty="0" smtClean="0"/>
              <a:t>Composite endpoint: </a:t>
            </a:r>
            <a:r>
              <a:rPr lang="en-US" dirty="0" err="1" smtClean="0"/>
              <a:t>abnl</a:t>
            </a:r>
            <a:r>
              <a:rPr lang="en-US" dirty="0" smtClean="0"/>
              <a:t> TCD or stroke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84455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</a:t>
            </a:r>
            <a:r>
              <a:rPr lang="en-US" sz="1000" dirty="0" smtClean="0"/>
              <a:t> 2005; 353: 2769-2778.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5310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819399"/>
            <a:ext cx="4343400" cy="2286001"/>
          </a:xfrm>
        </p:spPr>
        <p:txBody>
          <a:bodyPr>
            <a:normAutofit/>
          </a:bodyPr>
          <a:lstStyle/>
          <a:p>
            <a:r>
              <a:rPr lang="en-US" dirty="0" smtClean="0"/>
              <a:t>Early closure by NHLBI</a:t>
            </a:r>
          </a:p>
          <a:p>
            <a:pPr lvl="1"/>
            <a:r>
              <a:rPr lang="en-US" dirty="0" smtClean="0"/>
              <a:t>14 abnormal TCD &amp; 2 strokes in no transfusion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84455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</a:t>
            </a:r>
            <a:r>
              <a:rPr lang="en-US" sz="1000" dirty="0" smtClean="0"/>
              <a:t> 2005; 353: 2769-2778.</a:t>
            </a:r>
            <a:endParaRPr lang="en-US" sz="1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199"/>
            <a:ext cx="4038600" cy="5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28600"/>
            <a:ext cx="84455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</a:t>
            </a:r>
            <a:r>
              <a:rPr lang="en-US" sz="1000" dirty="0" smtClean="0"/>
              <a:t> 2005; 353: 2769-2778.</a:t>
            </a:r>
            <a:endParaRPr lang="en-US" sz="1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973" y="1353272"/>
            <a:ext cx="6081027" cy="4895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1905000"/>
            <a:ext cx="6248400" cy="609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4495800"/>
            <a:ext cx="6248400" cy="609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5562600"/>
            <a:ext cx="6248400" cy="609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4600"/>
            <a:ext cx="9144000" cy="2144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4114800"/>
            <a:ext cx="3276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Hemoglobin S %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13 patients free of recurrent stroke for </a:t>
            </a:r>
            <a:r>
              <a:rPr lang="en-US" u="sng" dirty="0" smtClean="0"/>
              <a:t>&gt;</a:t>
            </a:r>
            <a:r>
              <a:rPr lang="en-US" dirty="0" smtClean="0"/>
              <a:t> 4 </a:t>
            </a:r>
            <a:r>
              <a:rPr lang="en-US" dirty="0" err="1" smtClean="0"/>
              <a:t>yr</a:t>
            </a:r>
            <a:r>
              <a:rPr lang="en-US" dirty="0" err="1"/>
              <a:t>s</a:t>
            </a:r>
            <a:endParaRPr lang="en-US" dirty="0" smtClean="0"/>
          </a:p>
          <a:p>
            <a:pPr lvl="1"/>
            <a:r>
              <a:rPr lang="en-US" dirty="0" smtClean="0"/>
              <a:t>Goal Hgb S % 60%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pts</a:t>
            </a:r>
            <a:r>
              <a:rPr lang="en-US" dirty="0" smtClean="0"/>
              <a:t> &gt; 1 year</a:t>
            </a:r>
          </a:p>
          <a:p>
            <a:r>
              <a:rPr lang="en-US" dirty="0" smtClean="0"/>
              <a:t>No recurrent stroke</a:t>
            </a:r>
          </a:p>
          <a:p>
            <a:r>
              <a:rPr lang="en-US" dirty="0" smtClean="0"/>
              <a:t>Decreased blood requirements by mean 43.9% (simple) and mean 31.4% (exchange)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21125"/>
          </a:xfrm>
        </p:spPr>
        <p:txBody>
          <a:bodyPr>
            <a:normAutofit/>
          </a:bodyPr>
          <a:lstStyle/>
          <a:p>
            <a:r>
              <a:rPr lang="en-US" dirty="0" smtClean="0"/>
              <a:t>15 patients free of recurrent stroke for </a:t>
            </a:r>
            <a:r>
              <a:rPr lang="en-US" u="sng" dirty="0" smtClean="0"/>
              <a:t>&gt;</a:t>
            </a:r>
            <a:r>
              <a:rPr lang="en-US" i="1" dirty="0"/>
              <a:t> </a:t>
            </a:r>
            <a:r>
              <a:rPr lang="en-US" dirty="0" smtClean="0"/>
              <a:t>4 </a:t>
            </a:r>
            <a:r>
              <a:rPr lang="en-US" dirty="0" err="1" smtClean="0"/>
              <a:t>yrs</a:t>
            </a:r>
            <a:endParaRPr lang="en-US" dirty="0" smtClean="0"/>
          </a:p>
          <a:p>
            <a:pPr lvl="1"/>
            <a:r>
              <a:rPr lang="en-US" dirty="0"/>
              <a:t>Goal Hgb S % 50</a:t>
            </a:r>
            <a:r>
              <a:rPr lang="en-US" dirty="0" smtClean="0"/>
              <a:t>%</a:t>
            </a:r>
          </a:p>
          <a:p>
            <a:pPr lvl="1"/>
            <a:r>
              <a:rPr lang="en-US" dirty="0"/>
              <a:t>85 pt-years of follow-up</a:t>
            </a:r>
          </a:p>
          <a:p>
            <a:r>
              <a:rPr lang="en-US" dirty="0" smtClean="0"/>
              <a:t>No recurrent stroke</a:t>
            </a:r>
          </a:p>
          <a:p>
            <a:r>
              <a:rPr lang="en-US" dirty="0" smtClean="0"/>
              <a:t>Decreased blood requirements by mean 31% (simple) and mean 67% (exchange)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24300" cy="836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4267199" cy="281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6457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1992; 120: 54-57.</a:t>
            </a:r>
          </a:p>
          <a:p>
            <a:pPr algn="r"/>
            <a:r>
              <a:rPr lang="en-US" sz="1000" i="1" dirty="0" smtClean="0"/>
              <a:t>Blood.</a:t>
            </a:r>
            <a:r>
              <a:rPr lang="en-US" sz="1000" dirty="0" smtClean="0"/>
              <a:t> 1992: 79: 1657-1661.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583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Stroke Despite Hgb S % &lt; 30%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Retrospective cohort study</a:t>
            </a:r>
          </a:p>
          <a:p>
            <a:r>
              <a:rPr lang="en-US" dirty="0" smtClean="0"/>
              <a:t>137 patients on CTX </a:t>
            </a:r>
            <a:r>
              <a:rPr lang="en-US" u="sng" dirty="0" smtClean="0"/>
              <a:t>&gt;</a:t>
            </a:r>
            <a:r>
              <a:rPr lang="en-US" dirty="0" smtClean="0"/>
              <a:t> 5 years</a:t>
            </a:r>
          </a:p>
          <a:p>
            <a:pPr lvl="1"/>
            <a:r>
              <a:rPr lang="en-US" dirty="0" smtClean="0"/>
              <a:t>Goal </a:t>
            </a:r>
            <a:r>
              <a:rPr lang="en-US" dirty="0"/>
              <a:t>Hgb S % </a:t>
            </a:r>
            <a:r>
              <a:rPr lang="en-US" dirty="0" smtClean="0"/>
              <a:t>30% x 3 years</a:t>
            </a:r>
          </a:p>
          <a:p>
            <a:pPr lvl="1"/>
            <a:r>
              <a:rPr lang="en-US" dirty="0" smtClean="0"/>
              <a:t>Goal Hgb S % at 3 years after stroke: 30 – 50% </a:t>
            </a:r>
            <a:endParaRPr lang="en-US" dirty="0"/>
          </a:p>
          <a:p>
            <a:r>
              <a:rPr lang="en-US" dirty="0" smtClean="0"/>
              <a:t>31 (23%) had second stroke</a:t>
            </a:r>
          </a:p>
          <a:p>
            <a:r>
              <a:rPr lang="en-US" dirty="0" smtClean="0"/>
              <a:t>Decreased risk of recurrent strokes if identified medical or concurrent event with initial event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Prospective cohort study</a:t>
            </a:r>
          </a:p>
          <a:p>
            <a:r>
              <a:rPr lang="en-US" dirty="0" smtClean="0"/>
              <a:t>40 patients on CTX therapy</a:t>
            </a:r>
          </a:p>
          <a:p>
            <a:pPr lvl="1"/>
            <a:r>
              <a:rPr lang="en-US" dirty="0" smtClean="0"/>
              <a:t>Goal Hgb S % 30%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47800"/>
            <a:ext cx="4049211" cy="667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6457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2002; 140: 348-354.</a:t>
            </a:r>
          </a:p>
          <a:p>
            <a:pPr algn="r"/>
            <a:r>
              <a:rPr lang="en-US" sz="1000" i="1" dirty="0" smtClean="0"/>
              <a:t>Blood.</a:t>
            </a:r>
            <a:r>
              <a:rPr lang="en-US" sz="1000" dirty="0" smtClean="0"/>
              <a:t> 2011; 117: 772-779.</a:t>
            </a:r>
            <a:endParaRPr lang="en-US" sz="1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05000"/>
            <a:ext cx="3764643" cy="25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61529"/>
            <a:ext cx="3535841" cy="21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Purpose: to determine </a:t>
            </a:r>
            <a:r>
              <a:rPr lang="en-US" dirty="0" smtClean="0"/>
              <a:t>the efficacy of </a:t>
            </a:r>
            <a:r>
              <a:rPr lang="en-US" dirty="0" err="1" smtClean="0"/>
              <a:t>hydroxyurea</a:t>
            </a:r>
            <a:r>
              <a:rPr lang="en-US" dirty="0" smtClean="0"/>
              <a:t>/phlebotomy compared with transfusions/chelation for children with SCA, stroke and iron overload</a:t>
            </a:r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Prospective </a:t>
            </a:r>
            <a:r>
              <a:rPr lang="en-US" dirty="0" smtClean="0"/>
              <a:t>randomized </a:t>
            </a:r>
            <a:r>
              <a:rPr lang="en-US" dirty="0" err="1" smtClean="0"/>
              <a:t>noninferiority</a:t>
            </a:r>
            <a:r>
              <a:rPr lang="en-US" dirty="0" smtClean="0"/>
              <a:t> </a:t>
            </a:r>
            <a:r>
              <a:rPr lang="en-US" dirty="0"/>
              <a:t>study</a:t>
            </a:r>
          </a:p>
          <a:p>
            <a:pPr lvl="1"/>
            <a:r>
              <a:rPr lang="en-US" dirty="0"/>
              <a:t>Patients: </a:t>
            </a:r>
            <a:r>
              <a:rPr lang="en-US" dirty="0" smtClean="0"/>
              <a:t>previous stroke and</a:t>
            </a:r>
            <a:r>
              <a:rPr lang="en-US" i="1" dirty="0" smtClean="0"/>
              <a:t> </a:t>
            </a:r>
            <a:r>
              <a:rPr lang="en-US" u="sng" dirty="0" smtClean="0"/>
              <a:t>&gt;</a:t>
            </a:r>
            <a:r>
              <a:rPr lang="en-US" dirty="0" smtClean="0"/>
              <a:t> 18 months transfusions and documented iron overload</a:t>
            </a:r>
            <a:endParaRPr lang="en-US" dirty="0"/>
          </a:p>
          <a:p>
            <a:pPr lvl="1"/>
            <a:r>
              <a:rPr lang="en-US" dirty="0" smtClean="0"/>
              <a:t>CTX: </a:t>
            </a:r>
            <a:r>
              <a:rPr lang="en-US" dirty="0"/>
              <a:t>goal of pre-transfusion Hgb S &lt; </a:t>
            </a:r>
            <a:r>
              <a:rPr lang="en-US" dirty="0" smtClean="0"/>
              <a:t>30% + chelation at MD discretion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533400"/>
            <a:ext cx="6731000" cy="29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Blood</a:t>
            </a:r>
            <a:r>
              <a:rPr lang="en-US" sz="1000" dirty="0" smtClean="0"/>
              <a:t>. 2012; 119: 3925-3932.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795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/>
              <a:t>closure by </a:t>
            </a:r>
            <a:r>
              <a:rPr lang="en-US" dirty="0" smtClean="0"/>
              <a:t>NHLBI *</a:t>
            </a:r>
          </a:p>
          <a:p>
            <a:pPr lvl="1"/>
            <a:r>
              <a:rPr lang="en-US" dirty="0" smtClean="0"/>
              <a:t>Strokes</a:t>
            </a:r>
          </a:p>
          <a:p>
            <a:pPr lvl="2"/>
            <a:r>
              <a:rPr lang="en-US" dirty="0" smtClean="0"/>
              <a:t>7 / 67 (10%) in HU/phlebotomy</a:t>
            </a:r>
          </a:p>
          <a:p>
            <a:pPr lvl="2"/>
            <a:r>
              <a:rPr lang="en-US" dirty="0" smtClean="0"/>
              <a:t>0/66 (0%) in CTX/chelation</a:t>
            </a:r>
          </a:p>
          <a:p>
            <a:pPr lvl="1"/>
            <a:r>
              <a:rPr lang="en-US" dirty="0" smtClean="0"/>
              <a:t>Iron overload</a:t>
            </a:r>
          </a:p>
          <a:p>
            <a:pPr lvl="2"/>
            <a:r>
              <a:rPr lang="en-US" dirty="0"/>
              <a:t>15.7 mg/g liver in HU/phlebotomy</a:t>
            </a:r>
          </a:p>
          <a:p>
            <a:pPr lvl="2"/>
            <a:r>
              <a:rPr lang="en-US" dirty="0" smtClean="0"/>
              <a:t>16.6 mg/g liver in CTX/chelation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533400"/>
            <a:ext cx="6731000" cy="29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Blood</a:t>
            </a:r>
            <a:r>
              <a:rPr lang="en-US" sz="1000" dirty="0" smtClean="0"/>
              <a:t>. </a:t>
            </a:r>
            <a:r>
              <a:rPr lang="en-US" sz="1000" smtClean="0"/>
              <a:t>2012; 119: 3925-3932.</a:t>
            </a:r>
            <a:endParaRPr lang="en-US" sz="1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2438400" cy="5609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1" y="5602069"/>
            <a:ext cx="47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Full </a:t>
            </a:r>
            <a:r>
              <a:rPr lang="en-US" dirty="0"/>
              <a:t>enrollment, 78% </a:t>
            </a:r>
            <a:r>
              <a:rPr lang="en-US" dirty="0" smtClean="0"/>
              <a:t>patient</a:t>
            </a:r>
            <a:r>
              <a:rPr lang="en-US" dirty="0"/>
              <a:t>-</a:t>
            </a:r>
            <a:r>
              <a:rPr lang="en-US" dirty="0" smtClean="0"/>
              <a:t>years </a:t>
            </a:r>
            <a:r>
              <a:rPr lang="en-US" dirty="0"/>
              <a:t>complete, 33% </a:t>
            </a:r>
            <a:r>
              <a:rPr lang="en-US" dirty="0" smtClean="0"/>
              <a:t>subjects with all exit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95800"/>
          </a:xfrm>
        </p:spPr>
        <p:txBody>
          <a:bodyPr>
            <a:normAutofit fontScale="92500"/>
          </a:bodyPr>
          <a:lstStyle/>
          <a:p>
            <a:r>
              <a:rPr lang="en-US" altLang="en-US" sz="2600" dirty="0"/>
              <a:t>Recurrence Rate </a:t>
            </a:r>
          </a:p>
          <a:p>
            <a:pPr lvl="1"/>
            <a:r>
              <a:rPr lang="en-US" altLang="en-US" sz="2200" dirty="0"/>
              <a:t>67 %  without treatment (Am J Med. 1978;65(3):461-71)</a:t>
            </a:r>
          </a:p>
          <a:p>
            <a:pPr lvl="1"/>
            <a:r>
              <a:rPr lang="en-US" altLang="en-US" sz="2200" dirty="0"/>
              <a:t>50% with cessation of transfusions (</a:t>
            </a:r>
            <a:r>
              <a:rPr lang="pt-BR" altLang="en-US" sz="2200" dirty="0"/>
              <a:t>J Pediatr  1991;  118(3):377-82.</a:t>
            </a:r>
            <a:r>
              <a:rPr lang="en-US" altLang="en-US" sz="2200" dirty="0"/>
              <a:t>)</a:t>
            </a:r>
          </a:p>
          <a:p>
            <a:pPr lvl="1"/>
            <a:r>
              <a:rPr lang="en-US" altLang="en-US" sz="2200" dirty="0"/>
              <a:t>22% (2.2 per 100 pt </a:t>
            </a:r>
            <a:r>
              <a:rPr lang="en-US" altLang="en-US" sz="2200" dirty="0" err="1"/>
              <a:t>yrs</a:t>
            </a:r>
            <a:r>
              <a:rPr lang="en-US" altLang="en-US" sz="2200" dirty="0"/>
              <a:t>) with transfusion (</a:t>
            </a:r>
            <a:r>
              <a:rPr lang="pt-BR" altLang="en-US" sz="2200" dirty="0"/>
              <a:t>J Pediatr. 2002;140(3):</a:t>
            </a:r>
            <a:r>
              <a:rPr lang="pt-BR" altLang="en-US" sz="2200" dirty="0" smtClean="0"/>
              <a:t>348-54)</a:t>
            </a:r>
            <a:endParaRPr lang="en-US" altLang="en-US" sz="2200" dirty="0" smtClean="0"/>
          </a:p>
          <a:p>
            <a:pPr lvl="2"/>
            <a:r>
              <a:rPr lang="en-US" altLang="en-US" sz="2000" dirty="0" smtClean="0"/>
              <a:t>Risk </a:t>
            </a:r>
            <a:r>
              <a:rPr lang="en-US" altLang="en-US" sz="2000" dirty="0"/>
              <a:t>higher in first 2 </a:t>
            </a:r>
            <a:r>
              <a:rPr lang="en-US" altLang="en-US" sz="2000" dirty="0" err="1"/>
              <a:t>yrs</a:t>
            </a:r>
            <a:r>
              <a:rPr lang="en-US" altLang="en-US" sz="2000" dirty="0"/>
              <a:t> after initial stroke</a:t>
            </a:r>
          </a:p>
          <a:p>
            <a:r>
              <a:rPr lang="en-US" altLang="en-US" sz="2600" dirty="0"/>
              <a:t>Initial treatment should include exchange transfusion (</a:t>
            </a:r>
            <a:r>
              <a:rPr lang="pt-BR" altLang="en-US" sz="2600" dirty="0"/>
              <a:t>J Pediatr. 2006,149(5):710-2)</a:t>
            </a:r>
          </a:p>
          <a:p>
            <a:r>
              <a:rPr lang="pt-BR" altLang="en-US" sz="2600" dirty="0"/>
              <a:t>Approximately 45% of the patients that are rigorously transfused will have progressive disease (overt or silent strokes) (</a:t>
            </a:r>
            <a:r>
              <a:rPr lang="nl-NL" altLang="en-US" sz="2600" dirty="0"/>
              <a:t>Blood. 2011 Jan 20;117(3):772-9.</a:t>
            </a:r>
            <a:endParaRPr lang="pt-BR" altLang="en-US" sz="2600" dirty="0"/>
          </a:p>
          <a:p>
            <a:pPr lvl="1"/>
            <a:r>
              <a:rPr lang="pt-BR" altLang="en-US" sz="2200" dirty="0"/>
              <a:t>Progressive CNS lesions based on progressive </a:t>
            </a:r>
            <a:r>
              <a:rPr lang="pt-BR" altLang="en-US" sz="2200" dirty="0" smtClean="0"/>
              <a:t>vascolopathy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38207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hronic transfusion therapy should maintain pre-transfusion Hgb S % &lt; 30% and HCT 30%</a:t>
            </a:r>
          </a:p>
          <a:p>
            <a:pPr lvl="1"/>
            <a:r>
              <a:rPr lang="en-US" altLang="en-US" dirty="0" smtClean="0"/>
              <a:t>Post-transfusion goal: Hgb S% 15 </a:t>
            </a:r>
            <a:r>
              <a:rPr lang="en-US" altLang="en-US" dirty="0"/>
              <a:t>to 20%, to keep maximum </a:t>
            </a:r>
            <a:r>
              <a:rPr lang="en-US" altLang="en-US" dirty="0" smtClean="0"/>
              <a:t>Hgb S% &lt; 30%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Minimal data to support goal Hgb S % &lt; 50% after 4 years of therapy</a:t>
            </a:r>
          </a:p>
          <a:p>
            <a:endParaRPr lang="en-US" dirty="0" smtClean="0"/>
          </a:p>
          <a:p>
            <a:r>
              <a:rPr lang="en-US" dirty="0" smtClean="0"/>
              <a:t>Transition to </a:t>
            </a:r>
            <a:r>
              <a:rPr lang="en-US" dirty="0" err="1" smtClean="0"/>
              <a:t>hydroxyurea</a:t>
            </a:r>
            <a:r>
              <a:rPr lang="en-US" dirty="0" smtClean="0"/>
              <a:t> is not supported</a:t>
            </a:r>
          </a:p>
          <a:p>
            <a:endParaRPr lang="en-US" dirty="0" smtClean="0"/>
          </a:p>
          <a:p>
            <a:r>
              <a:rPr lang="en-US" dirty="0" smtClean="0"/>
              <a:t>The major concerns for chronic transfusion therapy are iron overload and alloimmunization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VOC Pain and Acute Chest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</a:t>
            </a:r>
            <a:r>
              <a:rPr lang="en-US" dirty="0" smtClean="0"/>
              <a:t>to determine whether prophylactic blood-transfusion therapy during pregnancy reduced maternal and fetal morbidity</a:t>
            </a:r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 smtClean="0"/>
              <a:t>Randomization &lt; 28 weeks GA</a:t>
            </a:r>
            <a:endParaRPr lang="en-US" dirty="0"/>
          </a:p>
          <a:p>
            <a:pPr lvl="1"/>
            <a:r>
              <a:rPr lang="en-US" dirty="0"/>
              <a:t>Patients: </a:t>
            </a:r>
            <a:r>
              <a:rPr lang="en-US" dirty="0" smtClean="0"/>
              <a:t>36 prophylactic tx, 36 no prophylactic tx</a:t>
            </a:r>
          </a:p>
          <a:p>
            <a:pPr lvl="2"/>
            <a:r>
              <a:rPr lang="en-US" dirty="0" smtClean="0"/>
              <a:t>28 additional patients studied without randomization</a:t>
            </a:r>
            <a:endParaRPr lang="en-US" dirty="0"/>
          </a:p>
          <a:p>
            <a:pPr lvl="1"/>
            <a:r>
              <a:rPr lang="en-US" dirty="0" smtClean="0"/>
              <a:t>CTX: max Hgb </a:t>
            </a:r>
            <a:r>
              <a:rPr lang="en-US" dirty="0"/>
              <a:t>S </a:t>
            </a:r>
            <a:r>
              <a:rPr lang="en-US" dirty="0" smtClean="0"/>
              <a:t>35% </a:t>
            </a:r>
            <a:r>
              <a:rPr lang="en-US" dirty="0"/>
              <a:t>and Hgb 10 – </a:t>
            </a:r>
            <a:r>
              <a:rPr lang="en-US" dirty="0" smtClean="0"/>
              <a:t>11 </a:t>
            </a:r>
            <a:r>
              <a:rPr lang="en-US" dirty="0" err="1" smtClean="0"/>
              <a:t>g/dL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17334" r="28913" b="72486"/>
          <a:stretch/>
        </p:blipFill>
        <p:spPr bwMode="auto">
          <a:xfrm>
            <a:off x="1116495" y="225287"/>
            <a:ext cx="6960705" cy="10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 </a:t>
            </a:r>
            <a:r>
              <a:rPr lang="en-US" sz="1000" dirty="0" smtClean="0"/>
              <a:t>1988; 319: 1447-1452.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53508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17334" r="28913" b="72486"/>
          <a:stretch/>
        </p:blipFill>
        <p:spPr bwMode="auto">
          <a:xfrm>
            <a:off x="1116495" y="225287"/>
            <a:ext cx="6960705" cy="10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NEJM. </a:t>
            </a:r>
            <a:r>
              <a:rPr lang="en-US" sz="1000" dirty="0" smtClean="0"/>
              <a:t>1988; 319: 1447-1452.</a:t>
            </a:r>
            <a:endParaRPr lang="en-US" sz="1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48302" r="13206" b="24530"/>
          <a:stretch/>
        </p:blipFill>
        <p:spPr bwMode="auto">
          <a:xfrm>
            <a:off x="0" y="2458169"/>
            <a:ext cx="5333999" cy="255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35038" r="49253" b="25849"/>
          <a:stretch/>
        </p:blipFill>
        <p:spPr bwMode="auto">
          <a:xfrm>
            <a:off x="5040796" y="1828800"/>
            <a:ext cx="4103204" cy="381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55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does long-term transfusion regimen decrease hospitalizations for SCA illnesses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/>
              <a:t>Medical records </a:t>
            </a:r>
            <a:r>
              <a:rPr lang="en-US" dirty="0" smtClean="0"/>
              <a:t>review </a:t>
            </a:r>
            <a:r>
              <a:rPr lang="en-US" dirty="0"/>
              <a:t>before, during and after long-term transfusion</a:t>
            </a:r>
          </a:p>
          <a:p>
            <a:pPr lvl="1"/>
            <a:r>
              <a:rPr lang="en-US" dirty="0" smtClean="0"/>
              <a:t>Patients: 13 CVA, 4 intractable pain</a:t>
            </a:r>
          </a:p>
          <a:p>
            <a:pPr lvl="1"/>
            <a:r>
              <a:rPr lang="en-US" dirty="0" smtClean="0"/>
              <a:t>CTX: monthly, goal of pre-transfusion Hgb S &lt; 30% and Hgb 10 – 12 g/dL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3" b="52866"/>
          <a:stretch/>
        </p:blipFill>
        <p:spPr>
          <a:xfrm>
            <a:off x="558800" y="355600"/>
            <a:ext cx="7981950" cy="93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1994; 125: 909-911.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989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patients demonstrated iron overload, which was controlled with chelation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3" b="52866"/>
          <a:stretch/>
        </p:blipFill>
        <p:spPr>
          <a:xfrm>
            <a:off x="558800" y="355600"/>
            <a:ext cx="7981950" cy="9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906"/>
            <a:ext cx="9144000" cy="3227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1994; 125: 909-911.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5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Purpose: determine the impact of chronic transfusion on the incidence and frequency of pain and ACS</a:t>
            </a:r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Sub-analysis of STOP trial data</a:t>
            </a:r>
          </a:p>
          <a:p>
            <a:pPr lvl="1"/>
            <a:r>
              <a:rPr lang="en-US" dirty="0" smtClean="0"/>
              <a:t>Patients</a:t>
            </a:r>
            <a:r>
              <a:rPr lang="en-US" dirty="0"/>
              <a:t>: </a:t>
            </a:r>
            <a:r>
              <a:rPr lang="en-US" dirty="0" smtClean="0"/>
              <a:t>63 chronic transfusion, 67 observation</a:t>
            </a:r>
            <a:endParaRPr lang="en-US" dirty="0"/>
          </a:p>
          <a:p>
            <a:pPr lvl="1"/>
            <a:r>
              <a:rPr lang="en-US" dirty="0" smtClean="0"/>
              <a:t>CTX: q21-days, </a:t>
            </a:r>
            <a:r>
              <a:rPr lang="en-US" dirty="0"/>
              <a:t>goal of pre-transfusion Hgb S </a:t>
            </a:r>
            <a:r>
              <a:rPr lang="en-US" dirty="0" smtClean="0"/>
              <a:t>&lt; 30% </a:t>
            </a:r>
            <a:r>
              <a:rPr lang="en-US" dirty="0"/>
              <a:t>and </a:t>
            </a:r>
            <a:r>
              <a:rPr lang="en-US" dirty="0" smtClean="0"/>
              <a:t>HCT &lt; 36%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7924800" cy="1280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2001; 139: 785-789.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147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"/>
            <a:ext cx="7924800" cy="1280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81200"/>
            <a:ext cx="4955253" cy="4343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0" y="2590800"/>
            <a:ext cx="3657600" cy="3276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Events</a:t>
            </a:r>
          </a:p>
          <a:p>
            <a:pPr lvl="1"/>
            <a:r>
              <a:rPr lang="en-US" sz="2200" dirty="0" smtClean="0"/>
              <a:t>All: prior Hgb S &lt;30%</a:t>
            </a:r>
          </a:p>
          <a:p>
            <a:pPr lvl="1"/>
            <a:r>
              <a:rPr lang="en-US" sz="2200" dirty="0" smtClean="0"/>
              <a:t>All – 1: </a:t>
            </a:r>
            <a:r>
              <a:rPr lang="en-US" sz="2200" dirty="0" err="1" smtClean="0"/>
              <a:t>tx</a:t>
            </a:r>
            <a:r>
              <a:rPr lang="en-US" sz="2200" dirty="0" smtClean="0"/>
              <a:t> within 30 d</a:t>
            </a:r>
          </a:p>
          <a:p>
            <a:r>
              <a:rPr lang="en-US" sz="2600" dirty="0" smtClean="0"/>
              <a:t>Ferritin increase: </a:t>
            </a:r>
          </a:p>
          <a:p>
            <a:pPr marL="0" indent="0">
              <a:buNone/>
              <a:tabLst>
                <a:tab pos="349250" algn="l"/>
              </a:tabLst>
            </a:pPr>
            <a:r>
              <a:rPr lang="en-US" sz="2600" dirty="0" smtClean="0"/>
              <a:t>	164 μg/L </a:t>
            </a:r>
            <a:r>
              <a:rPr lang="en-US" sz="2600" dirty="0" smtClean="0">
                <a:sym typeface="Wingdings"/>
              </a:rPr>
              <a:t> 1804 </a:t>
            </a:r>
            <a:r>
              <a:rPr lang="en-US" sz="2600" dirty="0"/>
              <a:t>μg/L </a:t>
            </a:r>
            <a:endParaRPr lang="en-US" sz="2600" dirty="0" smtClean="0"/>
          </a:p>
          <a:p>
            <a:r>
              <a:rPr lang="en-US" sz="2600" dirty="0" smtClean="0">
                <a:sym typeface="Wingdings"/>
              </a:rPr>
              <a:t>Alloimmunization: 29% versus 21%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.</a:t>
            </a:r>
            <a:r>
              <a:rPr lang="en-US" sz="1000" dirty="0" smtClean="0"/>
              <a:t> 2001; 139: 785-789.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0308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Sickle Cell Anemia</a:t>
            </a:r>
            <a:endParaRPr lang="en-US" dirty="0">
              <a:latin typeface="+mn-lt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Inherited blood </a:t>
            </a:r>
            <a:r>
              <a:rPr lang="en-US" dirty="0"/>
              <a:t>disorder </a:t>
            </a:r>
            <a:r>
              <a:rPr lang="en-US" dirty="0" smtClean="0"/>
              <a:t>of red </a:t>
            </a:r>
            <a:r>
              <a:rPr lang="en-US" dirty="0"/>
              <a:t>blood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1 in 500 African Americans (1 in 12 AA are carriers)</a:t>
            </a:r>
            <a:endParaRPr lang="en-US" dirty="0"/>
          </a:p>
          <a:p>
            <a:pPr eaLnBrk="1" hangingPunct="1"/>
            <a:r>
              <a:rPr lang="en-US" dirty="0" smtClean="0"/>
              <a:t>Autosomal </a:t>
            </a:r>
            <a:r>
              <a:rPr lang="en-US" dirty="0"/>
              <a:t>recessive genetic disorder</a:t>
            </a:r>
          </a:p>
          <a:p>
            <a:pPr lvl="1" eaLnBrk="1" hangingPunct="1"/>
            <a:r>
              <a:rPr lang="en-US" dirty="0" smtClean="0"/>
              <a:t>Defect </a:t>
            </a:r>
            <a:r>
              <a:rPr lang="en-US" dirty="0"/>
              <a:t>in beta globin gene on chromosome </a:t>
            </a:r>
            <a:r>
              <a:rPr lang="en-US" dirty="0" smtClean="0"/>
              <a:t>11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/>
            <a:r>
              <a:rPr lang="en-US" dirty="0" smtClean="0"/>
              <a:t>Results </a:t>
            </a:r>
            <a:r>
              <a:rPr lang="en-US" dirty="0"/>
              <a:t>in a substitution of </a:t>
            </a:r>
            <a:r>
              <a:rPr lang="en-US" dirty="0" err="1"/>
              <a:t>valine</a:t>
            </a:r>
            <a:r>
              <a:rPr lang="en-US" dirty="0"/>
              <a:t> for glutamic </a:t>
            </a:r>
            <a:r>
              <a:rPr lang="en-US" dirty="0" smtClean="0"/>
              <a:t>acid</a:t>
            </a:r>
            <a:endParaRPr lang="en-US" dirty="0"/>
          </a:p>
          <a:p>
            <a:pPr eaLnBrk="1" hangingPunct="1"/>
            <a:r>
              <a:rPr lang="en-US" dirty="0" smtClean="0"/>
              <a:t>Hemoglobin variants: </a:t>
            </a:r>
            <a:r>
              <a:rPr lang="en-US" dirty="0"/>
              <a:t>SS, SC, S</a:t>
            </a:r>
            <a:r>
              <a:rPr lang="en-US" dirty="0" smtClean="0"/>
              <a:t>-β</a:t>
            </a:r>
            <a:r>
              <a:rPr lang="en-US" baseline="30000" dirty="0" smtClean="0"/>
              <a:t>+</a:t>
            </a:r>
            <a:r>
              <a:rPr lang="en-US" dirty="0" err="1"/>
              <a:t>thal</a:t>
            </a:r>
            <a:r>
              <a:rPr lang="en-US" dirty="0"/>
              <a:t>, S</a:t>
            </a:r>
            <a:r>
              <a:rPr lang="en-US" dirty="0" smtClean="0"/>
              <a:t>-β</a:t>
            </a:r>
            <a:r>
              <a:rPr lang="en-US" baseline="30000" dirty="0" smtClean="0"/>
              <a:t>0</a:t>
            </a:r>
            <a:r>
              <a:rPr lang="en-US" dirty="0" smtClean="0"/>
              <a:t>thal </a:t>
            </a:r>
            <a:r>
              <a:rPr lang="en-US" dirty="0"/>
              <a:t>&amp; </a:t>
            </a:r>
            <a:r>
              <a:rPr lang="en-US" dirty="0" smtClean="0"/>
              <a:t>rare </a:t>
            </a:r>
            <a:r>
              <a:rPr lang="en-US" dirty="0"/>
              <a:t>variants</a:t>
            </a:r>
          </a:p>
          <a:p>
            <a:pPr lvl="1" eaLnBrk="1" hangingPunct="1"/>
            <a:r>
              <a:rPr lang="en-US" dirty="0" smtClean="0"/>
              <a:t>Clinically heterogeneous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4" descr="beta glo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81861"/>
            <a:ext cx="2819400" cy="146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http://</a:t>
            </a:r>
            <a:r>
              <a:rPr lang="en-US" sz="1000" dirty="0" err="1"/>
              <a:t>sickle.bwh.harvard.edu</a:t>
            </a:r>
            <a:r>
              <a:rPr lang="en-US" sz="1000" dirty="0"/>
              <a:t>/</a:t>
            </a:r>
            <a:r>
              <a:rPr lang="en-US" sz="1000" dirty="0" err="1"/>
              <a:t>hbsynthesis.html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24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Purpose: </a:t>
            </a:r>
            <a:r>
              <a:rPr lang="en-US" dirty="0" smtClean="0"/>
              <a:t>evaluation of clinical approach to manage patients with recurrent or severe ACS with chronic transfusion</a:t>
            </a:r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 smtClean="0"/>
              <a:t>Retrospective review</a:t>
            </a:r>
            <a:endParaRPr lang="en-US" dirty="0"/>
          </a:p>
          <a:p>
            <a:pPr lvl="1"/>
            <a:r>
              <a:rPr lang="en-US" dirty="0" smtClean="0"/>
              <a:t>Patients</a:t>
            </a:r>
            <a:r>
              <a:rPr lang="en-US" dirty="0"/>
              <a:t>: </a:t>
            </a:r>
            <a:r>
              <a:rPr lang="en-US" dirty="0" smtClean="0"/>
              <a:t>7 single severe ACS episode, 20 recurrent ACS; CTX </a:t>
            </a:r>
            <a:r>
              <a:rPr lang="en-US" u="sng" dirty="0" smtClean="0"/>
              <a:t>&gt;</a:t>
            </a:r>
            <a:r>
              <a:rPr lang="en-US" dirty="0" smtClean="0"/>
              <a:t> 4 months</a:t>
            </a:r>
            <a:endParaRPr lang="en-US" dirty="0"/>
          </a:p>
          <a:p>
            <a:pPr lvl="1"/>
            <a:r>
              <a:rPr lang="en-US" dirty="0" smtClean="0"/>
              <a:t>CTX: </a:t>
            </a:r>
            <a:r>
              <a:rPr lang="en-US" dirty="0"/>
              <a:t>q</a:t>
            </a:r>
            <a:r>
              <a:rPr lang="en-US" dirty="0" smtClean="0"/>
              <a:t>4-weeks, </a:t>
            </a:r>
            <a:r>
              <a:rPr lang="en-US" dirty="0"/>
              <a:t>goal of pre-transfusion Hgb </a:t>
            </a:r>
            <a:r>
              <a:rPr lang="en-US" dirty="0" smtClean="0"/>
              <a:t>S % &lt; 50%; C, E and Kell matched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8794345" cy="890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Oncol</a:t>
            </a:r>
            <a:r>
              <a:rPr lang="en-US" sz="1000" i="1" dirty="0" smtClean="0"/>
              <a:t>.</a:t>
            </a:r>
            <a:r>
              <a:rPr lang="en-US" sz="1000" dirty="0" smtClean="0"/>
              <a:t> 2005; 27: 158.161.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76483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49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Pre-</a:t>
            </a:r>
            <a:r>
              <a:rPr lang="en-US" dirty="0" err="1" smtClean="0"/>
              <a:t>tx</a:t>
            </a:r>
            <a:r>
              <a:rPr lang="en-US" dirty="0" smtClean="0"/>
              <a:t> Hgb S %</a:t>
            </a:r>
          </a:p>
          <a:p>
            <a:pPr lvl="1"/>
            <a:r>
              <a:rPr lang="en-US" dirty="0" smtClean="0"/>
              <a:t>30-50% in 74%</a:t>
            </a:r>
          </a:p>
          <a:p>
            <a:pPr lvl="1"/>
            <a:r>
              <a:rPr lang="en-US" dirty="0" smtClean="0"/>
              <a:t>&lt; 30% in 26%</a:t>
            </a:r>
          </a:p>
          <a:p>
            <a:r>
              <a:rPr lang="en-US" dirty="0" smtClean="0"/>
              <a:t>ACS</a:t>
            </a:r>
          </a:p>
          <a:p>
            <a:pPr lvl="1"/>
            <a:r>
              <a:rPr lang="en-US" dirty="0" smtClean="0"/>
              <a:t>Pre: 1.3 episodes/</a:t>
            </a:r>
            <a:r>
              <a:rPr lang="en-US" dirty="0" err="1" smtClean="0"/>
              <a:t>pt-yr</a:t>
            </a:r>
            <a:endParaRPr lang="en-US" dirty="0" smtClean="0"/>
          </a:p>
          <a:p>
            <a:pPr lvl="1"/>
            <a:r>
              <a:rPr lang="en-US" dirty="0" smtClean="0"/>
              <a:t>Post: 0.1 episodes/</a:t>
            </a:r>
            <a:r>
              <a:rPr lang="en-US" dirty="0" err="1" smtClean="0"/>
              <a:t>pt-yr</a:t>
            </a:r>
            <a:endParaRPr lang="en-US" dirty="0" smtClean="0"/>
          </a:p>
          <a:p>
            <a:r>
              <a:rPr lang="en-US" dirty="0" smtClean="0"/>
              <a:t>Ferritin</a:t>
            </a:r>
          </a:p>
          <a:p>
            <a:pPr lvl="1"/>
            <a:r>
              <a:rPr lang="en-US" dirty="0" smtClean="0"/>
              <a:t>Pre: 593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pPr lvl="1"/>
            <a:r>
              <a:rPr lang="en-US" dirty="0" smtClean="0"/>
              <a:t>Post: 1908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r>
              <a:rPr lang="en-US" dirty="0" smtClean="0"/>
              <a:t>Alloimmunization</a:t>
            </a:r>
          </a:p>
          <a:p>
            <a:pPr lvl="1"/>
            <a:r>
              <a:rPr lang="en-US" dirty="0" smtClean="0"/>
              <a:t>4 patients (15%)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8794345" cy="89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81200"/>
            <a:ext cx="432983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Oncol</a:t>
            </a:r>
            <a:r>
              <a:rPr lang="en-US" sz="1000" i="1" dirty="0" smtClean="0"/>
              <a:t>.</a:t>
            </a:r>
            <a:r>
              <a:rPr lang="en-US" sz="1000" dirty="0" smtClean="0"/>
              <a:t> 2005; 27: 158.161.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455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537001" cy="1168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Purpose: determine whether there were differences in non-neurologic events comparing chronic transfusion &amp; </a:t>
            </a:r>
            <a:r>
              <a:rPr lang="en-US" dirty="0" err="1" smtClean="0"/>
              <a:t>hydroxyurea</a:t>
            </a:r>
            <a:endParaRPr lang="en-US" dirty="0"/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Sub-analysis of </a:t>
            </a:r>
            <a:r>
              <a:rPr lang="en-US" dirty="0" err="1" smtClean="0"/>
              <a:t>SWiTCH</a:t>
            </a:r>
            <a:r>
              <a:rPr lang="en-US" dirty="0" smtClean="0"/>
              <a:t> </a:t>
            </a:r>
            <a:r>
              <a:rPr lang="en-US" dirty="0"/>
              <a:t>trial data</a:t>
            </a:r>
          </a:p>
          <a:p>
            <a:pPr lvl="1"/>
            <a:r>
              <a:rPr lang="en-US" dirty="0" smtClean="0"/>
              <a:t>Patients</a:t>
            </a:r>
            <a:r>
              <a:rPr lang="en-US" dirty="0"/>
              <a:t>: </a:t>
            </a:r>
            <a:r>
              <a:rPr lang="en-US" dirty="0" smtClean="0"/>
              <a:t>67 chronic transfusion, 67 HU</a:t>
            </a:r>
            <a:endParaRPr lang="en-US" dirty="0"/>
          </a:p>
          <a:p>
            <a:pPr lvl="1"/>
            <a:r>
              <a:rPr lang="en-US" dirty="0" smtClean="0"/>
              <a:t>CTX: q4-weeks +/- 1 week, </a:t>
            </a:r>
            <a:r>
              <a:rPr lang="en-US" dirty="0"/>
              <a:t>goal of pre-transfusion Hgb S </a:t>
            </a:r>
            <a:r>
              <a:rPr lang="en-US" dirty="0" smtClean="0"/>
              <a:t>&lt; 30%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Am J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. </a:t>
            </a:r>
            <a:r>
              <a:rPr lang="en-US" sz="1000" dirty="0" smtClean="0"/>
              <a:t>2013; 88: 932-938.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01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537001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-501" b="30304"/>
          <a:stretch/>
        </p:blipFill>
        <p:spPr>
          <a:xfrm>
            <a:off x="304799" y="2230631"/>
            <a:ext cx="8601075" cy="3103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254375"/>
            <a:ext cx="883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16134" y="6629400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Am J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. </a:t>
            </a:r>
            <a:r>
              <a:rPr lang="en-US" sz="1000" dirty="0" smtClean="0"/>
              <a:t>2013; 88: 932-938. </a:t>
            </a:r>
            <a:endParaRPr lang="en-US" sz="1000" i="1" dirty="0"/>
          </a:p>
        </p:txBody>
      </p:sp>
      <p:sp>
        <p:nvSpPr>
          <p:cNvPr id="2" name="Rectangle 1"/>
          <p:cNvSpPr/>
          <p:nvPr/>
        </p:nvSpPr>
        <p:spPr>
          <a:xfrm>
            <a:off x="152400" y="4648200"/>
            <a:ext cx="8839200" cy="152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&amp; ACS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transfusion therapy may decrease incidence of VOC painful episodes and ACS however data is equivocal</a:t>
            </a:r>
          </a:p>
          <a:p>
            <a:pPr lvl="1"/>
            <a:r>
              <a:rPr lang="en-US" dirty="0" smtClean="0"/>
              <a:t>Pre-transfusion values</a:t>
            </a:r>
          </a:p>
          <a:p>
            <a:pPr lvl="2"/>
            <a:r>
              <a:rPr lang="en-US" dirty="0" smtClean="0"/>
              <a:t>Hgb S % &lt; 30 – 50%</a:t>
            </a:r>
          </a:p>
          <a:p>
            <a:pPr lvl="2"/>
            <a:r>
              <a:rPr lang="en-US" dirty="0" smtClean="0"/>
              <a:t>Hgb &lt; 10-12 g/dL 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Larger randomized trial to demonstrate true effect of chronic transfusion for VOC </a:t>
            </a:r>
            <a:r>
              <a:rPr lang="en-US" dirty="0"/>
              <a:t>&amp;</a:t>
            </a:r>
            <a:r>
              <a:rPr lang="en-US" dirty="0" smtClean="0"/>
              <a:t> 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Complications of Transfusion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Development of antibodies due to antigenic differences between donor and recipient RBCs</a:t>
            </a:r>
          </a:p>
          <a:p>
            <a:endParaRPr lang="en-US" dirty="0" smtClean="0"/>
          </a:p>
          <a:p>
            <a:r>
              <a:rPr lang="en-US" dirty="0" smtClean="0"/>
              <a:t>Multi-factorial pathophysiology</a:t>
            </a:r>
          </a:p>
          <a:p>
            <a:pPr lvl="1"/>
            <a:r>
              <a:rPr lang="en-US" dirty="0" smtClean="0"/>
              <a:t>Increased number of transfusions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ifferences between immunogenic RBC antigens </a:t>
            </a:r>
          </a:p>
          <a:p>
            <a:pPr lvl="2"/>
            <a:r>
              <a:rPr lang="en-US" dirty="0" smtClean="0"/>
              <a:t>Phenotypic matching C, E and K </a:t>
            </a:r>
            <a:r>
              <a:rPr lang="en-US" dirty="0" smtClean="0">
                <a:sym typeface="Wingdings"/>
              </a:rPr>
              <a:t> 3% to 0.5% per unit</a:t>
            </a:r>
            <a:endParaRPr lang="en-US" dirty="0" smtClean="0"/>
          </a:p>
          <a:p>
            <a:pPr lvl="1"/>
            <a:r>
              <a:rPr lang="en-US" dirty="0" smtClean="0"/>
              <a:t>Rare antigenic variants</a:t>
            </a:r>
          </a:p>
          <a:p>
            <a:pPr lvl="1"/>
            <a:r>
              <a:rPr lang="en-US" dirty="0" smtClean="0"/>
              <a:t>Individual-specific susceptibility</a:t>
            </a:r>
          </a:p>
          <a:p>
            <a:pPr lvl="2"/>
            <a:r>
              <a:rPr lang="en-US" dirty="0" smtClean="0"/>
              <a:t>HLA genotype: HLA-DRB1*1503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risk) HLA-DRB1*0901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risk)</a:t>
            </a:r>
            <a:endParaRPr lang="en-US" dirty="0" smtClean="0"/>
          </a:p>
          <a:p>
            <a:pPr lvl="2"/>
            <a:r>
              <a:rPr lang="en-US" dirty="0" smtClean="0"/>
              <a:t>Reduced </a:t>
            </a:r>
            <a:r>
              <a:rPr lang="en-US" dirty="0" err="1" smtClean="0"/>
              <a:t>Treg</a:t>
            </a:r>
            <a:r>
              <a:rPr lang="en-US" dirty="0" smtClean="0"/>
              <a:t> suppressive function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risk)</a:t>
            </a:r>
            <a:endParaRPr lang="en-US" dirty="0" smtClean="0"/>
          </a:p>
          <a:p>
            <a:pPr lvl="1"/>
            <a:r>
              <a:rPr lang="en-US" dirty="0" smtClean="0"/>
              <a:t>SCD-specific susceptibility</a:t>
            </a:r>
          </a:p>
          <a:p>
            <a:pPr lvl="2"/>
            <a:r>
              <a:rPr lang="en-US" dirty="0" smtClean="0"/>
              <a:t>Chronic inflammation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6134" y="6304002"/>
            <a:ext cx="2927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Transfusion.</a:t>
            </a:r>
            <a:r>
              <a:rPr lang="en-US" sz="1000" dirty="0" smtClean="0"/>
              <a:t> 2001; 41: 1086-1092.</a:t>
            </a:r>
          </a:p>
          <a:p>
            <a:pPr algn="r"/>
            <a:r>
              <a:rPr lang="en-US" sz="1000" i="1" dirty="0" smtClean="0"/>
              <a:t>Am J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.</a:t>
            </a:r>
            <a:r>
              <a:rPr lang="en-US" sz="1000" dirty="0" smtClean="0"/>
              <a:t> 2009; 84: 462-464.</a:t>
            </a:r>
          </a:p>
          <a:p>
            <a:pPr algn="r"/>
            <a:r>
              <a:rPr lang="en-US" sz="1000" i="1" dirty="0" smtClean="0"/>
              <a:t>Am J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.</a:t>
            </a:r>
            <a:r>
              <a:rPr lang="en-US" sz="1000" dirty="0" smtClean="0"/>
              <a:t> 2011. 86: 1001-1006.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9614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Alloimmunization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with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Transfusions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Retrospective analysis of chronic transfusion program</a:t>
            </a:r>
          </a:p>
          <a:p>
            <a:pPr lvl="1"/>
            <a:r>
              <a:rPr lang="en-US" dirty="0" smtClean="0"/>
              <a:t>(- </a:t>
            </a:r>
            <a:r>
              <a:rPr lang="en-US" dirty="0" err="1" smtClean="0"/>
              <a:t>ab</a:t>
            </a:r>
            <a:r>
              <a:rPr lang="en-US" dirty="0" smtClean="0"/>
              <a:t>) C, E and K matched</a:t>
            </a:r>
          </a:p>
          <a:p>
            <a:pPr lvl="1"/>
            <a:r>
              <a:rPr lang="en-US" dirty="0" smtClean="0"/>
              <a:t>(+ ab) </a:t>
            </a:r>
            <a:r>
              <a:rPr lang="en-US" dirty="0" err="1" smtClean="0"/>
              <a:t>Fy</a:t>
            </a:r>
            <a:r>
              <a:rPr lang="en-US" baseline="30000" dirty="0" err="1" smtClean="0"/>
              <a:t>a&amp;b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n-US" baseline="30000" dirty="0" err="1" smtClean="0"/>
              <a:t>a&amp;b</a:t>
            </a:r>
            <a:r>
              <a:rPr lang="en-US" dirty="0" smtClean="0"/>
              <a:t>, S, </a:t>
            </a:r>
            <a:r>
              <a:rPr lang="en-US" dirty="0" err="1" smtClean="0"/>
              <a:t>s</a:t>
            </a:r>
            <a:r>
              <a:rPr lang="en-US" dirty="0" smtClean="0"/>
              <a:t>, M, N</a:t>
            </a:r>
          </a:p>
          <a:p>
            <a:r>
              <a:rPr lang="en-US" dirty="0" smtClean="0"/>
              <a:t>45 patients on CTX </a:t>
            </a:r>
          </a:p>
          <a:p>
            <a:pPr lvl="1"/>
            <a:r>
              <a:rPr lang="en-US" dirty="0" smtClean="0"/>
              <a:t>22 ECP: 7447 units</a:t>
            </a:r>
          </a:p>
          <a:p>
            <a:pPr lvl="1"/>
            <a:r>
              <a:rPr lang="en-US" dirty="0" smtClean="0"/>
              <a:t>23 simple: 3502 units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01134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033929"/>
            <a:ext cx="4267200" cy="833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514600"/>
            <a:ext cx="4267199" cy="2743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180243"/>
            <a:ext cx="4267200" cy="340497"/>
          </a:xfrm>
          <a:prstGeom prst="rect">
            <a:avLst/>
          </a:prstGeom>
        </p:spPr>
      </p:pic>
      <p:pic>
        <p:nvPicPr>
          <p:cNvPr id="13" name="Picture 12" descr="SC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42243"/>
            <a:ext cx="4267200" cy="324957"/>
          </a:xfrm>
          <a:prstGeom prst="rect">
            <a:avLst/>
          </a:prstGeom>
        </p:spPr>
      </p:pic>
      <p:pic>
        <p:nvPicPr>
          <p:cNvPr id="14" name="Picture 13" descr="SCD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0"/>
            <a:ext cx="4191000" cy="634781"/>
          </a:xfrm>
          <a:prstGeom prst="rect">
            <a:avLst/>
          </a:prstGeom>
        </p:spPr>
      </p:pic>
      <p:pic>
        <p:nvPicPr>
          <p:cNvPr id="15" name="Picture 14" descr="SCD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86400"/>
            <a:ext cx="4191000" cy="176835"/>
          </a:xfrm>
          <a:prstGeom prst="rect">
            <a:avLst/>
          </a:prstGeom>
        </p:spPr>
      </p:pic>
      <p:pic>
        <p:nvPicPr>
          <p:cNvPr id="16" name="Picture 15" descr="SCD.tif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19800"/>
            <a:ext cx="4191000" cy="178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16134" y="6611779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Transfusion</a:t>
            </a:r>
            <a:r>
              <a:rPr lang="en-US" sz="1000" dirty="0" smtClean="0"/>
              <a:t>. 2012; 52: 2671-276.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Transfusion &amp; Iron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/>
              <a:t>Iron accumulation is related to duration of chronic RBC </a:t>
            </a:r>
            <a:r>
              <a:rPr lang="en-US" dirty="0" smtClean="0"/>
              <a:t>transfusion / total volume of RBCs transfused</a:t>
            </a:r>
          </a:p>
          <a:p>
            <a:pPr lvl="1"/>
            <a:r>
              <a:rPr lang="en-US" dirty="0" smtClean="0"/>
              <a:t>+/- Chelation </a:t>
            </a:r>
            <a:r>
              <a:rPr lang="en-US" dirty="0"/>
              <a:t>therapy </a:t>
            </a:r>
            <a:r>
              <a:rPr lang="en-US" dirty="0" smtClean="0"/>
              <a:t>with </a:t>
            </a:r>
            <a:r>
              <a:rPr lang="en-US" dirty="0" err="1" smtClean="0"/>
              <a:t>deferoxamine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05200"/>
            <a:ext cx="2882838" cy="2443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6134" y="6457890"/>
            <a:ext cx="292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Blood.</a:t>
            </a:r>
            <a:r>
              <a:rPr lang="en-US" sz="1000" dirty="0" smtClean="0"/>
              <a:t> 2000; 96: 76-79.</a:t>
            </a:r>
          </a:p>
          <a:p>
            <a:pPr algn="r"/>
            <a:r>
              <a:rPr lang="en-US" sz="1000" i="1" dirty="0" smtClean="0"/>
              <a:t>J Pedi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 / </a:t>
            </a:r>
            <a:r>
              <a:rPr lang="en-US" sz="1000" i="1" dirty="0" err="1" smtClean="0"/>
              <a:t>Oncol</a:t>
            </a:r>
            <a:r>
              <a:rPr lang="en-US" sz="1000" i="1" dirty="0" smtClean="0"/>
              <a:t>.</a:t>
            </a:r>
            <a:r>
              <a:rPr lang="en-US" sz="1000" dirty="0" smtClean="0"/>
              <a:t> 2002. 24: 284-290.</a:t>
            </a:r>
            <a:endParaRPr lang="en-US" sz="10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213888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Transfusion &amp; Iron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1148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Iron accumulation is related to duration of chronic RBC transfusion</a:t>
            </a:r>
          </a:p>
          <a:p>
            <a:r>
              <a:rPr lang="en-US" dirty="0" smtClean="0"/>
              <a:t>Improved chelation (</a:t>
            </a:r>
            <a:r>
              <a:rPr lang="en-US" dirty="0" err="1" smtClean="0"/>
              <a:t>deferasirox</a:t>
            </a:r>
            <a:r>
              <a:rPr lang="en-US" dirty="0" smtClean="0"/>
              <a:t>) and transfusion type (simple versus exchange) may influence affect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6134" y="6611779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Am J </a:t>
            </a:r>
            <a:r>
              <a:rPr lang="en-US" sz="1000" i="1" dirty="0" err="1" smtClean="0"/>
              <a:t>Hematol</a:t>
            </a:r>
            <a:r>
              <a:rPr lang="en-US" sz="1000" dirty="0" smtClean="0"/>
              <a:t>. 2012: 87: 221-223.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81680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Pathogenesis</a:t>
            </a:r>
            <a:endParaRPr lang="en-US" dirty="0">
              <a:latin typeface="+mn-lt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RBCs</a:t>
            </a:r>
          </a:p>
          <a:p>
            <a:pPr lvl="1"/>
            <a:r>
              <a:rPr lang="en-US" dirty="0" smtClean="0"/>
              <a:t>Irreversible sickling</a:t>
            </a:r>
          </a:p>
          <a:p>
            <a:pPr lvl="1"/>
            <a:r>
              <a:rPr lang="en-US" dirty="0" smtClean="0"/>
              <a:t>Increased blood viscosity</a:t>
            </a:r>
          </a:p>
          <a:p>
            <a:r>
              <a:rPr lang="en-US" dirty="0" smtClean="0"/>
              <a:t>Hypercoagulability</a:t>
            </a:r>
          </a:p>
          <a:p>
            <a:pPr lvl="1"/>
            <a:r>
              <a:rPr lang="en-US" dirty="0" smtClean="0"/>
              <a:t>Increased thrombin generation</a:t>
            </a:r>
          </a:p>
          <a:p>
            <a:pPr lvl="1"/>
            <a:r>
              <a:rPr lang="en-US" dirty="0" smtClean="0"/>
              <a:t>Increased platelet activation</a:t>
            </a:r>
          </a:p>
          <a:p>
            <a:pPr lvl="1"/>
            <a:r>
              <a:rPr lang="en-US" dirty="0" smtClean="0"/>
              <a:t>Endothelial dysfunction</a:t>
            </a:r>
          </a:p>
          <a:p>
            <a:r>
              <a:rPr lang="en-US" dirty="0" smtClean="0"/>
              <a:t>Increased adhesion to vascular endothelium</a:t>
            </a:r>
          </a:p>
          <a:p>
            <a:r>
              <a:rPr lang="en-US" dirty="0" smtClean="0"/>
              <a:t>Increased inflammation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057400"/>
            <a:ext cx="2861226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6629400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http://</a:t>
            </a:r>
            <a:r>
              <a:rPr lang="en-US" sz="1000" dirty="0" err="1"/>
              <a:t>imagebank.hematology.org</a:t>
            </a:r>
            <a:r>
              <a:rPr lang="en-US" sz="1000" dirty="0"/>
              <a:t>/</a:t>
            </a:r>
            <a:r>
              <a:rPr lang="en-US" sz="1000" dirty="0" err="1"/>
              <a:t>AssetDetail.aspx?AssetID</a:t>
            </a:r>
            <a:r>
              <a:rPr lang="en-US" sz="1000" dirty="0"/>
              <a:t>=3958&amp;AssetType=Asset</a:t>
            </a:r>
          </a:p>
        </p:txBody>
      </p:sp>
    </p:spTree>
    <p:extLst>
      <p:ext uri="{BB962C8B-B14F-4D97-AF65-F5344CB8AC3E}">
        <p14:creationId xmlns:p14="http://schemas.microsoft.com/office/powerpoint/2010/main" val="41692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Transfusion &amp; Iron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/>
          </a:bodyPr>
          <a:lstStyle/>
          <a:p>
            <a:r>
              <a:rPr lang="en-US" dirty="0"/>
              <a:t>Iron </a:t>
            </a:r>
            <a:r>
              <a:rPr lang="en-US" dirty="0" smtClean="0"/>
              <a:t>accumulation results in cardiac disease</a:t>
            </a:r>
          </a:p>
          <a:p>
            <a:pPr lvl="1"/>
            <a:r>
              <a:rPr lang="en-US" dirty="0" smtClean="0"/>
              <a:t>Circles: &lt; 33% ferritin &gt; 2500 ng/mL </a:t>
            </a:r>
          </a:p>
          <a:p>
            <a:pPr lvl="1"/>
            <a:r>
              <a:rPr lang="en-US" dirty="0" smtClean="0"/>
              <a:t>Squares: 33-67% ferritin &gt; 2500 ng/mL</a:t>
            </a:r>
          </a:p>
          <a:p>
            <a:pPr lvl="1"/>
            <a:r>
              <a:rPr lang="en-US" dirty="0" smtClean="0"/>
              <a:t>Triangles: &gt; 67%  </a:t>
            </a:r>
            <a:r>
              <a:rPr lang="en-US" dirty="0"/>
              <a:t>ferritin &gt; 2500 </a:t>
            </a:r>
            <a:r>
              <a:rPr lang="en-US" dirty="0" smtClean="0"/>
              <a:t>ng/mL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6134" y="6611779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Vox Sang. </a:t>
            </a:r>
            <a:r>
              <a:rPr lang="en-US" sz="1000" dirty="0" smtClean="0"/>
              <a:t>2009; 97: 185-197.</a:t>
            </a:r>
            <a:endParaRPr lang="en-US" sz="1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13451" r="20462" b="60530"/>
          <a:stretch/>
        </p:blipFill>
        <p:spPr bwMode="auto">
          <a:xfrm>
            <a:off x="2729948" y="3657600"/>
            <a:ext cx="3594652" cy="25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Erythrocytapheresis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6134" y="6611779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err="1" smtClean="0"/>
              <a:t>Transfus</a:t>
            </a:r>
            <a:r>
              <a:rPr lang="en-US" sz="1000" i="1" dirty="0" smtClean="0"/>
              <a:t> Med Hemother.2008; 35: 24-30.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68" y="2209800"/>
            <a:ext cx="603113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Erythrocytapheresis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6134" y="6611779"/>
            <a:ext cx="2927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J </a:t>
            </a:r>
            <a:r>
              <a:rPr lang="en-US" sz="1000" i="1" dirty="0" err="1" smtClean="0"/>
              <a:t>Pediatr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Hematol</a:t>
            </a:r>
            <a:r>
              <a:rPr lang="en-US" sz="1000" i="1" dirty="0" smtClean="0"/>
              <a:t> / </a:t>
            </a:r>
            <a:r>
              <a:rPr lang="en-US" sz="1000" i="1" dirty="0" err="1" smtClean="0"/>
              <a:t>Oncol</a:t>
            </a:r>
            <a:r>
              <a:rPr lang="en-US" sz="1000" i="1" dirty="0" smtClean="0"/>
              <a:t>. </a:t>
            </a:r>
            <a:r>
              <a:rPr lang="en-US" sz="1000" dirty="0" smtClean="0"/>
              <a:t>1996; 18: 46-50</a:t>
            </a:r>
            <a:r>
              <a:rPr lang="en-US" sz="1000" i="1" dirty="0" smtClean="0"/>
              <a:t>.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5" y="2209800"/>
            <a:ext cx="865861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Erythrocytapheresis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16134" y="6457890"/>
            <a:ext cx="292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Blood.</a:t>
            </a:r>
            <a:r>
              <a:rPr lang="en-US" sz="1000" dirty="0" smtClean="0"/>
              <a:t> 1994; 83: 1136-1142.</a:t>
            </a:r>
          </a:p>
          <a:p>
            <a:pPr algn="r"/>
            <a:r>
              <a:rPr lang="en-US" sz="1000" i="1" dirty="0" smtClean="0"/>
              <a:t>Hematology.</a:t>
            </a:r>
            <a:r>
              <a:rPr lang="en-US" sz="1000" dirty="0" smtClean="0"/>
              <a:t> 2013: 447-456.</a:t>
            </a:r>
            <a:endParaRPr lang="en-US" sz="1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9144000" cy="15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Transfusion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90159"/>
              </p:ext>
            </p:extLst>
          </p:nvPr>
        </p:nvGraphicFramePr>
        <p:xfrm>
          <a:off x="457200" y="1534160"/>
          <a:ext cx="8229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Disease</a:t>
                      </a:r>
                      <a:r>
                        <a:rPr lang="en-US" b="1" baseline="0" dirty="0" smtClean="0"/>
                        <a:t> Complication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Transfusion Type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Goals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Anemia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Improvement of symptomatic anemia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Stroke</a:t>
                      </a: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Exchange</a:t>
                      </a: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progressive neurovascular sickling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S% &lt; 30%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9 – 10 g/dL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Chest Syndrome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or</a:t>
                      </a:r>
                      <a:r>
                        <a:rPr lang="en-US" baseline="0" dirty="0" smtClean="0"/>
                        <a:t> exchange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oxygenation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9 – 10 g/dL</a:t>
                      </a:r>
                    </a:p>
                    <a:p>
                      <a:pPr marL="3365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+/- Hgb S% &lt; 30%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Pre-operative</a:t>
                      </a: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Minimization of post-operative</a:t>
                      </a:r>
                      <a:r>
                        <a:rPr lang="en-US" baseline="0" dirty="0" smtClean="0"/>
                        <a:t> complications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9 – 11 g/dL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Priapism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lvl="1" indent="0">
                        <a:buFont typeface="Arial"/>
                        <a:buNone/>
                      </a:pPr>
                      <a:r>
                        <a:rPr lang="en-US" dirty="0" smtClean="0"/>
                        <a:t>Transfusion</a:t>
                      </a:r>
                      <a:r>
                        <a:rPr lang="en-US" baseline="0" dirty="0" smtClean="0"/>
                        <a:t> only if clinically indicated beyond priapism symptoms</a:t>
                      </a: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Transfusion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6387"/>
              </p:ext>
            </p:extLst>
          </p:nvPr>
        </p:nvGraphicFramePr>
        <p:xfrm>
          <a:off x="457200" y="1219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908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Disease</a:t>
                      </a:r>
                      <a:r>
                        <a:rPr lang="en-US" b="1" baseline="0" dirty="0" smtClean="0"/>
                        <a:t> Complication</a:t>
                      </a:r>
                      <a:endParaRPr lang="en-US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Transfusion Type</a:t>
                      </a:r>
                      <a:endParaRPr lang="en-US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Goals</a:t>
                      </a:r>
                      <a:endParaRPr lang="en-US" b="1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Stroke – primary and secondary prevention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</a:t>
                      </a:r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Pre-transfusion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S% &lt; 30%</a:t>
                      </a:r>
                    </a:p>
                    <a:p>
                      <a:pPr marL="623888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&lt; 50 % after 4 years *</a:t>
                      </a:r>
                    </a:p>
                    <a:p>
                      <a:pPr marL="623888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S% 15-20% (post)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10-12 g/dL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Recurrent VOC Pain</a:t>
                      </a:r>
                      <a:endParaRPr lang="en-US" dirty="0"/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</a:t>
                      </a:r>
                      <a:r>
                        <a:rPr lang="en-US" baseline="0" dirty="0" smtClean="0"/>
                        <a:t> ** 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Pre-transfusion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S% &lt; 30-50%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10-12g/dL</a:t>
                      </a:r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Recurrent ACS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**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Pre-transfusion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S% &lt; 30-50%</a:t>
                      </a:r>
                    </a:p>
                    <a:p>
                      <a:pPr marL="3365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Hgb 10-12 g/dL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6066" y="4770139"/>
            <a:ext cx="476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Based on two small studies; no randomized prospective trials</a:t>
            </a:r>
          </a:p>
          <a:p>
            <a:r>
              <a:rPr lang="en-US" sz="1400" dirty="0" smtClean="0"/>
              <a:t>** Observational and secondary analysis data 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3340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Phenotypic matching (Rh &amp; Kell) is of critical importance in minimization of alloimmunization</a:t>
            </a:r>
          </a:p>
          <a:p>
            <a:pPr lvl="1"/>
            <a:r>
              <a:rPr lang="en-US" dirty="0" smtClean="0"/>
              <a:t>Effect (if any) of ECP on rate of alloimmunization is currently unknown</a:t>
            </a:r>
          </a:p>
          <a:p>
            <a:r>
              <a:rPr lang="en-US" dirty="0" smtClean="0"/>
              <a:t>Iron overload is a significant complication of chronic transfusion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helation and/or exchange transfusion can minimize risk of iron overload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Clinical Complications</a:t>
            </a:r>
            <a:endParaRPr lang="en-US" dirty="0">
              <a:latin typeface="+mn-lt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Bacterial </a:t>
            </a:r>
            <a:r>
              <a:rPr lang="en-US" sz="2000" dirty="0"/>
              <a:t>infection </a:t>
            </a:r>
            <a:r>
              <a:rPr lang="en-US" sz="1800" dirty="0" smtClean="0"/>
              <a:t>osteomyelitis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pneumonia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sepsis (encapsulated organisms)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Acute </a:t>
            </a:r>
            <a:r>
              <a:rPr lang="en-US" sz="2000" dirty="0"/>
              <a:t>pain crisis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Acute </a:t>
            </a:r>
            <a:r>
              <a:rPr lang="en-US" sz="2000" dirty="0"/>
              <a:t>chest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Acute </a:t>
            </a:r>
            <a:r>
              <a:rPr lang="en-US" sz="2000" dirty="0"/>
              <a:t>splenic sequestration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Aplastic </a:t>
            </a:r>
            <a:r>
              <a:rPr lang="en-US" sz="2000" dirty="0"/>
              <a:t>crisis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Stroke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Priaprism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Ulcers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Avascular necrosis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Pulmonary hypertension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Dactylitis</a:t>
            </a:r>
            <a:r>
              <a:rPr lang="en-US" sz="2000" dirty="0" smtClean="0"/>
              <a:t> </a:t>
            </a:r>
            <a:r>
              <a:rPr lang="en-US" sz="2000" dirty="0"/>
              <a:t>(painful swelling of hands &amp; feet)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Hepatic </a:t>
            </a:r>
            <a:r>
              <a:rPr lang="en-US" sz="2000" dirty="0"/>
              <a:t>&amp; biliary complications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Cholelithiasis</a:t>
            </a:r>
            <a:r>
              <a:rPr lang="en-US" sz="1800" dirty="0" smtClean="0"/>
              <a:t> </a:t>
            </a:r>
            <a:r>
              <a:rPr lang="en-US" sz="1800" dirty="0"/>
              <a:t>&amp; </a:t>
            </a:r>
            <a:r>
              <a:rPr lang="en-US" sz="1800" dirty="0" err="1"/>
              <a:t>cholecystitis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/>
              <a:t>H</a:t>
            </a:r>
            <a:r>
              <a:rPr lang="en-US" sz="1800" dirty="0" err="1" smtClean="0"/>
              <a:t>epatopathy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Ocular </a:t>
            </a:r>
            <a:r>
              <a:rPr lang="en-US" sz="2000" dirty="0"/>
              <a:t>complications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Retinopathy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Vitreous </a:t>
            </a:r>
            <a:r>
              <a:rPr lang="en-US" sz="1800" dirty="0"/>
              <a:t>hemorrhages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Retinal </a:t>
            </a:r>
            <a:r>
              <a:rPr lang="en-US" sz="1800" dirty="0"/>
              <a:t>detachment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Renal </a:t>
            </a:r>
            <a:r>
              <a:rPr lang="en-US" sz="2000" dirty="0"/>
              <a:t>complications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Acute </a:t>
            </a:r>
            <a:r>
              <a:rPr lang="en-US" sz="1800" dirty="0"/>
              <a:t>papillary necrosis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Chronic </a:t>
            </a:r>
            <a:r>
              <a:rPr lang="en-US" sz="1800" dirty="0"/>
              <a:t>renal failure (hypertension, proteinuria)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Multi</a:t>
            </a:r>
            <a:r>
              <a:rPr lang="en-US" sz="2000" dirty="0"/>
              <a:t>-organ failure</a:t>
            </a:r>
          </a:p>
        </p:txBody>
      </p:sp>
    </p:spTree>
    <p:extLst>
      <p:ext uri="{BB962C8B-B14F-4D97-AF65-F5344CB8AC3E}">
        <p14:creationId xmlns:p14="http://schemas.microsoft.com/office/powerpoint/2010/main" val="1063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Transfusion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Transfusions in SCA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Approximately 90% of patients with SCA will receive at least 1 RBC transfusion</a:t>
            </a:r>
          </a:p>
          <a:p>
            <a:r>
              <a:rPr lang="en-US" dirty="0" smtClean="0"/>
              <a:t>Goals of RBC transfusion</a:t>
            </a:r>
          </a:p>
          <a:p>
            <a:pPr lvl="1"/>
            <a:r>
              <a:rPr lang="en-US" dirty="0" smtClean="0"/>
              <a:t>Improving oxygen carrying capacity by increasing Hgb level</a:t>
            </a:r>
          </a:p>
          <a:p>
            <a:pPr lvl="1"/>
            <a:r>
              <a:rPr lang="en-US" dirty="0" smtClean="0"/>
              <a:t>Decreasing blood viscosity and increasing oxygen saturation by decreasing Hgb S %</a:t>
            </a:r>
          </a:p>
          <a:p>
            <a:pPr lvl="1"/>
            <a:r>
              <a:rPr lang="en-US" dirty="0" smtClean="0"/>
              <a:t>Suppressing endogenous production of sickle RBCs by increasing tissue oxygenation</a:t>
            </a:r>
          </a:p>
        </p:txBody>
      </p:sp>
    </p:spTree>
    <p:extLst>
      <p:ext uri="{BB962C8B-B14F-4D97-AF65-F5344CB8AC3E}">
        <p14:creationId xmlns:p14="http://schemas.microsoft.com/office/powerpoint/2010/main" val="26238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RBC Transfusions in SCA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207212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Intermittent / Acute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70205" y="1981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versus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68913" y="1992868"/>
            <a:ext cx="90308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Chronic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505200"/>
            <a:ext cx="134051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Prophylactic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505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versus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3113" y="3516868"/>
            <a:ext cx="13079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Therapeutic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029200"/>
            <a:ext cx="81720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5029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versus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9713" y="5040868"/>
            <a:ext cx="107159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3570</Words>
  <Application>Microsoft Office PowerPoint</Application>
  <PresentationFormat>On-screen Show (4:3)</PresentationFormat>
  <Paragraphs>585</Paragraphs>
  <Slides>56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Transfusion &amp; Sickle Cell Anemia in Pediatrics</vt:lpstr>
      <vt:lpstr>Outline</vt:lpstr>
      <vt:lpstr>Sickle Cell Anemia</vt:lpstr>
      <vt:lpstr>Sickle Cell Anemia</vt:lpstr>
      <vt:lpstr>Pathogenesis</vt:lpstr>
      <vt:lpstr>Clinical Complications</vt:lpstr>
      <vt:lpstr>Transfusion Therapy</vt:lpstr>
      <vt:lpstr>RBC Transfusions in SCA</vt:lpstr>
      <vt:lpstr>RBC Transfusions in SCA</vt:lpstr>
      <vt:lpstr>Clinical Indications</vt:lpstr>
      <vt:lpstr>Acute Transfusion</vt:lpstr>
      <vt:lpstr>Acute Symptomatic Anemia</vt:lpstr>
      <vt:lpstr>Acute Stroke</vt:lpstr>
      <vt:lpstr>Acute Chest Syndrome</vt:lpstr>
      <vt:lpstr>Preoperative</vt:lpstr>
      <vt:lpstr>Priapism</vt:lpstr>
      <vt:lpstr>Chronic Transfusion</vt:lpstr>
      <vt:lpstr>Goals</vt:lpstr>
      <vt:lpstr>Stroke Prevention</vt:lpstr>
      <vt:lpstr>Overview</vt:lpstr>
      <vt:lpstr>Chronic Transfusion s/p CNS Infarct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Hemoglobin S % Goal</vt:lpstr>
      <vt:lpstr>Stroke Despite Hgb S % &lt; 30%</vt:lpstr>
      <vt:lpstr>PowerPoint Presentation</vt:lpstr>
      <vt:lpstr>PowerPoint Presentation</vt:lpstr>
      <vt:lpstr>Summary of Stroke</vt:lpstr>
      <vt:lpstr>Stroke Conclusions</vt:lpstr>
      <vt:lpstr>VOC Pain and Acute Chest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Pain &amp; ACS Conclusions</vt:lpstr>
      <vt:lpstr>Complications of Transfusion</vt:lpstr>
      <vt:lpstr>Alloimmunization</vt:lpstr>
      <vt:lpstr>Alloimmunization</vt:lpstr>
      <vt:lpstr>Blood Transfusion &amp; Iron Overload</vt:lpstr>
      <vt:lpstr>Blood Transfusion &amp; Iron Overload</vt:lpstr>
      <vt:lpstr>Blood Transfusion &amp; Iron Overload</vt:lpstr>
      <vt:lpstr>Effects of Erythrocytapheresis</vt:lpstr>
      <vt:lpstr>Effects of Erythrocytapheresis</vt:lpstr>
      <vt:lpstr>Effects of Erythrocytapheresis</vt:lpstr>
      <vt:lpstr>Summary</vt:lpstr>
      <vt:lpstr>Acute Transfusion</vt:lpstr>
      <vt:lpstr>Chronic Transfusion</vt:lpstr>
    </vt:vector>
  </TitlesOfParts>
  <Company>Vanderbilt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Transfusion &amp; Sickle Cell Disease</dc:title>
  <dc:creator>Paroskie, Allison</dc:creator>
  <cp:lastModifiedBy>Paroskie, Allison</cp:lastModifiedBy>
  <cp:revision>94</cp:revision>
  <dcterms:created xsi:type="dcterms:W3CDTF">2014-01-07T20:11:11Z</dcterms:created>
  <dcterms:modified xsi:type="dcterms:W3CDTF">2014-02-13T18:49:08Z</dcterms:modified>
</cp:coreProperties>
</file>