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5130D-2849-4054-A047-EED45ED09D99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6214E-6619-4068-A802-EC60F602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1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 smtClean="0"/>
              <a:t>Want to prevent</a:t>
            </a:r>
            <a:r>
              <a:rPr lang="en-US" baseline="0" dirty="0" smtClean="0"/>
              <a:t> wastage and not have them outdate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Want to ensure that there is enough product for times of need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C19B-BBDE-4FFF-BAC9-BD912E972C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4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 5.4 vs 7.2 (PAS-G and SPP+)</a:t>
            </a:r>
          </a:p>
          <a:p>
            <a:r>
              <a:rPr lang="en-US" dirty="0" smtClean="0"/>
              <a:t>PAS-G – glucose containing PAS</a:t>
            </a:r>
          </a:p>
          <a:p>
            <a:r>
              <a:rPr lang="en-US" dirty="0" smtClean="0"/>
              <a:t>SPP+ no glucose and previously</a:t>
            </a:r>
            <a:r>
              <a:rPr lang="en-US" baseline="0" dirty="0" smtClean="0"/>
              <a:t> required plasma as well for adequate platelet recovery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C19B-BBDE-4FFF-BAC9-BD912E972C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88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Freezing decreases the in</a:t>
            </a:r>
            <a:r>
              <a:rPr lang="en-US" baseline="0" dirty="0" smtClean="0"/>
              <a:t> vitro platelet aggregation but to a lesser extent in the PAS-G (significant compared to the plasma)</a:t>
            </a:r>
            <a:endParaRPr lang="en-US" dirty="0" smtClean="0"/>
          </a:p>
          <a:p>
            <a:r>
              <a:rPr lang="en-US" dirty="0" smtClean="0"/>
              <a:t>Function – platelet</a:t>
            </a:r>
            <a:r>
              <a:rPr lang="en-US" baseline="0" dirty="0" smtClean="0"/>
              <a:t> aggregometry</a:t>
            </a:r>
            <a:endParaRPr lang="en-US" dirty="0" smtClean="0"/>
          </a:p>
          <a:p>
            <a:r>
              <a:rPr lang="en-US" dirty="0" smtClean="0"/>
              <a:t>CD42b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GpIb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 less expression in PAS-G which may be beneficial </a:t>
            </a:r>
            <a:r>
              <a:rPr lang="en-US" baseline="0" dirty="0" err="1" smtClean="0">
                <a:sym typeface="Wingdings" panose="05000000000000000000" pitchFamily="2" charset="2"/>
              </a:rPr>
              <a:t>bc</a:t>
            </a:r>
            <a:r>
              <a:rPr lang="en-US" baseline="0" dirty="0" smtClean="0">
                <a:sym typeface="Wingdings" panose="05000000000000000000" pitchFamily="2" charset="2"/>
              </a:rPr>
              <a:t> this is the receptor known to increase clearing by hepatic macrophages</a:t>
            </a:r>
            <a:endParaRPr lang="en-US" baseline="0" dirty="0" smtClean="0"/>
          </a:p>
          <a:p>
            <a:r>
              <a:rPr lang="en-US" baseline="0" dirty="0" smtClean="0"/>
              <a:t>CD41a – </a:t>
            </a:r>
            <a:r>
              <a:rPr lang="en-US" baseline="0" dirty="0" err="1" smtClean="0"/>
              <a:t>GpIIb</a:t>
            </a:r>
            <a:endParaRPr lang="en-US" baseline="0" dirty="0" smtClean="0"/>
          </a:p>
          <a:p>
            <a:r>
              <a:rPr lang="en-US" baseline="0" dirty="0" smtClean="0"/>
              <a:t>Delta sign = </a:t>
            </a:r>
            <a:r>
              <a:rPr lang="en-US" baseline="0" dirty="0" err="1" smtClean="0"/>
              <a:t>signif</a:t>
            </a:r>
            <a:r>
              <a:rPr lang="en-US" baseline="0" dirty="0" smtClean="0"/>
              <a:t> diff </a:t>
            </a:r>
            <a:r>
              <a:rPr lang="en-US" baseline="0" dirty="0" err="1" smtClean="0"/>
              <a:t>bw</a:t>
            </a:r>
            <a:r>
              <a:rPr lang="en-US" baseline="0" dirty="0" smtClean="0"/>
              <a:t> plasma and PASG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C19B-BBDE-4FFF-BAC9-BD912E972C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88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Increased markers</a:t>
            </a:r>
            <a:r>
              <a:rPr lang="en-US" baseline="0" dirty="0" smtClean="0"/>
              <a:t> of activation overall with the PAS-G showing less activation</a:t>
            </a:r>
          </a:p>
          <a:p>
            <a:r>
              <a:rPr lang="en-US" baseline="0" dirty="0" smtClean="0"/>
              <a:t>Optimal time to transfuse after thawing?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 of these are markers</a:t>
            </a:r>
            <a:r>
              <a:rPr lang="en-US" baseline="0" dirty="0" smtClean="0"/>
              <a:t> of activation measured by flow cytometry</a:t>
            </a:r>
            <a:endParaRPr lang="en-US" dirty="0" smtClean="0"/>
          </a:p>
          <a:p>
            <a:r>
              <a:rPr lang="en-US" dirty="0" smtClean="0"/>
              <a:t>CD62P – p selectin</a:t>
            </a:r>
          </a:p>
          <a:p>
            <a:r>
              <a:rPr lang="en-US" dirty="0" smtClean="0"/>
              <a:t>CD63 –</a:t>
            </a:r>
            <a:r>
              <a:rPr lang="en-US" baseline="0" dirty="0" smtClean="0"/>
              <a:t> marker of activation</a:t>
            </a:r>
            <a:endParaRPr lang="en-US" dirty="0" smtClean="0"/>
          </a:p>
          <a:p>
            <a:r>
              <a:rPr lang="en-US" dirty="0" smtClean="0"/>
              <a:t>Annexin-V</a:t>
            </a:r>
            <a:r>
              <a:rPr lang="en-US" baseline="0" dirty="0" smtClean="0"/>
              <a:t> was used as a measurement of PS expression</a:t>
            </a:r>
          </a:p>
          <a:p>
            <a:r>
              <a:rPr lang="en-US" baseline="0" dirty="0" smtClean="0"/>
              <a:t>PAC-1 is representative of platelet activation, which recognizes a conformational epitope of </a:t>
            </a:r>
            <a:r>
              <a:rPr lang="en-US" baseline="0" dirty="0" err="1" smtClean="0"/>
              <a:t>GpIIb</a:t>
            </a:r>
            <a:r>
              <a:rPr lang="en-US" baseline="0" dirty="0" smtClean="0"/>
              <a:t>/IIIa </a:t>
            </a:r>
            <a:r>
              <a:rPr lang="en-US" baseline="0" dirty="0" err="1" smtClean="0"/>
              <a:t>compleex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C19B-BBDE-4FFF-BAC9-BD912E972C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88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 smtClean="0"/>
              <a:t>All apheresis platelets</a:t>
            </a:r>
          </a:p>
          <a:p>
            <a:pPr marL="174708" indent="-174708">
              <a:buFontTx/>
              <a:buChar char="-"/>
            </a:pPr>
            <a:r>
              <a:rPr lang="en-US" dirty="0" smtClean="0"/>
              <a:t>no. 1 cryopreserved within</a:t>
            </a:r>
            <a:r>
              <a:rPr lang="en-US" baseline="0" dirty="0" smtClean="0"/>
              <a:t> 8 hours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No. 2 and 3 were stored 57 hours at 22 deg celsius followed by irradiation and then cryopreserved – thought to be a more accurate representation of routine blood center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C19B-BBDE-4FFF-BAC9-BD912E972C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79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C19B-BBDE-4FFF-BAC9-BD912E972C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79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931774">
              <a:buFontTx/>
              <a:buChar char="-"/>
              <a:defRPr/>
            </a:pPr>
            <a:r>
              <a:rPr lang="en-US" dirty="0" smtClean="0"/>
              <a:t>At 2 hours posttransfusion, none of the CPP gave a statistically significant correction of the </a:t>
            </a:r>
            <a:r>
              <a:rPr lang="en-US" dirty="0" err="1" smtClean="0"/>
              <a:t>aspirinated</a:t>
            </a:r>
            <a:r>
              <a:rPr lang="en-US" dirty="0" smtClean="0"/>
              <a:t> BT compared to the </a:t>
            </a:r>
            <a:r>
              <a:rPr lang="en-US" dirty="0" err="1" smtClean="0"/>
              <a:t>aspirinated</a:t>
            </a:r>
            <a:r>
              <a:rPr lang="en-US" dirty="0" smtClean="0"/>
              <a:t> BT in the control </a:t>
            </a:r>
            <a:r>
              <a:rPr lang="en-US" dirty="0" err="1" smtClean="0"/>
              <a:t>nontranfused</a:t>
            </a:r>
            <a:r>
              <a:rPr lang="en-US" dirty="0" smtClean="0"/>
              <a:t> group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C19B-BBDE-4FFF-BAC9-BD912E972C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61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Patients</a:t>
            </a:r>
            <a:r>
              <a:rPr lang="en-US" baseline="0" dirty="0" smtClean="0"/>
              <a:t> pretty much the same</a:t>
            </a:r>
          </a:p>
          <a:p>
            <a:r>
              <a:rPr lang="en-US" baseline="0" dirty="0" smtClean="0"/>
              <a:t>Patients with surgical bleeding were excluded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C19B-BBDE-4FFF-BAC9-BD912E972C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differences were noted in the hematocrit, platelet count, mean platelet volume, platelet increment, platelet survival, and bleeding time between pooled and apheresis platelets</a:t>
            </a:r>
          </a:p>
          <a:p>
            <a:endParaRPr lang="en-US" dirty="0" smtClean="0"/>
          </a:p>
          <a:p>
            <a:pPr defTabSz="931774">
              <a:defRPr/>
            </a:pPr>
            <a:r>
              <a:rPr lang="en-US" dirty="0" smtClean="0"/>
              <a:t>Recovery of transfused platelet (%) = [TBV*(</a:t>
            </a:r>
            <a:r>
              <a:rPr lang="en-US" dirty="0" err="1" smtClean="0"/>
              <a:t>Posttransfusion</a:t>
            </a:r>
            <a:r>
              <a:rPr lang="en-US" dirty="0" smtClean="0"/>
              <a:t> </a:t>
            </a:r>
            <a:r>
              <a:rPr lang="en-US" dirty="0" err="1" smtClean="0"/>
              <a:t>plt</a:t>
            </a:r>
            <a:r>
              <a:rPr lang="en-US" dirty="0" smtClean="0"/>
              <a:t> count-</a:t>
            </a:r>
            <a:r>
              <a:rPr lang="en-US" dirty="0" err="1" smtClean="0"/>
              <a:t>pretransfusion</a:t>
            </a:r>
            <a:r>
              <a:rPr lang="en-US" dirty="0" smtClean="0"/>
              <a:t> </a:t>
            </a:r>
            <a:r>
              <a:rPr lang="en-US" dirty="0" err="1" smtClean="0"/>
              <a:t>plt</a:t>
            </a:r>
            <a:r>
              <a:rPr lang="en-US" dirty="0" smtClean="0"/>
              <a:t> count)]/ total </a:t>
            </a:r>
            <a:r>
              <a:rPr lang="en-US" dirty="0" err="1" smtClean="0"/>
              <a:t>plts</a:t>
            </a:r>
            <a:r>
              <a:rPr lang="en-US" dirty="0" smtClean="0"/>
              <a:t> transfused *100%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C19B-BBDE-4FFF-BAC9-BD912E972C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18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Showed that the pooled</a:t>
            </a:r>
            <a:r>
              <a:rPr lang="en-US" baseline="0" dirty="0" smtClean="0"/>
              <a:t> and apheresis units had no significant differences except volume transfused was greater in pooled platelets</a:t>
            </a:r>
          </a:p>
          <a:p>
            <a:endParaRPr lang="en-US" baseline="0" dirty="0" smtClean="0"/>
          </a:p>
          <a:p>
            <a:pPr marL="174708" indent="-174708">
              <a:buFontTx/>
              <a:buChar char="-"/>
            </a:pPr>
            <a:r>
              <a:rPr lang="en-US" baseline="0" dirty="0" smtClean="0"/>
              <a:t>More volume and number of platelets used in liquid preserved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More blood products were used in patients receiving liquid preserved </a:t>
            </a:r>
            <a:r>
              <a:rPr lang="en-US" baseline="0" dirty="0" err="1" smtClean="0"/>
              <a:t>plt</a:t>
            </a:r>
            <a:endParaRPr lang="en-US" baseline="0" dirty="0" smtClean="0"/>
          </a:p>
          <a:p>
            <a:pPr marL="174708" indent="-174708">
              <a:buFontTx/>
              <a:buChar char="-"/>
            </a:pPr>
            <a:r>
              <a:rPr lang="en-US" baseline="0" dirty="0" smtClean="0"/>
              <a:t>Greater blood loss in patients receiving liquid preserved platelets</a:t>
            </a:r>
          </a:p>
          <a:p>
            <a:pPr marL="174708" indent="-174708">
              <a:buFontTx/>
              <a:buChar char="-"/>
            </a:pPr>
            <a:endParaRPr lang="en-US" baseline="0" dirty="0" smtClean="0"/>
          </a:p>
          <a:p>
            <a:pPr marL="174708" indent="-174708">
              <a:buFontTx/>
              <a:buChar char="-"/>
            </a:pPr>
            <a:r>
              <a:rPr lang="en-US" baseline="0" dirty="0" smtClean="0"/>
              <a:t>Repeated statistical analysis for blood loss and transfusion requirements without exclusion of any patient (intent to treat) and still found significant differences were still seen</a:t>
            </a:r>
          </a:p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C19B-BBDE-4FFF-BAC9-BD912E972C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62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 smtClean="0"/>
              <a:t>pH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signif</a:t>
            </a:r>
            <a:r>
              <a:rPr lang="en-US" baseline="0" dirty="0" smtClean="0"/>
              <a:t> lower than fresh and liquid preserved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Recovery from hypotonic stress lower than in fresh and liquid preserved (shown to correlate with in vivo recovery)</a:t>
            </a:r>
          </a:p>
          <a:p>
            <a:pPr marL="174708" indent="-174708">
              <a:buFontTx/>
              <a:buChar char="-"/>
            </a:pPr>
            <a:r>
              <a:rPr lang="en-US" baseline="0" dirty="0" err="1" smtClean="0"/>
              <a:t>Plt</a:t>
            </a:r>
            <a:r>
              <a:rPr lang="en-US" baseline="0" dirty="0" smtClean="0"/>
              <a:t> aggregation in CPP was reduced than fresh but not diff than liquid preserved at 72 hours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Stimulation of CPP with AA or ADP resulted in significantly higher thromboxane B2 than in liquid preserved at 72 hours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Thromboxane has been shown to be reliable measure of the </a:t>
            </a:r>
            <a:r>
              <a:rPr lang="en-US" baseline="0" dirty="0" err="1" smtClean="0"/>
              <a:t>plts</a:t>
            </a:r>
            <a:r>
              <a:rPr lang="en-US" baseline="0" dirty="0" smtClean="0"/>
              <a:t> in vivo hemostatic effect</a:t>
            </a:r>
          </a:p>
          <a:p>
            <a:endParaRPr lang="en-US" baseline="0" dirty="0" smtClean="0"/>
          </a:p>
          <a:p>
            <a:pPr marL="174708" indent="-174708">
              <a:buFontTx/>
              <a:buChar char="-"/>
            </a:pPr>
            <a:r>
              <a:rPr lang="en-US" baseline="0" dirty="0" smtClean="0"/>
              <a:t>CPP had more surface </a:t>
            </a:r>
            <a:r>
              <a:rPr lang="en-US" baseline="0" dirty="0" err="1" smtClean="0"/>
              <a:t>procoagulant</a:t>
            </a:r>
            <a:r>
              <a:rPr lang="en-US" baseline="0" dirty="0" smtClean="0"/>
              <a:t> activity than liquid stored at 72 hours (measured by flow cytometry looking at platelet binding of FV-specific monoclonal antibody and then stimulating </a:t>
            </a:r>
            <a:r>
              <a:rPr lang="en-US" baseline="0" dirty="0" err="1" smtClean="0"/>
              <a:t>plt</a:t>
            </a:r>
            <a:r>
              <a:rPr lang="en-US" baseline="0" dirty="0" smtClean="0"/>
              <a:t> with thrombin, collagen, and calcium chloride compared to maximal Ab binding of </a:t>
            </a:r>
            <a:r>
              <a:rPr lang="en-US" baseline="0" dirty="0" err="1" smtClean="0"/>
              <a:t>plts</a:t>
            </a:r>
            <a:r>
              <a:rPr lang="en-US" baseline="0" dirty="0" smtClean="0"/>
              <a:t> with calcium chloride?)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C19B-BBDE-4FFF-BAC9-BD912E972CE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6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need</a:t>
            </a:r>
            <a:r>
              <a:rPr lang="en-US" baseline="0" dirty="0" smtClean="0"/>
              <a:t> these products to be functional and they are so much more easily disturbed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C19B-BBDE-4FFF-BAC9-BD912E972C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19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 smtClean="0"/>
              <a:t>TEG</a:t>
            </a:r>
            <a:r>
              <a:rPr lang="en-US" baseline="0" dirty="0" smtClean="0"/>
              <a:t>, clot formation, and thrombin generation measure the PS inducing clot formation</a:t>
            </a:r>
          </a:p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C19B-BBDE-4FFF-BAC9-BD912E972CE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37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 smtClean="0"/>
              <a:t>K – speed of clot formation, alpha angle – clot growth</a:t>
            </a:r>
          </a:p>
          <a:p>
            <a:pPr marL="174708" indent="-174708">
              <a:buFontTx/>
              <a:buChar char="-"/>
            </a:pPr>
            <a:r>
              <a:rPr lang="en-US" dirty="0" smtClean="0"/>
              <a:t>Significant</a:t>
            </a:r>
            <a:r>
              <a:rPr lang="en-US" baseline="0" dirty="0" smtClean="0"/>
              <a:t> decrease in time to clot initiation (R-time) and clot strength (MA – maximal amplitude)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faster clot time plasma vs PAG-G immediately after thawing</a:t>
            </a:r>
          </a:p>
          <a:p>
            <a:pPr marL="174708" indent="-174708">
              <a:buFontTx/>
              <a:buChar char="-"/>
            </a:pPr>
            <a:r>
              <a:rPr lang="en-US" baseline="0" dirty="0" err="1" smtClean="0"/>
              <a:t>Plt</a:t>
            </a:r>
            <a:r>
              <a:rPr lang="en-US" baseline="0" dirty="0" smtClean="0"/>
              <a:t> in plasma had higher clot strength</a:t>
            </a:r>
          </a:p>
          <a:p>
            <a:pPr marL="174708" indent="-174708">
              <a:buFontTx/>
              <a:buChar char="-"/>
            </a:pPr>
            <a:endParaRPr lang="en-US" baseline="0" dirty="0" smtClean="0"/>
          </a:p>
          <a:p>
            <a:pPr marL="174708" indent="-174708">
              <a:buFontTx/>
              <a:buChar char="-"/>
            </a:pPr>
            <a:r>
              <a:rPr lang="en-US" baseline="0" dirty="0" smtClean="0"/>
              <a:t>R-time has previously been </a:t>
            </a:r>
            <a:r>
              <a:rPr lang="en-US" baseline="0" dirty="0" err="1" smtClean="0"/>
              <a:t>assoc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plt</a:t>
            </a:r>
            <a:r>
              <a:rPr lang="en-US" baseline="0" dirty="0" smtClean="0"/>
              <a:t> activation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High number of </a:t>
            </a:r>
            <a:r>
              <a:rPr lang="en-US" baseline="0" dirty="0" err="1" smtClean="0"/>
              <a:t>plt</a:t>
            </a:r>
            <a:r>
              <a:rPr lang="en-US" baseline="0" dirty="0" smtClean="0"/>
              <a:t> expressing PS and </a:t>
            </a:r>
            <a:r>
              <a:rPr lang="en-US" baseline="0" dirty="0" err="1" smtClean="0"/>
              <a:t>microparticles</a:t>
            </a:r>
            <a:r>
              <a:rPr lang="en-US" baseline="0" dirty="0" smtClean="0"/>
              <a:t> expressing PS</a:t>
            </a:r>
          </a:p>
          <a:p>
            <a:pPr marL="174708" indent="-174708">
              <a:buFontTx/>
              <a:buChar char="-"/>
            </a:pPr>
            <a:r>
              <a:rPr lang="en-US" baseline="0" dirty="0" err="1" smtClean="0"/>
              <a:t>Plt</a:t>
            </a:r>
            <a:r>
              <a:rPr lang="en-US" baseline="0" dirty="0" smtClean="0"/>
              <a:t> in plasma showed gradual decline of PS which was lower than PAS-G</a:t>
            </a:r>
          </a:p>
          <a:p>
            <a:pPr marL="174708" indent="-174708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C19B-BBDE-4FFF-BAC9-BD912E972CE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03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 smtClean="0"/>
              <a:t>To determine whether</a:t>
            </a:r>
            <a:r>
              <a:rPr lang="en-US" baseline="0" dirty="0" smtClean="0"/>
              <a:t> the presence of exposed phospholipid on either </a:t>
            </a:r>
            <a:r>
              <a:rPr lang="en-US" baseline="0" dirty="0" err="1" smtClean="0"/>
              <a:t>Plt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microparticles</a:t>
            </a:r>
            <a:r>
              <a:rPr lang="en-US" baseline="0" dirty="0" smtClean="0"/>
              <a:t> contribute to coagulation, a Factor </a:t>
            </a:r>
            <a:r>
              <a:rPr lang="en-US" baseline="0" dirty="0" err="1" smtClean="0"/>
              <a:t>Xa</a:t>
            </a:r>
            <a:r>
              <a:rPr lang="en-US" baseline="0" dirty="0" smtClean="0"/>
              <a:t>-based phospholipid dependent clotting assay was performed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Looked at </a:t>
            </a:r>
            <a:r>
              <a:rPr lang="en-US" baseline="0" dirty="0" err="1" smtClean="0"/>
              <a:t>plt</a:t>
            </a:r>
            <a:r>
              <a:rPr lang="en-US" baseline="0" dirty="0" smtClean="0"/>
              <a:t> concentrate as well as the supernatant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CPP significantly reduced clotting times; additionally, the supernatant alone showed similar results suggesting that the </a:t>
            </a:r>
            <a:r>
              <a:rPr lang="en-US" baseline="0" dirty="0" err="1" smtClean="0"/>
              <a:t>microparticles</a:t>
            </a:r>
            <a:r>
              <a:rPr lang="en-US" baseline="0" dirty="0" smtClean="0"/>
              <a:t> are important for PL dependent clotting</a:t>
            </a:r>
          </a:p>
          <a:p>
            <a:pPr marL="174708" indent="-174708">
              <a:buFontTx/>
              <a:buChar char="-"/>
            </a:pPr>
            <a:r>
              <a:rPr lang="en-US" baseline="0" dirty="0" err="1" smtClean="0"/>
              <a:t>Plt</a:t>
            </a:r>
            <a:r>
              <a:rPr lang="en-US" baseline="0" dirty="0" smtClean="0"/>
              <a:t> in plasma showed very strong thrombin generation while </a:t>
            </a:r>
            <a:r>
              <a:rPr lang="en-US" baseline="0" dirty="0" err="1" smtClean="0"/>
              <a:t>plt</a:t>
            </a:r>
            <a:r>
              <a:rPr lang="en-US" baseline="0" dirty="0" smtClean="0"/>
              <a:t> in PAS-G elicited minimal thrombin generation (absence of plasma clotting factors)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Supernatant from PAS-G was not able to generate thrombin although there was tissue factor present by western blotting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C19B-BBDE-4FFF-BAC9-BD912E972CE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557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C19B-BBDE-4FFF-BAC9-BD912E972CE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892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C19B-BBDE-4FFF-BAC9-BD912E972CE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507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CLIP - 12 months</a:t>
            </a:r>
            <a:r>
              <a:rPr lang="en-US" baseline="0" dirty="0" smtClean="0"/>
              <a:t> beginning mid 2014, </a:t>
            </a:r>
            <a:r>
              <a:rPr lang="en-US" dirty="0" smtClean="0"/>
              <a:t>4 centers</a:t>
            </a:r>
            <a:r>
              <a:rPr lang="en-US" baseline="0" dirty="0" smtClean="0"/>
              <a:t> with 90 patients</a:t>
            </a:r>
          </a:p>
          <a:p>
            <a:r>
              <a:rPr lang="en-US" baseline="0" dirty="0" smtClean="0"/>
              <a:t>Phase I trial – also began mid 2014 and goes for 18-24 months; phase 2 and 3 efficacy trials in patients with thrombocytopenia to follow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C19B-BBDE-4FFF-BAC9-BD912E972CE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733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C19B-BBDE-4FFF-BAC9-BD912E972CE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30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C19B-BBDE-4FFF-BAC9-BD912E972C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5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C19B-BBDE-4FFF-BAC9-BD912E972C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97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C19B-BBDE-4FFF-BAC9-BD912E972C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97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C19B-BBDE-4FFF-BAC9-BD912E972C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97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C19B-BBDE-4FFF-BAC9-BD912E972C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91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**autologous </a:t>
            </a:r>
            <a:r>
              <a:rPr lang="en-US" dirty="0" err="1" smtClean="0"/>
              <a:t>plts</a:t>
            </a:r>
            <a:r>
              <a:rPr lang="en-US" dirty="0" smtClean="0"/>
              <a:t> frozen and then transfused; the recoveries are looking at radiolabeled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plts</a:t>
            </a:r>
            <a:r>
              <a:rPr lang="en-US" baseline="0" dirty="0" smtClean="0"/>
              <a:t> and was not a function of fresh </a:t>
            </a:r>
            <a:r>
              <a:rPr lang="en-US" baseline="0" dirty="0" err="1" smtClean="0"/>
              <a:t>plts</a:t>
            </a:r>
            <a:r>
              <a:rPr lang="en-US" baseline="0" dirty="0" smtClean="0"/>
              <a:t> vs CPPs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1. Freeze-thaw-wash recovery (old method with DMSO) --</a:t>
            </a:r>
            <a:r>
              <a:rPr lang="en-US" baseline="0" dirty="0" smtClean="0"/>
              <a:t> </a:t>
            </a:r>
            <a:r>
              <a:rPr lang="en-US" dirty="0" smtClean="0"/>
              <a:t>74 +/- 2 percent with 5 percent PLT </a:t>
            </a:r>
            <a:r>
              <a:rPr lang="en-US" dirty="0" err="1" smtClean="0"/>
              <a:t>microparticles</a:t>
            </a:r>
            <a:endParaRPr lang="en-US" dirty="0" smtClean="0"/>
          </a:p>
          <a:p>
            <a:r>
              <a:rPr lang="en-US" dirty="0" smtClean="0"/>
              <a:t>2. Freeze-thaw recovery (new method with DMSO) -- 94 +/- 2 percent with 7 percent PLT </a:t>
            </a:r>
            <a:r>
              <a:rPr lang="en-US" dirty="0" err="1" smtClean="0"/>
              <a:t>microparticles</a:t>
            </a:r>
            <a:endParaRPr lang="en-US" dirty="0" smtClean="0"/>
          </a:p>
          <a:p>
            <a:r>
              <a:rPr lang="en-US" dirty="0" smtClean="0"/>
              <a:t>3. Freeze-thaw recovery (new method without DMSO) 69 +/- 9 percent with 15 percent PLT </a:t>
            </a:r>
            <a:r>
              <a:rPr lang="en-US" dirty="0" err="1" smtClean="0"/>
              <a:t>microparticles</a:t>
            </a:r>
            <a:endParaRPr lang="en-US" dirty="0" smtClean="0"/>
          </a:p>
          <a:p>
            <a:r>
              <a:rPr lang="en-US" dirty="0" smtClean="0"/>
              <a:t>5.</a:t>
            </a:r>
            <a:r>
              <a:rPr lang="en-US" baseline="0" dirty="0" smtClean="0"/>
              <a:t> </a:t>
            </a:r>
            <a:r>
              <a:rPr lang="en-US" dirty="0" smtClean="0"/>
              <a:t>In vivo recovery of PLTs frozen by the new method with DMSO and transfused into normal volunteers was 30 percent and the life span was 7 days.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C19B-BBDE-4FFF-BAC9-BD912E972C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79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baseline="0" dirty="0" smtClean="0"/>
              <a:t>Old method may be better than new method but new method may be more practical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New method with DSMO is better than without DSMO</a:t>
            </a:r>
          </a:p>
          <a:p>
            <a:pPr marL="174708" indent="-174708">
              <a:buFontTx/>
              <a:buChar char="-"/>
            </a:pPr>
            <a:endParaRPr lang="en-US" baseline="0" dirty="0" smtClean="0"/>
          </a:p>
          <a:p>
            <a:r>
              <a:rPr lang="en-US" baseline="0" dirty="0" smtClean="0"/>
              <a:t>- </a:t>
            </a:r>
            <a:r>
              <a:rPr lang="en-US" baseline="0" dirty="0" err="1" smtClean="0"/>
              <a:t>annexin</a:t>
            </a:r>
            <a:r>
              <a:rPr lang="en-US" baseline="0" dirty="0" smtClean="0"/>
              <a:t> V binding to cell surface exposed PS can be used to assess the </a:t>
            </a:r>
            <a:r>
              <a:rPr lang="en-US" baseline="0" dirty="0" err="1" smtClean="0"/>
              <a:t>procoagulant</a:t>
            </a:r>
            <a:r>
              <a:rPr lang="en-US" baseline="0" dirty="0" smtClean="0"/>
              <a:t> activity of platelets and platelet </a:t>
            </a:r>
            <a:r>
              <a:rPr lang="en-US" baseline="0" dirty="0" err="1" smtClean="0"/>
              <a:t>microparticles</a:t>
            </a:r>
            <a:endParaRPr lang="en-US" baseline="0" dirty="0" smtClean="0"/>
          </a:p>
          <a:p>
            <a:r>
              <a:rPr lang="en-US" baseline="0" dirty="0" smtClean="0"/>
              <a:t>- PS support coagulation by providing the catalytic surface on which </a:t>
            </a:r>
            <a:r>
              <a:rPr lang="en-US" baseline="0" dirty="0" err="1" smtClean="0"/>
              <a:t>FVa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Fxa</a:t>
            </a:r>
            <a:r>
              <a:rPr lang="en-US" baseline="0" dirty="0" smtClean="0"/>
              <a:t> bind and interact to catalyze later reactions in </a:t>
            </a:r>
            <a:r>
              <a:rPr lang="en-US" baseline="0" dirty="0" err="1" smtClean="0"/>
              <a:t>coag</a:t>
            </a:r>
            <a:r>
              <a:rPr lang="en-US" baseline="0" dirty="0" smtClean="0"/>
              <a:t> cascade</a:t>
            </a:r>
          </a:p>
          <a:p>
            <a:r>
              <a:rPr lang="en-US" baseline="0" dirty="0" smtClean="0"/>
              <a:t>- </a:t>
            </a:r>
            <a:r>
              <a:rPr lang="en-US" baseline="0" dirty="0" err="1" smtClean="0"/>
              <a:t>annexin</a:t>
            </a:r>
            <a:r>
              <a:rPr lang="en-US" baseline="0" dirty="0" smtClean="0"/>
              <a:t> V binding to PS also identifies </a:t>
            </a:r>
            <a:r>
              <a:rPr lang="en-US" baseline="0" dirty="0" err="1" smtClean="0"/>
              <a:t>plt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plt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microparticles</a:t>
            </a:r>
            <a:r>
              <a:rPr lang="en-US" baseline="0" dirty="0" smtClean="0"/>
              <a:t> undergoing apoptosis that are removed by tissue macrophages</a:t>
            </a:r>
          </a:p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C19B-BBDE-4FFF-BAC9-BD912E972C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6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FB33B66-1EB0-4735-B30B-CFB80EE0BB8E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B71ED1-FBD7-416A-A67B-120049E2138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3B66-1EB0-4735-B30B-CFB80EE0BB8E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1ED1-FBD7-416A-A67B-120049E213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FB33B66-1EB0-4735-B30B-CFB80EE0BB8E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0B71ED1-FBD7-416A-A67B-120049E2138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3B66-1EB0-4735-B30B-CFB80EE0BB8E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B71ED1-FBD7-416A-A67B-120049E213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3B66-1EB0-4735-B30B-CFB80EE0BB8E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0B71ED1-FBD7-416A-A67B-120049E2138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FB33B66-1EB0-4735-B30B-CFB80EE0BB8E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0B71ED1-FBD7-416A-A67B-120049E2138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FB33B66-1EB0-4735-B30B-CFB80EE0BB8E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0B71ED1-FBD7-416A-A67B-120049E2138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3B66-1EB0-4735-B30B-CFB80EE0BB8E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B71ED1-FBD7-416A-A67B-120049E213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3B66-1EB0-4735-B30B-CFB80EE0BB8E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B71ED1-FBD7-416A-A67B-120049E213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3B66-1EB0-4735-B30B-CFB80EE0BB8E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B71ED1-FBD7-416A-A67B-120049E2138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FB33B66-1EB0-4735-B30B-CFB80EE0BB8E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0B71ED1-FBD7-416A-A67B-120049E2138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FB33B66-1EB0-4735-B30B-CFB80EE0BB8E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0B71ED1-FBD7-416A-A67B-120049E213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4953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Cryopreserved </a:t>
            </a:r>
            <a:br>
              <a:rPr lang="en-US" dirty="0" smtClean="0"/>
            </a:br>
            <a:r>
              <a:rPr lang="en-US" dirty="0" smtClean="0"/>
              <a:t>Platelets (CPP)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4800600" cy="1752600"/>
          </a:xfrm>
        </p:spPr>
        <p:txBody>
          <a:bodyPr/>
          <a:lstStyle/>
          <a:p>
            <a:r>
              <a:rPr lang="en-US" dirty="0" smtClean="0"/>
              <a:t>Mary-Margaret Allen</a:t>
            </a:r>
          </a:p>
          <a:p>
            <a:r>
              <a:rPr lang="en-US" dirty="0" smtClean="0"/>
              <a:t>March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3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DMSO</a:t>
            </a:r>
          </a:p>
          <a:p>
            <a:pPr lvl="1"/>
            <a:r>
              <a:rPr lang="en-US" dirty="0" smtClean="0"/>
              <a:t>Large amounts caused nausea, vomiting, and phlebitis</a:t>
            </a:r>
          </a:p>
          <a:p>
            <a:pPr lvl="1"/>
            <a:r>
              <a:rPr lang="en-US" dirty="0" smtClean="0"/>
              <a:t>This method of preparation did not cause same adverse effects</a:t>
            </a:r>
          </a:p>
          <a:p>
            <a:pPr lvl="1"/>
            <a:r>
              <a:rPr lang="en-US" dirty="0" smtClean="0"/>
              <a:t>DMSO remaining in product affected the in vivo platelet recovery</a:t>
            </a:r>
          </a:p>
        </p:txBody>
      </p:sp>
      <p:pic>
        <p:nvPicPr>
          <p:cNvPr id="1026" name="Picture 2" descr="Dr. C. R. Vale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951" y="2514600"/>
            <a:ext cx="34861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279227" y="6572707"/>
            <a:ext cx="3017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Blood. 1972 Oct;40(4):509-13.</a:t>
            </a:r>
          </a:p>
        </p:txBody>
      </p:sp>
    </p:spTree>
    <p:extLst>
      <p:ext uri="{BB962C8B-B14F-4D97-AF65-F5344CB8AC3E}">
        <p14:creationId xmlns:p14="http://schemas.microsoft.com/office/powerpoint/2010/main" val="414477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Method vs New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 method developed to </a:t>
            </a:r>
            <a:r>
              <a:rPr lang="en-US" dirty="0" smtClean="0"/>
              <a:t>remove </a:t>
            </a:r>
            <a:r>
              <a:rPr lang="en-US" dirty="0"/>
              <a:t>DMSO supernatant plasma before </a:t>
            </a:r>
            <a:r>
              <a:rPr lang="en-US" dirty="0" smtClean="0"/>
              <a:t>freezing</a:t>
            </a:r>
          </a:p>
          <a:p>
            <a:r>
              <a:rPr lang="en-US" dirty="0" smtClean="0"/>
              <a:t>Thaw </a:t>
            </a:r>
            <a:r>
              <a:rPr lang="en-US" dirty="0"/>
              <a:t>and wash time </a:t>
            </a:r>
            <a:endParaRPr lang="en-US" dirty="0" smtClean="0"/>
          </a:p>
          <a:p>
            <a:pPr lvl="1"/>
            <a:r>
              <a:rPr lang="en-US" dirty="0" smtClean="0"/>
              <a:t>1 </a:t>
            </a:r>
            <a:r>
              <a:rPr lang="en-US" dirty="0"/>
              <a:t>hour and 15 </a:t>
            </a:r>
            <a:r>
              <a:rPr lang="en-US" dirty="0" smtClean="0"/>
              <a:t>minutes - old method</a:t>
            </a:r>
          </a:p>
          <a:p>
            <a:pPr lvl="1"/>
            <a:r>
              <a:rPr lang="en-US" dirty="0" smtClean="0"/>
              <a:t>10-15 minutes – new method</a:t>
            </a:r>
            <a:endParaRPr lang="en-US" dirty="0"/>
          </a:p>
          <a:p>
            <a:r>
              <a:rPr lang="en-US" dirty="0"/>
              <a:t>Eliminates the need for centrifuges on battlefield</a:t>
            </a:r>
          </a:p>
          <a:p>
            <a:r>
              <a:rPr lang="en-US" dirty="0"/>
              <a:t>Small volume of each unit means less freezer space needed</a:t>
            </a:r>
          </a:p>
        </p:txBody>
      </p:sp>
      <p:sp>
        <p:nvSpPr>
          <p:cNvPr id="4" name="Rectangle 3"/>
          <p:cNvSpPr/>
          <p:nvPr/>
        </p:nvSpPr>
        <p:spPr>
          <a:xfrm>
            <a:off x="5562600" y="6553200"/>
            <a:ext cx="3691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Transfusion. 2005 Dec;45(12):1890-8.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76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Method vs New Method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839814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62600" y="6553200"/>
            <a:ext cx="3691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Transfusion. 2005 Dec;45(12):1890-8.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838200" y="4343400"/>
            <a:ext cx="70866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5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Method vs New Method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2050"/>
            <a:ext cx="47529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378" y="1284057"/>
            <a:ext cx="46291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3583"/>
            <a:ext cx="46005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403" y="3951057"/>
            <a:ext cx="44291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62600" y="6553200"/>
            <a:ext cx="3691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Transfusion. 2005 Dec;45(12):1890-8.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818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Reconstitution after thawing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Platelets frozen in </a:t>
            </a:r>
            <a:r>
              <a:rPr lang="en-US" dirty="0" err="1" smtClean="0"/>
              <a:t>hyperconcentrated</a:t>
            </a:r>
            <a:r>
              <a:rPr lang="en-US" dirty="0" smtClean="0"/>
              <a:t> state require reconstitution 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/>
              <a:t> </a:t>
            </a:r>
            <a:r>
              <a:rPr lang="en-US" dirty="0" smtClean="0"/>
              <a:t> to study reconstitution of CPP in PAS without plasma (in vitro platelet quality)</a:t>
            </a:r>
          </a:p>
          <a:p>
            <a:r>
              <a:rPr lang="en-US" dirty="0" smtClean="0"/>
              <a:t>PAS – use maximizes plasma use for other needs; greater product uniformity; reduces number of donor exposures; faster preparation</a:t>
            </a:r>
          </a:p>
          <a:p>
            <a:r>
              <a:rPr lang="en-US" dirty="0" smtClean="0"/>
              <a:t>Plasma – beneficial as it is rich source of glucose and trauma patients likely require plasma in addition to platelets, potentially reducing overall volume transfused</a:t>
            </a:r>
          </a:p>
        </p:txBody>
      </p:sp>
      <p:sp>
        <p:nvSpPr>
          <p:cNvPr id="4" name="Rectangle 3"/>
          <p:cNvSpPr/>
          <p:nvPr/>
        </p:nvSpPr>
        <p:spPr>
          <a:xfrm>
            <a:off x="5463619" y="6553200"/>
            <a:ext cx="3832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Transfusion. 2013 Oct;53(10):2268-77.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372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Reconstitution after thawing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63619" y="6488668"/>
            <a:ext cx="3832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Transfusion. 2013 Oct;53(10):2268-77. </a:t>
            </a:r>
            <a:endParaRPr lang="en-US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528763"/>
            <a:ext cx="58197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8800" y="3581400"/>
            <a:ext cx="5475009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Reconstitution after thawing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7535974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63619" y="6488668"/>
            <a:ext cx="3832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Transfusion. 2013 Oct;53(10):2268-77. 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901378"/>
            <a:ext cx="3019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22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Reconstitution after thawing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63619" y="6488668"/>
            <a:ext cx="3832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Transfusion. 2013 Oct;53(10):2268-77. 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219200"/>
            <a:ext cx="59531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72200"/>
            <a:ext cx="3019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63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Vivo Platelet Recovery and Survival in Autologous CPP in </a:t>
            </a:r>
            <a:r>
              <a:rPr lang="en-US" dirty="0"/>
              <a:t>N</a:t>
            </a:r>
            <a:r>
              <a:rPr lang="en-US" dirty="0" smtClean="0"/>
              <a:t>ormal Subjects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114800"/>
            <a:ext cx="8229600" cy="2011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FDA platelet acceptance criteria:</a:t>
            </a:r>
          </a:p>
          <a:p>
            <a:pPr lvl="1"/>
            <a:r>
              <a:rPr lang="en-US" dirty="0" smtClean="0"/>
              <a:t>CPP recoveries should be equal to or greater than 67% of the </a:t>
            </a:r>
            <a:r>
              <a:rPr lang="en-US" i="1" dirty="0" smtClean="0"/>
              <a:t>same</a:t>
            </a:r>
            <a:r>
              <a:rPr lang="en-US" dirty="0" smtClean="0"/>
              <a:t> subject’s fresh recoveries</a:t>
            </a:r>
          </a:p>
          <a:p>
            <a:pPr lvl="1"/>
            <a:r>
              <a:rPr lang="en-US" dirty="0" smtClean="0"/>
              <a:t>CPP survivals should be greater than or equal to 58% </a:t>
            </a:r>
            <a:r>
              <a:rPr lang="en-US" dirty="0"/>
              <a:t>of the </a:t>
            </a:r>
            <a:r>
              <a:rPr lang="en-US" i="1" dirty="0"/>
              <a:t>same</a:t>
            </a:r>
            <a:r>
              <a:rPr lang="en-US" dirty="0"/>
              <a:t> subject’s </a:t>
            </a:r>
            <a:r>
              <a:rPr lang="en-US" dirty="0" smtClean="0"/>
              <a:t>fresh survivals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33964" y="6488668"/>
            <a:ext cx="4110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Transfus Med Rev. 2014 Oct;28(4):212-25.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44" y="1676400"/>
            <a:ext cx="9144000" cy="193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28600" y="3609130"/>
            <a:ext cx="658368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57656" y="2209800"/>
            <a:ext cx="623944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0" y="2226833"/>
            <a:ext cx="623944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9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Radiolabeled Autologous Platelet Recoveries and Survivals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Recoveries ranges from 60-73% for fresh platelets</a:t>
            </a:r>
          </a:p>
          <a:p>
            <a:r>
              <a:rPr lang="en-US" dirty="0"/>
              <a:t>Recoveries ranges from </a:t>
            </a:r>
            <a:r>
              <a:rPr lang="en-US" dirty="0" smtClean="0"/>
              <a:t>32-62% for CPP</a:t>
            </a:r>
          </a:p>
          <a:p>
            <a:r>
              <a:rPr lang="en-US" dirty="0" smtClean="0"/>
              <a:t>42-95% recovery compared to fresh platelets</a:t>
            </a:r>
          </a:p>
          <a:p>
            <a:r>
              <a:rPr lang="en-US" dirty="0" smtClean="0"/>
              <a:t>Number of survival days were comparable between CPP and fresh platelets in almost all studies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033964" y="6488668"/>
            <a:ext cx="4110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Transfus Med Rev. 2014 Oct;28(4):212-25.</a:t>
            </a:r>
          </a:p>
        </p:txBody>
      </p:sp>
    </p:spTree>
    <p:extLst>
      <p:ext uri="{BB962C8B-B14F-4D97-AF65-F5344CB8AC3E}">
        <p14:creationId xmlns:p14="http://schemas.microsoft.com/office/powerpoint/2010/main" val="19079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are platelets such a hassle?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Expensive</a:t>
            </a:r>
          </a:p>
          <a:p>
            <a:r>
              <a:rPr lang="en-US" dirty="0" smtClean="0"/>
              <a:t>Short lifespan </a:t>
            </a:r>
          </a:p>
          <a:p>
            <a:r>
              <a:rPr lang="en-US" dirty="0" smtClean="0"/>
              <a:t>Bacterial contamination</a:t>
            </a:r>
          </a:p>
          <a:p>
            <a:r>
              <a:rPr lang="en-US" dirty="0" smtClean="0"/>
              <a:t>Activation</a:t>
            </a:r>
          </a:p>
          <a:p>
            <a:r>
              <a:rPr lang="en-US" dirty="0" smtClean="0"/>
              <a:t>Greatest risk for transfusion reactions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67633"/>
            <a:ext cx="4141203" cy="485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46636" y="6488668"/>
            <a:ext cx="2649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Transfusion. 2014 Aug 22. </a:t>
            </a:r>
          </a:p>
        </p:txBody>
      </p:sp>
    </p:spTree>
    <p:extLst>
      <p:ext uri="{BB962C8B-B14F-4D97-AF65-F5344CB8AC3E}">
        <p14:creationId xmlns:p14="http://schemas.microsoft.com/office/powerpoint/2010/main" val="897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Bleeding Times to Assess Hemostasis with CPP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Normal subjects</a:t>
            </a:r>
          </a:p>
          <a:p>
            <a:r>
              <a:rPr lang="en-US" dirty="0" smtClean="0"/>
              <a:t>Collect a unit of whole blood, prepare </a:t>
            </a:r>
            <a:r>
              <a:rPr lang="en-US" dirty="0" err="1" smtClean="0"/>
              <a:t>plt</a:t>
            </a:r>
            <a:r>
              <a:rPr lang="en-US" dirty="0" smtClean="0"/>
              <a:t> concentrate and cryopreserve </a:t>
            </a:r>
            <a:r>
              <a:rPr lang="en-US" dirty="0" err="1" smtClean="0"/>
              <a:t>plts</a:t>
            </a:r>
            <a:r>
              <a:rPr lang="en-US" dirty="0" smtClean="0"/>
              <a:t> for subsequent transfusion</a:t>
            </a:r>
          </a:p>
          <a:p>
            <a:r>
              <a:rPr lang="en-US" dirty="0" smtClean="0"/>
              <a:t>Gave 650 mg aspirin to render their normal circulating platelets dysfunctional as evidence by the prolonged bleeding time at 24 hours</a:t>
            </a:r>
          </a:p>
          <a:p>
            <a:r>
              <a:rPr lang="en-US" dirty="0" smtClean="0"/>
              <a:t>Transfuse autologous CPP and then measure a 2 and 24 hour bleeding time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3964" y="6488668"/>
            <a:ext cx="4110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Transfus Med Rev. 2014 Oct;28(4):212-25.</a:t>
            </a:r>
          </a:p>
        </p:txBody>
      </p:sp>
    </p:spTree>
    <p:extLst>
      <p:ext uri="{BB962C8B-B14F-4D97-AF65-F5344CB8AC3E}">
        <p14:creationId xmlns:p14="http://schemas.microsoft.com/office/powerpoint/2010/main" val="41852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Bleeding Times to Assess Hemostasis with CPP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105400"/>
            <a:ext cx="8229600" cy="138326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bleeding times have been shown to provide useful information during the evaluation of a patient with a bleeding history; less clear if useful in normal asymptomatic patients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033964" y="6488668"/>
            <a:ext cx="4110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Transfus Med Rev. 2014 Oct;28(4):212-25.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02"/>
          <a:stretch/>
        </p:blipFill>
        <p:spPr bwMode="auto">
          <a:xfrm>
            <a:off x="1" y="1066800"/>
            <a:ext cx="9067799" cy="39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7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CPP superior to reduce nonsurgical blood loss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comprehensive study to date </a:t>
            </a:r>
          </a:p>
          <a:p>
            <a:r>
              <a:rPr lang="en-US" dirty="0" smtClean="0"/>
              <a:t>Patients undergoing surgery requiring prolonged cardiopulmonary bypass</a:t>
            </a:r>
          </a:p>
          <a:p>
            <a:r>
              <a:rPr lang="en-US" dirty="0" smtClean="0"/>
              <a:t>53 patients randomized to receive CPP (N=24) or liquid-preserved platelets (pooled and apheresis) (N=29)</a:t>
            </a:r>
          </a:p>
          <a:p>
            <a:r>
              <a:rPr lang="en-US" dirty="0" smtClean="0"/>
              <a:t>Prepared by old </a:t>
            </a:r>
            <a:r>
              <a:rPr lang="en-US" dirty="0" err="1" smtClean="0"/>
              <a:t>Valeri</a:t>
            </a:r>
            <a:r>
              <a:rPr lang="en-US" dirty="0" smtClean="0"/>
              <a:t> method</a:t>
            </a:r>
          </a:p>
          <a:p>
            <a:pPr lvl="1"/>
            <a:r>
              <a:rPr lang="en-US" dirty="0" smtClean="0"/>
              <a:t>6% DMSO + platelets </a:t>
            </a:r>
            <a:r>
              <a:rPr lang="en-US" dirty="0" smtClean="0">
                <a:sym typeface="Wingdings" panose="05000000000000000000" pitchFamily="2" charset="2"/>
              </a:rPr>
              <a:t> freeze  thaw  centrifuged  </a:t>
            </a:r>
            <a:r>
              <a:rPr lang="en-US" dirty="0" err="1" smtClean="0">
                <a:sym typeface="Wingdings" panose="05000000000000000000" pitchFamily="2" charset="2"/>
              </a:rPr>
              <a:t>resuspend</a:t>
            </a:r>
            <a:r>
              <a:rPr lang="en-US" dirty="0" smtClean="0">
                <a:sym typeface="Wingdings" panose="05000000000000000000" pitchFamily="2" charset="2"/>
              </a:rPr>
              <a:t> in plasma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03526" y="6488668"/>
            <a:ext cx="5169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 </a:t>
            </a:r>
            <a:r>
              <a:rPr lang="en-US" dirty="0" err="1"/>
              <a:t>Thorac</a:t>
            </a:r>
            <a:r>
              <a:rPr lang="en-US" dirty="0"/>
              <a:t> </a:t>
            </a:r>
            <a:r>
              <a:rPr lang="en-US" dirty="0" err="1"/>
              <a:t>Cardiovasc</a:t>
            </a:r>
            <a:r>
              <a:rPr lang="en-US" dirty="0"/>
              <a:t> Surg. 1999 Jan;117(1):172-83</a:t>
            </a:r>
          </a:p>
        </p:txBody>
      </p:sp>
    </p:spTree>
    <p:extLst>
      <p:ext uri="{BB962C8B-B14F-4D97-AF65-F5344CB8AC3E}">
        <p14:creationId xmlns:p14="http://schemas.microsoft.com/office/powerpoint/2010/main" val="5719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CPP superior to reduce nonsurgical blood loss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074" name="Picture 2" descr="C:\Users\allenml1\AppData\Local\Microsoft\Windows\Temporary Internet Files\Content.IE5\T7OPSR28\ovidweb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24742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03526" y="6488668"/>
            <a:ext cx="5169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 </a:t>
            </a:r>
            <a:r>
              <a:rPr lang="en-US" dirty="0" err="1"/>
              <a:t>Thorac</a:t>
            </a:r>
            <a:r>
              <a:rPr lang="en-US" dirty="0"/>
              <a:t> </a:t>
            </a:r>
            <a:r>
              <a:rPr lang="en-US" dirty="0" err="1"/>
              <a:t>Cardiovasc</a:t>
            </a:r>
            <a:r>
              <a:rPr lang="en-US" dirty="0"/>
              <a:t> Surg. 1999 Jan;117(1):172-83</a:t>
            </a:r>
          </a:p>
        </p:txBody>
      </p:sp>
    </p:spTree>
    <p:extLst>
      <p:ext uri="{BB962C8B-B14F-4D97-AF65-F5344CB8AC3E}">
        <p14:creationId xmlns:p14="http://schemas.microsoft.com/office/powerpoint/2010/main" val="216662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allenml1\AppData\Local\Microsoft\Windows\Temporary Internet Files\Content.IE5\C0TDMYNJ\ovidweb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4917096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CPP superior to reduce nonsurgical blood loss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2743200"/>
            <a:ext cx="4917096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03526" y="6488668"/>
            <a:ext cx="5169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 </a:t>
            </a:r>
            <a:r>
              <a:rPr lang="en-US" dirty="0" err="1"/>
              <a:t>Thorac</a:t>
            </a:r>
            <a:r>
              <a:rPr lang="en-US" dirty="0"/>
              <a:t> </a:t>
            </a:r>
            <a:r>
              <a:rPr lang="en-US" dirty="0" err="1"/>
              <a:t>Cardiovasc</a:t>
            </a:r>
            <a:r>
              <a:rPr lang="en-US" dirty="0"/>
              <a:t> Surg. 1999 Jan;117(1):172-83</a:t>
            </a:r>
          </a:p>
        </p:txBody>
      </p:sp>
    </p:spTree>
    <p:extLst>
      <p:ext uri="{BB962C8B-B14F-4D97-AF65-F5344CB8AC3E}">
        <p14:creationId xmlns:p14="http://schemas.microsoft.com/office/powerpoint/2010/main" val="191766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CPP superior to reduce nonsurgical blood loss</a:t>
            </a:r>
          </a:p>
        </p:txBody>
      </p:sp>
      <p:pic>
        <p:nvPicPr>
          <p:cNvPr id="4099" name="Picture 3" descr="C:\Users\allenml1\AppData\Local\Microsoft\Windows\Temporary Internet Files\Content.IE5\EH8M83BW\ovidweb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1" y="1600200"/>
            <a:ext cx="9066749" cy="187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llenml1\AppData\Local\Microsoft\Windows\Temporary Internet Files\Content.IE5\C0TDMYNJ\ovidweb (1).tif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32665"/>
            <a:ext cx="4732088" cy="34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19600" y="6553200"/>
            <a:ext cx="480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J </a:t>
            </a:r>
            <a:r>
              <a:rPr lang="en-US" sz="1400" dirty="0" err="1"/>
              <a:t>Thorac</a:t>
            </a:r>
            <a:r>
              <a:rPr lang="en-US" sz="1400" dirty="0"/>
              <a:t> </a:t>
            </a:r>
            <a:r>
              <a:rPr lang="en-US" sz="1400" dirty="0" err="1"/>
              <a:t>Cardiovasc</a:t>
            </a:r>
            <a:r>
              <a:rPr lang="en-US" sz="1400" dirty="0"/>
              <a:t> Surg. 1999 Jan;117(1):172-83</a:t>
            </a:r>
          </a:p>
        </p:txBody>
      </p:sp>
      <p:sp>
        <p:nvSpPr>
          <p:cNvPr id="3" name="Rectangle 2"/>
          <p:cNvSpPr/>
          <p:nvPr/>
        </p:nvSpPr>
        <p:spPr>
          <a:xfrm>
            <a:off x="77251" y="2787135"/>
            <a:ext cx="8990549" cy="4132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CPP superior to reduce nonsurgical blood loss</a:t>
            </a:r>
          </a:p>
        </p:txBody>
      </p:sp>
      <p:pic>
        <p:nvPicPr>
          <p:cNvPr id="6146" name="Picture 2" descr="C:\Users\allenml1\AppData\Local\Microsoft\Windows\Temporary Internet Files\Content.IE5\EH8M83BW\ovidweb (2)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1736"/>
            <a:ext cx="9092420" cy="247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30874" y="6626423"/>
            <a:ext cx="480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J </a:t>
            </a:r>
            <a:r>
              <a:rPr lang="en-US" sz="1400" dirty="0" err="1"/>
              <a:t>Thorac</a:t>
            </a:r>
            <a:r>
              <a:rPr lang="en-US" sz="1400" dirty="0"/>
              <a:t> </a:t>
            </a:r>
            <a:r>
              <a:rPr lang="en-US" sz="1400" dirty="0" err="1"/>
              <a:t>Cardiovasc</a:t>
            </a:r>
            <a:r>
              <a:rPr lang="en-US" sz="1400" dirty="0"/>
              <a:t> Surg. 1999 Jan;117(1):172-83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99" y="3652478"/>
            <a:ext cx="4257675" cy="299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048000"/>
            <a:ext cx="909242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CPP superior to reduce nonsurgical blood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CPP are superior to liquid-preserved platelets in reducing nonsurgical blood loss and need for blood products following CPB</a:t>
            </a:r>
          </a:p>
          <a:p>
            <a:r>
              <a:rPr lang="en-US" dirty="0" smtClean="0"/>
              <a:t>Reduction in nonsurgical blood loss seen with pts who received CPP probably reflects improved in vivo hemostatic function of CPP</a:t>
            </a:r>
          </a:p>
          <a:p>
            <a:r>
              <a:rPr lang="en-US" dirty="0" smtClean="0"/>
              <a:t>Some in vitro measures of </a:t>
            </a:r>
            <a:r>
              <a:rPr lang="en-US" dirty="0" err="1" smtClean="0"/>
              <a:t>plt</a:t>
            </a:r>
            <a:r>
              <a:rPr lang="en-US" dirty="0" smtClean="0"/>
              <a:t> quality (aggregation, pH, hypotonic stress) may not reflect in vivo quality after CPB, whereas other in vitro measures (platelet </a:t>
            </a:r>
            <a:r>
              <a:rPr lang="en-US" dirty="0" err="1" smtClean="0"/>
              <a:t>procoagulant</a:t>
            </a:r>
            <a:r>
              <a:rPr lang="en-US" dirty="0" smtClean="0"/>
              <a:t> activity and thromboxane production) do reflect this</a:t>
            </a:r>
          </a:p>
        </p:txBody>
      </p:sp>
      <p:sp>
        <p:nvSpPr>
          <p:cNvPr id="5" name="Rectangle 4"/>
          <p:cNvSpPr/>
          <p:nvPr/>
        </p:nvSpPr>
        <p:spPr>
          <a:xfrm>
            <a:off x="4203526" y="6488668"/>
            <a:ext cx="5169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 </a:t>
            </a:r>
            <a:r>
              <a:rPr lang="en-US" dirty="0" err="1"/>
              <a:t>Thorac</a:t>
            </a:r>
            <a:r>
              <a:rPr lang="en-US" dirty="0"/>
              <a:t> </a:t>
            </a:r>
            <a:r>
              <a:rPr lang="en-US" dirty="0" err="1"/>
              <a:t>Cardiovasc</a:t>
            </a:r>
            <a:r>
              <a:rPr lang="en-US" dirty="0"/>
              <a:t> Surg. 1999 Jan;117(1):172-83</a:t>
            </a:r>
          </a:p>
        </p:txBody>
      </p:sp>
    </p:spTree>
    <p:extLst>
      <p:ext uri="{BB962C8B-B14F-4D97-AF65-F5344CB8AC3E}">
        <p14:creationId xmlns:p14="http://schemas.microsoft.com/office/powerpoint/2010/main" val="37331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Hemostatic activity of CPP is mediated by PS-expressing platelets and platelet </a:t>
            </a:r>
            <a:r>
              <a:rPr lang="en-US" sz="2600" dirty="0" err="1" smtClean="0"/>
              <a:t>microparticles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vitro characterization of CPPs prepared by </a:t>
            </a:r>
            <a:r>
              <a:rPr lang="en-US" dirty="0" err="1" smtClean="0"/>
              <a:t>Valeri’s</a:t>
            </a:r>
            <a:r>
              <a:rPr lang="en-US" dirty="0" smtClean="0"/>
              <a:t> newer pre-freeze wash method</a:t>
            </a:r>
          </a:p>
          <a:p>
            <a:r>
              <a:rPr lang="en-US" dirty="0" err="1" smtClean="0"/>
              <a:t>Platetets</a:t>
            </a:r>
            <a:r>
              <a:rPr lang="en-US" dirty="0" smtClean="0"/>
              <a:t> were pooled from buffy coats and initially suspended in 70% PAS/30% plasma</a:t>
            </a:r>
          </a:p>
          <a:p>
            <a:r>
              <a:rPr lang="en-US" dirty="0" smtClean="0"/>
              <a:t>After thawing, CPPs were </a:t>
            </a:r>
            <a:r>
              <a:rPr lang="en-US" dirty="0" err="1" smtClean="0"/>
              <a:t>resuspended</a:t>
            </a:r>
            <a:r>
              <a:rPr lang="en-US" dirty="0" smtClean="0"/>
              <a:t> in large volume of plasma or in PAS</a:t>
            </a:r>
          </a:p>
          <a:p>
            <a:r>
              <a:rPr lang="en-US" dirty="0" smtClean="0"/>
              <a:t>Evaluated for hemostatic activity at 0, 6, and 24 hours postthaw</a:t>
            </a:r>
          </a:p>
          <a:p>
            <a:pPr lvl="1"/>
            <a:r>
              <a:rPr lang="en-US" dirty="0" smtClean="0"/>
              <a:t>TEG, thrombin generation, clot formation, and flow cytometry for PS expression, PLT </a:t>
            </a:r>
            <a:r>
              <a:rPr lang="en-US" dirty="0" err="1" smtClean="0"/>
              <a:t>microparticles</a:t>
            </a:r>
            <a:r>
              <a:rPr lang="en-US" dirty="0" smtClean="0"/>
              <a:t>, and other PLT characteristics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00" y="6488668"/>
            <a:ext cx="3699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Transfusion. 2014 Aug;54(8):1917-26.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65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400" y="6488668"/>
            <a:ext cx="3699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Transfusion. 2014 Aug;54(8):1917-26.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040" y="1897480"/>
            <a:ext cx="4817040" cy="332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367" y="5362575"/>
            <a:ext cx="180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472" y="1821280"/>
            <a:ext cx="4684528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16955"/>
            <a:ext cx="180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199" y="6135469"/>
            <a:ext cx="518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 – speed of clot formation, alpha angle – clot </a:t>
            </a:r>
            <a:r>
              <a:rPr lang="en-US" dirty="0" smtClean="0"/>
              <a:t>growth, R-time - </a:t>
            </a:r>
            <a:r>
              <a:rPr lang="en-US" dirty="0"/>
              <a:t>clot initiation </a:t>
            </a:r>
            <a:r>
              <a:rPr lang="en-US" dirty="0" smtClean="0"/>
              <a:t>and MA - clot strength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/>
              <a:t>Hemostatic activity of CPP is mediated by PS-expressing platelets and platelet </a:t>
            </a:r>
            <a:r>
              <a:rPr lang="en-US" sz="2600" dirty="0" err="1" smtClean="0"/>
              <a:t>microparticles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3513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storage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Collection systems</a:t>
            </a:r>
          </a:p>
          <a:p>
            <a:r>
              <a:rPr lang="en-US" dirty="0"/>
              <a:t>Storage Bags</a:t>
            </a:r>
          </a:p>
          <a:p>
            <a:r>
              <a:rPr lang="en-US" dirty="0" smtClean="0"/>
              <a:t>Additive solutions</a:t>
            </a:r>
          </a:p>
          <a:p>
            <a:r>
              <a:rPr lang="en-US" b="1" u="sng" dirty="0" smtClean="0"/>
              <a:t>Cryopreservation</a:t>
            </a:r>
          </a:p>
        </p:txBody>
      </p:sp>
      <p:pic>
        <p:nvPicPr>
          <p:cNvPr id="1028" name="Picture 4" descr="C:\Users\allenml1\AppData\Local\Microsoft\Windows\Temporary Internet Files\Content.IE5\9IXRCDCQ\photo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022" y="2133600"/>
            <a:ext cx="3351605" cy="251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ts4.mm.bing.net/th?id=HN.608018626298252334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27811"/>
            <a:ext cx="23812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81600"/>
            <a:ext cx="40576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9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Hemostatic activity of CPP is mediated by PS-expressing platelets and platelet </a:t>
            </a:r>
            <a:r>
              <a:rPr lang="en-US" sz="2600" dirty="0" err="1" smtClean="0"/>
              <a:t>microparticles</a:t>
            </a:r>
            <a:endParaRPr lang="en-US"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2022688"/>
            <a:ext cx="6534150" cy="46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1688068"/>
            <a:ext cx="4441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CPP </a:t>
            </a:r>
            <a:r>
              <a:rPr lang="en-US" dirty="0"/>
              <a:t>supernatant </a:t>
            </a:r>
            <a:r>
              <a:rPr lang="en-US" dirty="0" smtClean="0"/>
              <a:t>reconstituted in plasma + TF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18607" y="1688068"/>
            <a:ext cx="432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CPP </a:t>
            </a:r>
            <a:r>
              <a:rPr lang="en-US" dirty="0"/>
              <a:t>supernatant </a:t>
            </a:r>
            <a:r>
              <a:rPr lang="en-US" dirty="0" smtClean="0"/>
              <a:t>reconstituted in PAS-G + TF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4441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CPP </a:t>
            </a:r>
            <a:r>
              <a:rPr lang="en-US" dirty="0"/>
              <a:t>supernatant </a:t>
            </a:r>
            <a:r>
              <a:rPr lang="en-US" dirty="0" smtClean="0"/>
              <a:t>reconstituted in plasma + PL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86400" y="6488668"/>
            <a:ext cx="3699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Transfusion. 2014 Aug;54(8):1917-26.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4374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Armed Services Blood Program and CPP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“Frozen </a:t>
            </a:r>
            <a:r>
              <a:rPr lang="en-US" dirty="0" smtClean="0"/>
              <a:t>platelet-derived </a:t>
            </a:r>
            <a:r>
              <a:rPr lang="en-US" dirty="0" err="1" smtClean="0"/>
              <a:t>haemostatic</a:t>
            </a:r>
            <a:r>
              <a:rPr lang="en-US" dirty="0" smtClean="0"/>
              <a:t> </a:t>
            </a:r>
            <a:r>
              <a:rPr lang="en-US" dirty="0"/>
              <a:t>agents are now being used by the </a:t>
            </a:r>
            <a:r>
              <a:rPr lang="en-US" dirty="0" smtClean="0"/>
              <a:t>Dutch military </a:t>
            </a:r>
            <a:r>
              <a:rPr lang="en-US" dirty="0"/>
              <a:t>in Afghanistan. In fact, they’ve gone to a </a:t>
            </a:r>
            <a:r>
              <a:rPr lang="en-US" dirty="0" smtClean="0"/>
              <a:t>completely frozen </a:t>
            </a:r>
            <a:r>
              <a:rPr lang="en-US" dirty="0"/>
              <a:t>blood bank. The disadvantage to a frozen </a:t>
            </a:r>
            <a:r>
              <a:rPr lang="en-US" dirty="0" smtClean="0"/>
              <a:t>product is </a:t>
            </a:r>
            <a:r>
              <a:rPr lang="en-US" dirty="0"/>
              <a:t>that you need </a:t>
            </a:r>
            <a:r>
              <a:rPr lang="en-US" dirty="0" smtClean="0"/>
              <a:t>freezers…</a:t>
            </a:r>
            <a:r>
              <a:rPr lang="en-US" dirty="0"/>
              <a:t>But </a:t>
            </a:r>
            <a:r>
              <a:rPr lang="en-US" u="sng" dirty="0"/>
              <a:t>one of the </a:t>
            </a:r>
            <a:r>
              <a:rPr lang="en-US" u="sng" dirty="0" smtClean="0"/>
              <a:t>biggest advantages </a:t>
            </a:r>
            <a:r>
              <a:rPr lang="en-US" u="sng" dirty="0"/>
              <a:t>is that [frozen platelets] work and allow you </a:t>
            </a:r>
            <a:r>
              <a:rPr lang="en-US" u="sng" dirty="0" smtClean="0"/>
              <a:t>to project </a:t>
            </a:r>
            <a:r>
              <a:rPr lang="en-US" u="sng" dirty="0"/>
              <a:t>a quantity of platelets to a combat surgical </a:t>
            </a:r>
            <a:r>
              <a:rPr lang="en-US" u="sng" dirty="0" smtClean="0"/>
              <a:t>facility to </a:t>
            </a:r>
            <a:r>
              <a:rPr lang="en-US" u="sng" dirty="0"/>
              <a:t>be ready for use for incoming casualties</a:t>
            </a:r>
            <a:r>
              <a:rPr lang="en-US" dirty="0" smtClean="0"/>
              <a:t>” </a:t>
            </a:r>
          </a:p>
          <a:p>
            <a:pPr lvl="1"/>
            <a:r>
              <a:rPr lang="en-US" dirty="0" smtClean="0"/>
              <a:t>Victor </a:t>
            </a:r>
            <a:r>
              <a:rPr lang="en-US" dirty="0"/>
              <a:t>Macdonald, </a:t>
            </a:r>
            <a:r>
              <a:rPr lang="en-US" dirty="0" smtClean="0"/>
              <a:t>PhD, chief </a:t>
            </a:r>
            <a:r>
              <a:rPr lang="en-US" dirty="0"/>
              <a:t>of the department of blood research at Walter </a:t>
            </a:r>
            <a:r>
              <a:rPr lang="en-US" dirty="0" smtClean="0"/>
              <a:t>Reed Army </a:t>
            </a:r>
            <a:r>
              <a:rPr lang="en-US" dirty="0"/>
              <a:t>Institute of </a:t>
            </a:r>
            <a:r>
              <a:rPr lang="en-US" dirty="0" smtClean="0"/>
              <a:t>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9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Experience with frozen blood products in the Netherlands military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2001, frozen platelets were implemented in Bosnia</a:t>
            </a:r>
          </a:p>
          <a:p>
            <a:pPr lvl="1"/>
            <a:r>
              <a:rPr lang="en-US" dirty="0" smtClean="0"/>
              <a:t>Within 6 months, 2 patients were treated</a:t>
            </a:r>
          </a:p>
          <a:p>
            <a:pPr lvl="2"/>
            <a:r>
              <a:rPr lang="en-US" dirty="0" smtClean="0"/>
              <a:t>One elderly woman with GSW</a:t>
            </a:r>
          </a:p>
          <a:p>
            <a:pPr lvl="2"/>
            <a:r>
              <a:rPr lang="en-US" dirty="0" smtClean="0"/>
              <a:t>One younger soldier with ITP secondary to viral infection</a:t>
            </a:r>
          </a:p>
          <a:p>
            <a:pPr lvl="2"/>
            <a:r>
              <a:rPr lang="en-US" dirty="0" smtClean="0"/>
              <a:t>Both has unstoppable bleeding and platelet count barely rose with 1 CPP transfusion but bleeding stopped in 20 minutes</a:t>
            </a:r>
          </a:p>
          <a:p>
            <a:r>
              <a:rPr lang="en-US" dirty="0" smtClean="0"/>
              <a:t>3 studies show </a:t>
            </a:r>
            <a:r>
              <a:rPr lang="en-US" dirty="0"/>
              <a:t>effective hemostasis and </a:t>
            </a:r>
            <a:r>
              <a:rPr lang="en-US" dirty="0" smtClean="0"/>
              <a:t>reduced mortality in </a:t>
            </a:r>
            <a:r>
              <a:rPr lang="en-US" dirty="0"/>
              <a:t>massively transfused patients (&gt;10 U of RBCs), when higher number of platelets were given per patient</a:t>
            </a:r>
          </a:p>
          <a:p>
            <a:pPr lvl="1"/>
            <a:r>
              <a:rPr lang="en-US" dirty="0"/>
              <a:t>34 patients given mean of 5 +/- 2 U of CPP </a:t>
            </a:r>
            <a:r>
              <a:rPr lang="en-US" dirty="0">
                <a:sym typeface="Wingdings" panose="05000000000000000000" pitchFamily="2" charset="2"/>
              </a:rPr>
              <a:t> survival 74%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12 patients given 1 CPP  survival was 50%</a:t>
            </a:r>
            <a:endParaRPr lang="en-US" dirty="0"/>
          </a:p>
          <a:p>
            <a:r>
              <a:rPr lang="en-US" dirty="0"/>
              <a:t>CPPs resuspended in </a:t>
            </a:r>
            <a:r>
              <a:rPr lang="en-US" dirty="0" smtClean="0"/>
              <a:t>plasma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05400" y="6488668"/>
            <a:ext cx="422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Transfus </a:t>
            </a:r>
            <a:r>
              <a:rPr lang="en-US" dirty="0" err="1"/>
              <a:t>Apher</a:t>
            </a:r>
            <a:r>
              <a:rPr lang="en-US" dirty="0"/>
              <a:t> Sci. 2006 Jun;34(3):289-98.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10164" y="6274304"/>
            <a:ext cx="4110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Transfus Med Rev. 2014 Oct;28(4):212-25.</a:t>
            </a:r>
          </a:p>
        </p:txBody>
      </p:sp>
    </p:spTree>
    <p:extLst>
      <p:ext uri="{BB962C8B-B14F-4D97-AF65-F5344CB8AC3E}">
        <p14:creationId xmlns:p14="http://schemas.microsoft.com/office/powerpoint/2010/main" val="34778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Bilateral agreement on mutual support between the US and the Netherlands blood program</a:t>
            </a:r>
          </a:p>
          <a:p>
            <a:pPr lvl="1"/>
            <a:r>
              <a:rPr lang="en-US" dirty="0" smtClean="0"/>
              <a:t>Very effective in Iraq</a:t>
            </a:r>
          </a:p>
          <a:p>
            <a:pPr lvl="1"/>
            <a:r>
              <a:rPr lang="en-US" dirty="0" smtClean="0"/>
              <a:t>Dutch gets liquid RBCs from the Americans when they need RBCs faster than they could thaw and deglycerolize the cells</a:t>
            </a:r>
          </a:p>
          <a:p>
            <a:pPr lvl="1"/>
            <a:r>
              <a:rPr lang="en-US" dirty="0" smtClean="0"/>
              <a:t>Americans get frozen platelet from the Dutch</a:t>
            </a:r>
          </a:p>
          <a:p>
            <a:r>
              <a:rPr lang="en-US" dirty="0" smtClean="0"/>
              <a:t>Apheresis program was implemented in Baghdad in 2004, now with 4 collection sites in Iraq and Afghanistan</a:t>
            </a:r>
          </a:p>
        </p:txBody>
      </p:sp>
      <p:sp>
        <p:nvSpPr>
          <p:cNvPr id="4" name="Rectangle 3"/>
          <p:cNvSpPr/>
          <p:nvPr/>
        </p:nvSpPr>
        <p:spPr>
          <a:xfrm>
            <a:off x="5186415" y="6488668"/>
            <a:ext cx="4262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Transfus</a:t>
            </a:r>
            <a:r>
              <a:rPr lang="en-US" dirty="0" smtClean="0"/>
              <a:t> </a:t>
            </a:r>
            <a:r>
              <a:rPr lang="en-US" dirty="0" err="1"/>
              <a:t>Apher</a:t>
            </a:r>
            <a:r>
              <a:rPr lang="en-US" dirty="0"/>
              <a:t> Sci. 2013 Dec;49(3):380-6.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40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cryopreserved platelets?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14800" y="6488668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http://www.usammda.army.mil/documents/CPP.pdf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734"/>
            <a:ext cx="9167813" cy="713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91000" y="678180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http://www.usammda.army.mil/documents/CPP.pdf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05200" y="5911334"/>
            <a:ext cx="2362200" cy="10228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0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study data to look out for…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Australian Red Cross Blood Service planned and funded a pilot study in bleeding patients after cardiac surgery</a:t>
            </a:r>
          </a:p>
          <a:p>
            <a:pPr lvl="1"/>
            <a:r>
              <a:rPr lang="en-US" dirty="0" smtClean="0"/>
              <a:t>CLIP – Cryopreserved vs Liquid Platelets </a:t>
            </a:r>
          </a:p>
          <a:p>
            <a:pPr lvl="1"/>
            <a:r>
              <a:rPr lang="en-US" dirty="0" smtClean="0"/>
              <a:t>Multicenter RCT evaluating safety and effectiveness in controlling coagulopathy and hemorrhage</a:t>
            </a:r>
          </a:p>
          <a:p>
            <a:r>
              <a:rPr lang="en-US" dirty="0" smtClean="0"/>
              <a:t>In US, there is a Phase I, dose-escalation safety trial comparing CPP to liquid-stored standard platelets in patients who have continued WHO grade 2 bleeding despite transfusion</a:t>
            </a:r>
          </a:p>
        </p:txBody>
      </p:sp>
    </p:spTree>
    <p:extLst>
      <p:ext uri="{BB962C8B-B14F-4D97-AF65-F5344CB8AC3E}">
        <p14:creationId xmlns:p14="http://schemas.microsoft.com/office/powerpoint/2010/main" val="2278879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are they not available for routine use in the US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“Specific preparation methods of CPP have been diverse, </a:t>
            </a:r>
            <a:r>
              <a:rPr lang="en-US" dirty="0" err="1" smtClean="0"/>
              <a:t>posttransfusion</a:t>
            </a:r>
            <a:r>
              <a:rPr lang="en-US" dirty="0" smtClean="0"/>
              <a:t> responses are often anecdotal, and outcomes have not always been rigorously and systematically compiled.”</a:t>
            </a:r>
          </a:p>
          <a:p>
            <a:r>
              <a:rPr lang="en-US" dirty="0" smtClean="0"/>
              <a:t>Concern </a:t>
            </a:r>
            <a:r>
              <a:rPr lang="en-US" dirty="0"/>
              <a:t>about the potential </a:t>
            </a:r>
            <a:r>
              <a:rPr lang="en-US" dirty="0" err="1" smtClean="0"/>
              <a:t>procoagulant</a:t>
            </a:r>
            <a:r>
              <a:rPr lang="en-US" dirty="0"/>
              <a:t> </a:t>
            </a:r>
            <a:r>
              <a:rPr lang="en-US" dirty="0" smtClean="0"/>
              <a:t>phenotype</a:t>
            </a:r>
          </a:p>
          <a:p>
            <a:pPr lvl="1"/>
            <a:r>
              <a:rPr lang="en-US" dirty="0" err="1" smtClean="0"/>
              <a:t>Procoagulant</a:t>
            </a:r>
            <a:r>
              <a:rPr lang="en-US" dirty="0" smtClean="0"/>
              <a:t> = </a:t>
            </a:r>
            <a:r>
              <a:rPr lang="en-US" dirty="0" err="1" smtClean="0"/>
              <a:t>prothrombotic</a:t>
            </a:r>
            <a:endParaRPr lang="en-US" dirty="0"/>
          </a:p>
          <a:p>
            <a:r>
              <a:rPr lang="en-US" dirty="0" smtClean="0"/>
              <a:t>Also, not enough studies showing platelet recovery levels that would satisfy the FDA requirements</a:t>
            </a:r>
          </a:p>
          <a:p>
            <a:pPr lvl="1"/>
            <a:r>
              <a:rPr lang="en-US" dirty="0"/>
              <a:t>CPP recoveries should be equal to or greater than 67% of the </a:t>
            </a:r>
            <a:r>
              <a:rPr lang="en-US" i="1" dirty="0"/>
              <a:t>same</a:t>
            </a:r>
            <a:r>
              <a:rPr lang="en-US" dirty="0"/>
              <a:t> subject’s fresh </a:t>
            </a:r>
            <a:r>
              <a:rPr lang="en-US" dirty="0" smtClean="0"/>
              <a:t>recoveries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543770" y="6488668"/>
            <a:ext cx="3752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Transfusion. 2014 Aug;54(8):1907-10.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333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Improved availability (military operations, rural medical facilities, bridging inventory during weekends, holidays, weather, and unexpectedly high demands)</a:t>
            </a:r>
          </a:p>
          <a:p>
            <a:r>
              <a:rPr lang="en-US" dirty="0" smtClean="0"/>
              <a:t>Reduce risk for bacterial overgrowth</a:t>
            </a:r>
          </a:p>
          <a:p>
            <a:r>
              <a:rPr lang="en-US" dirty="0" smtClean="0"/>
              <a:t>Promising hemostatic effect</a:t>
            </a:r>
          </a:p>
        </p:txBody>
      </p:sp>
      <p:pic>
        <p:nvPicPr>
          <p:cNvPr id="4" name="Picture 2" descr="C:\Users\allenml1\AppData\Local\Microsoft\Windows\Temporary Internet Files\Content.IE5\OHKTM6YN\photo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llenml1\AppData\Local\Microsoft\Windows\Temporary Internet Files\Content.IE5\OHKTM6YN\photo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1333"/>
          <a:stretch/>
        </p:blipFill>
        <p:spPr bwMode="auto">
          <a:xfrm>
            <a:off x="5486400" y="804672"/>
            <a:ext cx="3657600" cy="321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4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86200" cy="483286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Cost of Storage</a:t>
            </a:r>
          </a:p>
          <a:p>
            <a:pPr lvl="1"/>
            <a:r>
              <a:rPr lang="en-US" dirty="0" smtClean="0"/>
              <a:t>Freezer</a:t>
            </a:r>
          </a:p>
          <a:p>
            <a:pPr lvl="1"/>
            <a:r>
              <a:rPr lang="en-US" dirty="0" smtClean="0"/>
              <a:t>Space</a:t>
            </a:r>
          </a:p>
          <a:p>
            <a:r>
              <a:rPr lang="en-US" dirty="0" smtClean="0"/>
              <a:t>More expensive</a:t>
            </a:r>
          </a:p>
          <a:p>
            <a:r>
              <a:rPr lang="en-US" dirty="0" err="1" smtClean="0"/>
              <a:t>Prothrombotic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Unknown risk for patients who are transfused prophylactically</a:t>
            </a:r>
          </a:p>
          <a:p>
            <a:pPr lvl="1"/>
            <a:r>
              <a:rPr lang="en-US" dirty="0" smtClean="0"/>
              <a:t>In review of in vivo CPP, no thromboembolic events were reported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6" b="5799"/>
          <a:stretch/>
        </p:blipFill>
        <p:spPr bwMode="auto">
          <a:xfrm>
            <a:off x="4225238" y="1752600"/>
            <a:ext cx="4842562" cy="339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194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http://</a:t>
            </a:r>
            <a:r>
              <a:rPr lang="en-US" sz="1600" dirty="0" smtClean="0"/>
              <a:t>www.intechopen.com/books/blood-transfusionin-clinical-practice/cryopreservation-of-blood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5110164" y="6248400"/>
            <a:ext cx="4110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Transfus Med Rev. 2014 Oct;28(4):212-25.</a:t>
            </a:r>
          </a:p>
        </p:txBody>
      </p:sp>
    </p:spTree>
    <p:extLst>
      <p:ext uri="{BB962C8B-B14F-4D97-AF65-F5344CB8AC3E}">
        <p14:creationId xmlns:p14="http://schemas.microsoft.com/office/powerpoint/2010/main" val="7961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Questions?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702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desired by military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400800" cy="49377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Major cause of death is exsanguinating hemorrhage</a:t>
            </a:r>
          </a:p>
          <a:p>
            <a:r>
              <a:rPr lang="en-US" dirty="0" smtClean="0"/>
              <a:t>Recent information from Afghanistan and Iraq have shown that up to 15% of combat casualties require massive transfusions for traumatic injuries</a:t>
            </a:r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his is significantly higher than civilian trauma centers, reflecting the severity and polytrauma of blast-associated injuries</a:t>
            </a:r>
          </a:p>
          <a:p>
            <a:r>
              <a:rPr lang="en-US" dirty="0" smtClean="0"/>
              <a:t>Rely on a “walking blood bank</a:t>
            </a:r>
            <a:r>
              <a:rPr lang="en-US" dirty="0"/>
              <a:t>” for </a:t>
            </a:r>
            <a:r>
              <a:rPr lang="en-US" dirty="0" smtClean="0"/>
              <a:t>platelets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71610" y="6477000"/>
            <a:ext cx="374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Med J Aust. 2010 Feb 15;192(4):203-5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3"/>
          <a:stretch/>
        </p:blipFill>
        <p:spPr bwMode="auto">
          <a:xfrm>
            <a:off x="6715787" y="1139283"/>
            <a:ext cx="2123413" cy="465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86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Oakley FD</a:t>
            </a:r>
            <a:r>
              <a:rPr lang="en-US" baseline="30000" dirty="0"/>
              <a:t>1</a:t>
            </a:r>
            <a:r>
              <a:rPr lang="en-US" dirty="0"/>
              <a:t>, Woods M, Arnold S, Young PP</a:t>
            </a:r>
            <a:r>
              <a:rPr lang="en-US" dirty="0" smtClean="0"/>
              <a:t>.</a:t>
            </a:r>
            <a:r>
              <a:rPr lang="en-US" b="1" dirty="0"/>
              <a:t> </a:t>
            </a:r>
            <a:r>
              <a:rPr lang="en-US" dirty="0"/>
              <a:t>Transfusion reactions in pediatric compared with adult patients: a look at rate, reaction type, and associated </a:t>
            </a:r>
            <a:r>
              <a:rPr lang="en-US" dirty="0" smtClean="0"/>
              <a:t>products. Transfusion</a:t>
            </a:r>
            <a:r>
              <a:rPr lang="en-US" dirty="0"/>
              <a:t>. 2014 Aug </a:t>
            </a:r>
            <a:r>
              <a:rPr lang="en-US" dirty="0" smtClean="0"/>
              <a:t>22. </a:t>
            </a:r>
          </a:p>
          <a:p>
            <a:r>
              <a:rPr lang="en-US" dirty="0" err="1" smtClean="0"/>
              <a:t>Slichter</a:t>
            </a:r>
            <a:r>
              <a:rPr lang="en-US" dirty="0" smtClean="0"/>
              <a:t> </a:t>
            </a:r>
            <a:r>
              <a:rPr lang="en-US" dirty="0"/>
              <a:t>SJ, Jones M, Ransom J, </a:t>
            </a:r>
            <a:r>
              <a:rPr lang="en-US" dirty="0" err="1"/>
              <a:t>Gettinger</a:t>
            </a:r>
            <a:r>
              <a:rPr lang="en-US" dirty="0"/>
              <a:t> I, Jones MK, </a:t>
            </a:r>
            <a:r>
              <a:rPr lang="en-US" dirty="0" err="1"/>
              <a:t>Christoffel</a:t>
            </a:r>
            <a:r>
              <a:rPr lang="en-US" dirty="0"/>
              <a:t> T, </a:t>
            </a:r>
            <a:r>
              <a:rPr lang="en-US" dirty="0" err="1"/>
              <a:t>Pellham</a:t>
            </a:r>
            <a:r>
              <a:rPr lang="en-US" dirty="0"/>
              <a:t> E, Bailey SL, Corson J, </a:t>
            </a:r>
            <a:r>
              <a:rPr lang="en-US" dirty="0" err="1"/>
              <a:t>Bolgiano</a:t>
            </a:r>
            <a:r>
              <a:rPr lang="en-US" dirty="0"/>
              <a:t> D</a:t>
            </a:r>
            <a:r>
              <a:rPr lang="en-US" dirty="0" smtClean="0"/>
              <a:t>.</a:t>
            </a:r>
            <a:r>
              <a:rPr lang="en-US" dirty="0"/>
              <a:t> Review of in vivo studies of dimethyl sulfoxide cryopreserved </a:t>
            </a:r>
            <a:r>
              <a:rPr lang="en-US" dirty="0" smtClean="0"/>
              <a:t>platelets. Transfus </a:t>
            </a:r>
            <a:r>
              <a:rPr lang="en-US" dirty="0"/>
              <a:t>Med Rev. 2014 Oct;28(4):212-25</a:t>
            </a:r>
            <a:r>
              <a:rPr lang="en-US" dirty="0" smtClean="0"/>
              <a:t>.</a:t>
            </a:r>
          </a:p>
          <a:p>
            <a:r>
              <a:rPr lang="en-US" dirty="0" err="1"/>
              <a:t>Handin</a:t>
            </a:r>
            <a:r>
              <a:rPr lang="en-US" dirty="0"/>
              <a:t> RI, Valeri </a:t>
            </a:r>
            <a:r>
              <a:rPr lang="en-US" dirty="0" smtClean="0"/>
              <a:t>CR. Improved </a:t>
            </a:r>
            <a:r>
              <a:rPr lang="en-US" dirty="0"/>
              <a:t>viability of previously frozen platelets</a:t>
            </a:r>
            <a:r>
              <a:rPr lang="en-US" dirty="0" smtClean="0"/>
              <a:t>.</a:t>
            </a:r>
            <a:r>
              <a:rPr lang="en-US" dirty="0"/>
              <a:t> Blood. 1972 Oct;40(4):509-13</a:t>
            </a:r>
            <a:r>
              <a:rPr lang="en-US" dirty="0" smtClean="0"/>
              <a:t>.</a:t>
            </a:r>
          </a:p>
          <a:p>
            <a:r>
              <a:rPr lang="en-US" dirty="0"/>
              <a:t>Valeri CR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Ragno</a:t>
            </a:r>
            <a:r>
              <a:rPr lang="en-US" dirty="0"/>
              <a:t> G, Khuri </a:t>
            </a:r>
            <a:r>
              <a:rPr lang="en-US" dirty="0" smtClean="0"/>
              <a:t>S. Freezing </a:t>
            </a:r>
            <a:r>
              <a:rPr lang="en-US" dirty="0"/>
              <a:t>human platelets with 6 percent dimethyl sulfoxide with removal of the supernatant solution before freezing and storage at -80 degrees C without postthaw processing</a:t>
            </a:r>
            <a:r>
              <a:rPr lang="en-US" dirty="0" smtClean="0"/>
              <a:t>. </a:t>
            </a:r>
            <a:r>
              <a:rPr lang="en-US" dirty="0"/>
              <a:t>Transfusion. 2005 Dec;45(12):1890-8</a:t>
            </a:r>
            <a:r>
              <a:rPr lang="en-US" dirty="0" smtClean="0"/>
              <a:t>.</a:t>
            </a:r>
            <a:endParaRPr lang="en-US" b="1" dirty="0"/>
          </a:p>
          <a:p>
            <a:r>
              <a:rPr lang="en-US" dirty="0" err="1" smtClean="0"/>
              <a:t>Miloš</a:t>
            </a:r>
            <a:r>
              <a:rPr lang="en-US" dirty="0" smtClean="0"/>
              <a:t> </a:t>
            </a:r>
            <a:r>
              <a:rPr lang="en-US" dirty="0" err="1"/>
              <a:t>Bohoněk</a:t>
            </a:r>
            <a:r>
              <a:rPr lang="en-US" dirty="0"/>
              <a:t> (2012). Cryopreservation of Blood, Blood Transfusion in Clinical Practice, Dr. </a:t>
            </a:r>
            <a:r>
              <a:rPr lang="en-US" dirty="0" err="1"/>
              <a:t>Puneet</a:t>
            </a:r>
            <a:r>
              <a:rPr lang="en-US" dirty="0"/>
              <a:t> </a:t>
            </a:r>
            <a:r>
              <a:rPr lang="en-US" dirty="0" err="1" smtClean="0"/>
              <a:t>Kochhar</a:t>
            </a:r>
            <a:r>
              <a:rPr lang="en-US" dirty="0" smtClean="0"/>
              <a:t> (Ed</a:t>
            </a:r>
            <a:r>
              <a:rPr lang="en-US" dirty="0"/>
              <a:t>.), ISBN: 978-953-51-0343-1, </a:t>
            </a:r>
            <a:r>
              <a:rPr lang="en-US" dirty="0" err="1"/>
              <a:t>InTech</a:t>
            </a:r>
            <a:r>
              <a:rPr lang="en-US" dirty="0"/>
              <a:t>, Available from: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www.intechopen.com/books/blood-transfusionin-clinicalpractice/cryopreservation-of-blood</a:t>
            </a:r>
          </a:p>
          <a:p>
            <a:r>
              <a:rPr lang="en-US" dirty="0" smtClean="0"/>
              <a:t>Khuri </a:t>
            </a:r>
            <a:r>
              <a:rPr lang="en-US" dirty="0"/>
              <a:t>SF</a:t>
            </a:r>
            <a:r>
              <a:rPr lang="en-US" baseline="30000" dirty="0"/>
              <a:t>1</a:t>
            </a:r>
            <a:r>
              <a:rPr lang="en-US" dirty="0"/>
              <a:t>, Healey N, </a:t>
            </a:r>
            <a:r>
              <a:rPr lang="en-US" dirty="0" err="1"/>
              <a:t>MacGregor</a:t>
            </a:r>
            <a:r>
              <a:rPr lang="en-US" dirty="0"/>
              <a:t> H, Barnard MR, Szymanski IO, </a:t>
            </a:r>
            <a:r>
              <a:rPr lang="en-US" dirty="0" err="1"/>
              <a:t>Birjiniuk</a:t>
            </a:r>
            <a:r>
              <a:rPr lang="en-US" dirty="0"/>
              <a:t> V, Michelson AD, Gagnon DR, Valeri CR</a:t>
            </a:r>
            <a:r>
              <a:rPr lang="en-US" dirty="0" smtClean="0"/>
              <a:t>.</a:t>
            </a:r>
            <a:r>
              <a:rPr lang="en-US" b="1" dirty="0"/>
              <a:t> </a:t>
            </a:r>
            <a:r>
              <a:rPr lang="en-US" dirty="0"/>
              <a:t>Comparison of the effects of transfusions of cryopreserved and liquid-preserved platelets on hemostasis and blood loss after cardiopulmonary </a:t>
            </a:r>
            <a:r>
              <a:rPr lang="en-US" dirty="0" smtClean="0"/>
              <a:t>bypass. J </a:t>
            </a:r>
            <a:r>
              <a:rPr lang="en-US" dirty="0" err="1"/>
              <a:t>Thorac</a:t>
            </a:r>
            <a:r>
              <a:rPr lang="en-US" dirty="0"/>
              <a:t> </a:t>
            </a:r>
            <a:r>
              <a:rPr lang="en-US" dirty="0" err="1"/>
              <a:t>Cardiovasc</a:t>
            </a:r>
            <a:r>
              <a:rPr lang="en-US" dirty="0"/>
              <a:t> Surg. 1999 Jan;117(1):172-83; discussion 183-4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0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Dumont LJ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Slichter</a:t>
            </a:r>
            <a:r>
              <a:rPr lang="en-US" dirty="0"/>
              <a:t> SJ, Reade MC. Cryopreserved platelets: frozen in a logjam? Transfusion. 2014 Aug;54(8):1907-10. </a:t>
            </a:r>
          </a:p>
          <a:p>
            <a:r>
              <a:rPr lang="en-US" dirty="0"/>
              <a:t>Johnson L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Coorey</a:t>
            </a:r>
            <a:r>
              <a:rPr lang="en-US" dirty="0"/>
              <a:t> CP, Marks DC. The hemostatic activity of cryopreserved platelets is mediated by phosphatidylserine-expressing platelets and platelet </a:t>
            </a:r>
            <a:r>
              <a:rPr lang="en-US" dirty="0" err="1"/>
              <a:t>microparticles</a:t>
            </a:r>
            <a:r>
              <a:rPr lang="en-US" dirty="0"/>
              <a:t>. Transfusion. 2014 Aug;54(8):1917-26.</a:t>
            </a:r>
          </a:p>
          <a:p>
            <a:r>
              <a:rPr lang="en-US" dirty="0"/>
              <a:t>Johnson L</a:t>
            </a:r>
            <a:r>
              <a:rPr lang="en-US" baseline="30000" dirty="0"/>
              <a:t>1</a:t>
            </a:r>
            <a:r>
              <a:rPr lang="en-US" dirty="0"/>
              <a:t>, Reid S, Tan S, </a:t>
            </a:r>
            <a:r>
              <a:rPr lang="en-US" dirty="0" err="1"/>
              <a:t>Vidovic</a:t>
            </a:r>
            <a:r>
              <a:rPr lang="en-US" dirty="0"/>
              <a:t> D, Marks DC. PAS-G supports platelet reconstitution after cryopreservation in the absence of plasma. Transfusion. 2013 Oct;53(10):2268-77. </a:t>
            </a:r>
          </a:p>
          <a:p>
            <a:r>
              <a:rPr lang="en-US" dirty="0" err="1" smtClean="0"/>
              <a:t>Lelkens</a:t>
            </a:r>
            <a:r>
              <a:rPr lang="en-US" dirty="0" smtClean="0"/>
              <a:t> </a:t>
            </a:r>
            <a:r>
              <a:rPr lang="en-US" dirty="0"/>
              <a:t>CC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Koning</a:t>
            </a:r>
            <a:r>
              <a:rPr lang="en-US" dirty="0"/>
              <a:t> JG, de </a:t>
            </a:r>
            <a:r>
              <a:rPr lang="en-US" dirty="0" err="1"/>
              <a:t>Kort</a:t>
            </a:r>
            <a:r>
              <a:rPr lang="en-US" dirty="0"/>
              <a:t> B, </a:t>
            </a:r>
            <a:r>
              <a:rPr lang="en-US" dirty="0" err="1"/>
              <a:t>Floot</a:t>
            </a:r>
            <a:r>
              <a:rPr lang="en-US" dirty="0"/>
              <a:t> IB, </a:t>
            </a:r>
            <a:r>
              <a:rPr lang="en-US" dirty="0" err="1"/>
              <a:t>Noorman</a:t>
            </a:r>
            <a:r>
              <a:rPr lang="en-US" dirty="0"/>
              <a:t> F. Experiences with frozen blood products in the Netherlands military.</a:t>
            </a:r>
            <a:r>
              <a:rPr lang="en-US" b="1" dirty="0"/>
              <a:t> </a:t>
            </a:r>
            <a:r>
              <a:rPr lang="en-US" dirty="0"/>
              <a:t>Transfus </a:t>
            </a:r>
            <a:r>
              <a:rPr lang="en-US" dirty="0" err="1"/>
              <a:t>Apher</a:t>
            </a:r>
            <a:r>
              <a:rPr lang="en-US" dirty="0"/>
              <a:t> Sci. 2006 Jun;34(3):289-98. </a:t>
            </a:r>
          </a:p>
          <a:p>
            <a:r>
              <a:rPr lang="en-US" dirty="0"/>
              <a:t>Neuhaus SJ</a:t>
            </a:r>
            <a:r>
              <a:rPr lang="en-US" baseline="30000" dirty="0"/>
              <a:t>1</a:t>
            </a:r>
            <a:r>
              <a:rPr lang="en-US" dirty="0"/>
              <a:t>, Wishaw K, </a:t>
            </a:r>
            <a:r>
              <a:rPr lang="en-US" dirty="0" err="1"/>
              <a:t>Lelkens</a:t>
            </a:r>
            <a:r>
              <a:rPr lang="en-US" dirty="0"/>
              <a:t> C. Australian experience with frozen blood products on military operations. Med J Aust. 2010 Feb 15;192(4):203-5.</a:t>
            </a:r>
          </a:p>
          <a:p>
            <a:r>
              <a:rPr lang="en-US" dirty="0"/>
              <a:t>Hess JR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Lelkens</a:t>
            </a:r>
            <a:r>
              <a:rPr lang="en-US" dirty="0"/>
              <a:t> CC, Holcomb JB, </a:t>
            </a:r>
            <a:r>
              <a:rPr lang="en-US" dirty="0" err="1"/>
              <a:t>Scalea</a:t>
            </a:r>
            <a:r>
              <a:rPr lang="en-US" dirty="0"/>
              <a:t> TM. Advances in military, field, and austere transfusion medicine in the last decade. Transfus </a:t>
            </a:r>
            <a:r>
              <a:rPr lang="en-US" dirty="0" err="1"/>
              <a:t>Apher</a:t>
            </a:r>
            <a:r>
              <a:rPr lang="en-US" dirty="0"/>
              <a:t> Sci. 2013 Dec;49(3):380-6.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451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know about CPP?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Provides better storage </a:t>
            </a:r>
            <a:r>
              <a:rPr lang="en-US" dirty="0" smtClean="0"/>
              <a:t>time (up to 2 years)</a:t>
            </a:r>
            <a:endParaRPr lang="en-US" dirty="0"/>
          </a:p>
          <a:p>
            <a:r>
              <a:rPr lang="en-US" dirty="0"/>
              <a:t>Provides a partially activated product that appears more efficacious in actively bleeding </a:t>
            </a:r>
            <a:r>
              <a:rPr lang="en-US" dirty="0" smtClean="0"/>
              <a:t>patients – more hemostasis!</a:t>
            </a:r>
            <a:endParaRPr lang="en-US" dirty="0"/>
          </a:p>
          <a:p>
            <a:r>
              <a:rPr lang="en-US" dirty="0"/>
              <a:t>No significant adverse events to </a:t>
            </a:r>
            <a:r>
              <a:rPr lang="en-US" dirty="0" smtClean="0"/>
              <a:t>date – no recorded thromboembolic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Assessing CPP’s efficacy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Platelet recovery and survival</a:t>
            </a:r>
          </a:p>
          <a:p>
            <a:r>
              <a:rPr lang="en-US" dirty="0" smtClean="0"/>
              <a:t>Platelet function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vitro testing</a:t>
            </a:r>
          </a:p>
          <a:p>
            <a:pPr lvl="2"/>
            <a:r>
              <a:rPr lang="en-US" dirty="0"/>
              <a:t>Platelet adhesive surface receptors (</a:t>
            </a:r>
            <a:r>
              <a:rPr lang="en-US" dirty="0" err="1"/>
              <a:t>GpIb</a:t>
            </a:r>
            <a:r>
              <a:rPr lang="en-US" dirty="0"/>
              <a:t> and </a:t>
            </a:r>
            <a:r>
              <a:rPr lang="en-US" dirty="0" err="1"/>
              <a:t>GpIIb</a:t>
            </a:r>
            <a:r>
              <a:rPr lang="en-US" dirty="0"/>
              <a:t>/IIIa)</a:t>
            </a:r>
          </a:p>
          <a:p>
            <a:pPr lvl="2"/>
            <a:r>
              <a:rPr lang="en-US" dirty="0"/>
              <a:t>Platelet aggregation (platelet aggregometry studies)</a:t>
            </a:r>
          </a:p>
          <a:p>
            <a:pPr lvl="2"/>
            <a:r>
              <a:rPr lang="en-US" dirty="0"/>
              <a:t>Thromboxane production (signal for platelet </a:t>
            </a:r>
            <a:r>
              <a:rPr lang="en-US" dirty="0" smtClean="0"/>
              <a:t>activation)</a:t>
            </a:r>
          </a:p>
          <a:p>
            <a:pPr lvl="2"/>
            <a:r>
              <a:rPr lang="en-US" dirty="0" smtClean="0"/>
              <a:t>Platelet </a:t>
            </a:r>
            <a:r>
              <a:rPr lang="en-US" dirty="0"/>
              <a:t>membrane procoagulant activity </a:t>
            </a:r>
            <a:r>
              <a:rPr lang="en-US" dirty="0" smtClean="0"/>
              <a:t>(</a:t>
            </a:r>
            <a:r>
              <a:rPr lang="en-US" dirty="0" err="1" smtClean="0"/>
              <a:t>phosphotidylserine</a:t>
            </a:r>
            <a:r>
              <a:rPr lang="en-US" dirty="0" smtClean="0"/>
              <a:t> </a:t>
            </a:r>
            <a:r>
              <a:rPr lang="en-US" dirty="0"/>
              <a:t>expression on PLTs and PLT </a:t>
            </a:r>
            <a:r>
              <a:rPr lang="en-US" dirty="0" err="1"/>
              <a:t>microparticles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In vivo</a:t>
            </a:r>
            <a:r>
              <a:rPr lang="en-US" dirty="0"/>
              <a:t> </a:t>
            </a:r>
            <a:r>
              <a:rPr lang="en-US" dirty="0" smtClean="0"/>
              <a:t>testing</a:t>
            </a:r>
          </a:p>
          <a:p>
            <a:pPr lvl="2"/>
            <a:r>
              <a:rPr lang="en-US" dirty="0" smtClean="0"/>
              <a:t>Bleeding times</a:t>
            </a:r>
          </a:p>
          <a:p>
            <a:pPr lvl="2"/>
            <a:r>
              <a:rPr lang="en-US" dirty="0" smtClean="0"/>
              <a:t>Cessation of bleeding and reduced blood loss/reduced blood products utilized</a:t>
            </a:r>
          </a:p>
        </p:txBody>
      </p:sp>
    </p:spTree>
    <p:extLst>
      <p:ext uri="{BB962C8B-B14F-4D97-AF65-F5344CB8AC3E}">
        <p14:creationId xmlns:p14="http://schemas.microsoft.com/office/powerpoint/2010/main" val="298637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480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847846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Rectangle 97"/>
          <p:cNvSpPr/>
          <p:nvPr/>
        </p:nvSpPr>
        <p:spPr>
          <a:xfrm>
            <a:off x="7010082" y="6501287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Helvetica" pitchFamily="84" charset="0"/>
              </a:rPr>
              <a:t>David </a:t>
            </a:r>
            <a:r>
              <a:rPr lang="en-US" altLang="en-US" b="1" dirty="0" err="1">
                <a:latin typeface="Helvetica" pitchFamily="84" charset="0"/>
              </a:rPr>
              <a:t>Gailani</a:t>
            </a:r>
            <a:r>
              <a:rPr lang="en-US" altLang="en-US" b="1" dirty="0">
                <a:latin typeface="Helvetica" pitchFamily="84" charset="0"/>
              </a:rPr>
              <a:t>, MD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5026631" cy="33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124200"/>
            <a:ext cx="5486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1"/>
          <p:cNvSpPr>
            <a:spLocks noChangeArrowheads="1"/>
          </p:cNvSpPr>
          <p:nvPr/>
        </p:nvSpPr>
        <p:spPr bwMode="auto">
          <a:xfrm flipV="1">
            <a:off x="4191000" y="6550223"/>
            <a:ext cx="304800" cy="304800"/>
          </a:xfrm>
          <a:prstGeom prst="rect">
            <a:avLst/>
          </a:prstGeom>
          <a:solidFill>
            <a:srgbClr val="FF66FF"/>
          </a:solidFill>
          <a:ln w="12700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02"/>
          <p:cNvSpPr txBox="1">
            <a:spLocks noChangeArrowheads="1"/>
          </p:cNvSpPr>
          <p:nvPr/>
        </p:nvSpPr>
        <p:spPr bwMode="auto">
          <a:xfrm>
            <a:off x="4495800" y="6550223"/>
            <a:ext cx="1447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400" b="1" dirty="0">
                <a:latin typeface="Helvetica" pitchFamily="84" charset="0"/>
                <a:sym typeface="Symbol" pitchFamily="84" charset="2"/>
              </a:rPr>
              <a:t></a:t>
            </a:r>
            <a:r>
              <a:rPr lang="en-US" altLang="en-US" sz="1400" b="1" baseline="-25000" dirty="0">
                <a:latin typeface="Helvetica" pitchFamily="84" charset="0"/>
                <a:sym typeface="Symbol" pitchFamily="84" charset="2"/>
              </a:rPr>
              <a:t>IIB</a:t>
            </a:r>
            <a:r>
              <a:rPr lang="en-US" altLang="en-US" sz="1400" b="1" dirty="0">
                <a:latin typeface="Helvetica" pitchFamily="84" charset="0"/>
                <a:sym typeface="Symbol" pitchFamily="84" charset="2"/>
              </a:rPr>
              <a:t></a:t>
            </a:r>
            <a:r>
              <a:rPr lang="en-US" altLang="en-US" sz="1400" b="1" baseline="-25000" dirty="0">
                <a:latin typeface="Helvetica" pitchFamily="84" charset="0"/>
                <a:sym typeface="Symbol" pitchFamily="84" charset="2"/>
              </a:rPr>
              <a:t>IIIA</a:t>
            </a:r>
            <a:r>
              <a:rPr lang="en-US" altLang="en-US" sz="1400" b="1" dirty="0">
                <a:latin typeface="Helvetica" pitchFamily="84" charset="0"/>
                <a:sym typeface="Symbol" pitchFamily="84" charset="2"/>
              </a:rPr>
              <a:t> integrin</a:t>
            </a:r>
          </a:p>
        </p:txBody>
      </p:sp>
      <p:sp>
        <p:nvSpPr>
          <p:cNvPr id="12" name="Rectangle 109"/>
          <p:cNvSpPr>
            <a:spLocks noChangeArrowheads="1"/>
          </p:cNvSpPr>
          <p:nvPr/>
        </p:nvSpPr>
        <p:spPr bwMode="auto">
          <a:xfrm>
            <a:off x="-78205" y="6552987"/>
            <a:ext cx="304800" cy="304800"/>
          </a:xfrm>
          <a:prstGeom prst="rect">
            <a:avLst/>
          </a:prstGeom>
          <a:solidFill>
            <a:srgbClr val="FF8000"/>
          </a:solidFill>
          <a:ln w="12700">
            <a:solidFill>
              <a:srgbClr val="FF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10"/>
          <p:cNvSpPr txBox="1">
            <a:spLocks noChangeArrowheads="1"/>
          </p:cNvSpPr>
          <p:nvPr/>
        </p:nvSpPr>
        <p:spPr bwMode="auto">
          <a:xfrm>
            <a:off x="74195" y="6532064"/>
            <a:ext cx="1676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400" b="1" dirty="0">
                <a:latin typeface="Helvetica" pitchFamily="84" charset="0"/>
              </a:rPr>
              <a:t>Glycoprotein 1b</a:t>
            </a:r>
          </a:p>
        </p:txBody>
      </p:sp>
      <p:sp>
        <p:nvSpPr>
          <p:cNvPr id="14" name="Text Box 111"/>
          <p:cNvSpPr txBox="1">
            <a:spLocks noChangeArrowheads="1"/>
          </p:cNvSpPr>
          <p:nvPr/>
        </p:nvSpPr>
        <p:spPr bwMode="auto">
          <a:xfrm>
            <a:off x="2133600" y="6550223"/>
            <a:ext cx="2057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400" b="1" dirty="0">
                <a:latin typeface="Helvetica" pitchFamily="84" charset="0"/>
              </a:rPr>
              <a:t>Von </a:t>
            </a:r>
            <a:r>
              <a:rPr lang="en-US" altLang="en-US" sz="1400" b="1" dirty="0" err="1">
                <a:latin typeface="Helvetica" pitchFamily="84" charset="0"/>
              </a:rPr>
              <a:t>Willebrand</a:t>
            </a:r>
            <a:r>
              <a:rPr lang="en-US" altLang="en-US" sz="1400" b="1" dirty="0">
                <a:latin typeface="Helvetica" pitchFamily="84" charset="0"/>
              </a:rPr>
              <a:t> Factor</a:t>
            </a:r>
          </a:p>
        </p:txBody>
      </p:sp>
      <p:sp>
        <p:nvSpPr>
          <p:cNvPr id="15" name="Oval 112"/>
          <p:cNvSpPr>
            <a:spLocks noChangeArrowheads="1"/>
          </p:cNvSpPr>
          <p:nvPr/>
        </p:nvSpPr>
        <p:spPr bwMode="auto">
          <a:xfrm>
            <a:off x="1752600" y="6686162"/>
            <a:ext cx="381000" cy="76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8352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43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Dr. Robert Valeri with the support of the US Office of Naval Research developed potential substitute for standard room temperature platelets that could be used on the battlefield</a:t>
            </a:r>
          </a:p>
          <a:p>
            <a:pPr lvl="1"/>
            <a:r>
              <a:rPr lang="en-US" dirty="0" smtClean="0"/>
              <a:t>Original method, freeze platelets in 6% DMSO at -80⁰C, thaw, follow by centrifugation with washing to remove approximately 95% of the DMSO with platelets resuspended in plasma </a:t>
            </a:r>
          </a:p>
        </p:txBody>
      </p:sp>
      <p:pic>
        <p:nvPicPr>
          <p:cNvPr id="1026" name="Picture 2" descr="Dr. C. R. Vale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279227" y="6572707"/>
            <a:ext cx="3017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Blood. 1972 Oct;40(4):509-13.</a:t>
            </a:r>
          </a:p>
        </p:txBody>
      </p:sp>
    </p:spTree>
    <p:extLst>
      <p:ext uri="{BB962C8B-B14F-4D97-AF65-F5344CB8AC3E}">
        <p14:creationId xmlns:p14="http://schemas.microsoft.com/office/powerpoint/2010/main" val="1166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en-US" dirty="0" smtClean="0"/>
              <a:t>Recovery of 70% of the platelets compared to fresh platelets</a:t>
            </a:r>
          </a:p>
          <a:p>
            <a:r>
              <a:rPr lang="en-US" dirty="0" smtClean="0"/>
              <a:t>Lifespan 8.9 +/- 0.3 days vs 8.8 days +/- 0.3 days</a:t>
            </a:r>
            <a:endParaRPr lang="en-US" dirty="0"/>
          </a:p>
        </p:txBody>
      </p:sp>
      <p:pic>
        <p:nvPicPr>
          <p:cNvPr id="1026" name="Picture 2" descr="Dr. C. R. Vale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79227" y="6572707"/>
            <a:ext cx="3017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Blood. 1972 Oct;40(4):509-13.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192" y="1752600"/>
            <a:ext cx="41719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53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</TotalTime>
  <Words>3162</Words>
  <Application>Microsoft Office PowerPoint</Application>
  <PresentationFormat>On-screen Show (4:3)</PresentationFormat>
  <Paragraphs>300</Paragraphs>
  <Slides>41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Median</vt:lpstr>
      <vt:lpstr>Cryopreserved  Platelets (CPP)</vt:lpstr>
      <vt:lpstr>Why are platelets such a hassle?</vt:lpstr>
      <vt:lpstr>Improving storage times</vt:lpstr>
      <vt:lpstr>Most desired by military</vt:lpstr>
      <vt:lpstr>What do we know about CPP?</vt:lpstr>
      <vt:lpstr>Assessing CPP’s efficacy</vt:lpstr>
      <vt:lpstr>PowerPoint Presentation</vt:lpstr>
      <vt:lpstr>Background</vt:lpstr>
      <vt:lpstr>Background</vt:lpstr>
      <vt:lpstr>Background</vt:lpstr>
      <vt:lpstr>Old Method vs New Method</vt:lpstr>
      <vt:lpstr>Old Method vs New Method</vt:lpstr>
      <vt:lpstr>Old Method vs New Method</vt:lpstr>
      <vt:lpstr>Reconstitution after thawing</vt:lpstr>
      <vt:lpstr>Reconstitution after thawing</vt:lpstr>
      <vt:lpstr>Reconstitution after thawing</vt:lpstr>
      <vt:lpstr>Reconstitution after thawing</vt:lpstr>
      <vt:lpstr>In Vivo Platelet Recovery and Survival in Autologous CPP in Normal Subjects</vt:lpstr>
      <vt:lpstr>Radiolabeled Autologous Platelet Recoveries and Survivals</vt:lpstr>
      <vt:lpstr>Using Bleeding Times to Assess Hemostasis with CPP</vt:lpstr>
      <vt:lpstr>Using Bleeding Times to Assess Hemostasis with CPP</vt:lpstr>
      <vt:lpstr>CPP superior to reduce nonsurgical blood loss</vt:lpstr>
      <vt:lpstr>CPP superior to reduce nonsurgical blood loss</vt:lpstr>
      <vt:lpstr>CPP superior to reduce nonsurgical blood loss</vt:lpstr>
      <vt:lpstr>CPP superior to reduce nonsurgical blood loss</vt:lpstr>
      <vt:lpstr>CPP superior to reduce nonsurgical blood loss</vt:lpstr>
      <vt:lpstr>CPP superior to reduce nonsurgical blood loss</vt:lpstr>
      <vt:lpstr>Hemostatic activity of CPP is mediated by PS-expressing platelets and platelet microparticles</vt:lpstr>
      <vt:lpstr>PowerPoint Presentation</vt:lpstr>
      <vt:lpstr>Hemostatic activity of CPP is mediated by PS-expressing platelets and platelet microparticles</vt:lpstr>
      <vt:lpstr>Armed Services Blood Program and CPP</vt:lpstr>
      <vt:lpstr>Experience with frozen blood products in the Netherlands military</vt:lpstr>
      <vt:lpstr>US Experience</vt:lpstr>
      <vt:lpstr>What are cryopreserved platelets?</vt:lpstr>
      <vt:lpstr>Future study data to look out for…</vt:lpstr>
      <vt:lpstr>Why are they not available for routine use in the US?</vt:lpstr>
      <vt:lpstr>Pros</vt:lpstr>
      <vt:lpstr>Cons</vt:lpstr>
      <vt:lpstr>PowerPoint Presentation</vt:lpstr>
      <vt:lpstr>Resources</vt:lpstr>
      <vt:lpstr>Resources</vt:lpstr>
    </vt:vector>
  </TitlesOfParts>
  <Company>VUMC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Cryopreserved  Platelets (CPP)</dc:title>
  <dc:creator>Allen, Mary-margaret Langston</dc:creator>
  <cp:lastModifiedBy>Allen, Mary-margaret Langston</cp:lastModifiedBy>
  <cp:revision>1</cp:revision>
  <dcterms:created xsi:type="dcterms:W3CDTF">2015-03-06T20:33:47Z</dcterms:created>
  <dcterms:modified xsi:type="dcterms:W3CDTF">2015-03-06T20:35:39Z</dcterms:modified>
</cp:coreProperties>
</file>