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69" r:id="rId4"/>
    <p:sldId id="270" r:id="rId5"/>
    <p:sldId id="280" r:id="rId6"/>
    <p:sldId id="281" r:id="rId7"/>
    <p:sldId id="283" r:id="rId8"/>
    <p:sldId id="287" r:id="rId9"/>
    <p:sldId id="286" r:id="rId10"/>
    <p:sldId id="285" r:id="rId11"/>
    <p:sldId id="282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5" r:id="rId22"/>
    <p:sldId id="278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46B24-A3A3-4541-B6AC-03AE587BB2CB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88CDE7A-25D4-4090-B05E-C82980053062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Specimen collection</a:t>
          </a:r>
          <a:endParaRPr lang="en-US" dirty="0"/>
        </a:p>
      </dgm:t>
    </dgm:pt>
    <dgm:pt modelId="{1F574A56-F2B3-4864-A385-3D4A1BEBCF17}" type="parTrans" cxnId="{6CA069A7-1CD5-40F9-A070-96BCC76BE49B}">
      <dgm:prSet/>
      <dgm:spPr/>
      <dgm:t>
        <a:bodyPr/>
        <a:lstStyle/>
        <a:p>
          <a:endParaRPr lang="en-US"/>
        </a:p>
      </dgm:t>
    </dgm:pt>
    <dgm:pt modelId="{EA28B470-9CF6-4F35-B04F-C2ACA9315C38}" type="sibTrans" cxnId="{6CA069A7-1CD5-40F9-A070-96BCC76BE49B}">
      <dgm:prSet/>
      <dgm:spPr/>
      <dgm:t>
        <a:bodyPr/>
        <a:lstStyle/>
        <a:p>
          <a:endParaRPr lang="en-US"/>
        </a:p>
      </dgm:t>
    </dgm:pt>
    <dgm:pt modelId="{67DAFFF1-2BD7-42CF-A70B-92DEE292995B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Specimen transport</a:t>
          </a:r>
          <a:endParaRPr lang="en-US" dirty="0"/>
        </a:p>
      </dgm:t>
    </dgm:pt>
    <dgm:pt modelId="{5A3CD021-3F49-4A42-8DEB-90C552D7826C}" type="parTrans" cxnId="{252D0C31-F7A4-4A43-AC47-F47BD7AF4807}">
      <dgm:prSet/>
      <dgm:spPr/>
      <dgm:t>
        <a:bodyPr/>
        <a:lstStyle/>
        <a:p>
          <a:endParaRPr lang="en-US"/>
        </a:p>
      </dgm:t>
    </dgm:pt>
    <dgm:pt modelId="{4CFBEDEB-7F29-4305-A35D-99A58C231043}" type="sibTrans" cxnId="{252D0C31-F7A4-4A43-AC47-F47BD7AF4807}">
      <dgm:prSet/>
      <dgm:spPr/>
      <dgm:t>
        <a:bodyPr/>
        <a:lstStyle/>
        <a:p>
          <a:endParaRPr lang="en-US"/>
        </a:p>
      </dgm:t>
    </dgm:pt>
    <dgm:pt modelId="{D6AEE7C3-EEA6-4189-8FEA-01D47F5DF4C6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Blood Bank Receipt</a:t>
          </a:r>
          <a:endParaRPr lang="en-US" dirty="0"/>
        </a:p>
      </dgm:t>
    </dgm:pt>
    <dgm:pt modelId="{CCF89B43-05E1-4D23-A5A1-1D4F6580BB81}" type="parTrans" cxnId="{2969A2C4-99F5-4F31-811C-F211FC2070E1}">
      <dgm:prSet/>
      <dgm:spPr/>
      <dgm:t>
        <a:bodyPr/>
        <a:lstStyle/>
        <a:p>
          <a:endParaRPr lang="en-US"/>
        </a:p>
      </dgm:t>
    </dgm:pt>
    <dgm:pt modelId="{7C588D92-7363-488F-BB6E-90F46846181E}" type="sibTrans" cxnId="{2969A2C4-99F5-4F31-811C-F211FC2070E1}">
      <dgm:prSet/>
      <dgm:spPr/>
      <dgm:t>
        <a:bodyPr/>
        <a:lstStyle/>
        <a:p>
          <a:endParaRPr lang="en-US"/>
        </a:p>
      </dgm:t>
    </dgm:pt>
    <dgm:pt modelId="{35799893-C81E-4038-9716-075102E911B8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Analytical testing of donor blood product</a:t>
          </a:r>
          <a:endParaRPr lang="en-US" dirty="0"/>
        </a:p>
      </dgm:t>
    </dgm:pt>
    <dgm:pt modelId="{FD3499F9-01A0-44E6-A86D-C3927B6F8698}" type="parTrans" cxnId="{D5BA3517-94A3-4286-BC1A-9414F864A345}">
      <dgm:prSet/>
      <dgm:spPr/>
      <dgm:t>
        <a:bodyPr/>
        <a:lstStyle/>
        <a:p>
          <a:endParaRPr lang="en-US"/>
        </a:p>
      </dgm:t>
    </dgm:pt>
    <dgm:pt modelId="{FECD1791-8C08-4213-94A9-977625D14AD7}" type="sibTrans" cxnId="{D5BA3517-94A3-4286-BC1A-9414F864A345}">
      <dgm:prSet/>
      <dgm:spPr/>
      <dgm:t>
        <a:bodyPr/>
        <a:lstStyle/>
        <a:p>
          <a:endParaRPr lang="en-US"/>
        </a:p>
      </dgm:t>
    </dgm:pt>
    <dgm:pt modelId="{4CC324FF-7BF2-4293-B506-90EB752CEE1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Patient </a:t>
          </a:r>
          <a:endParaRPr lang="en-US" dirty="0"/>
        </a:p>
      </dgm:t>
    </dgm:pt>
    <dgm:pt modelId="{4D5D8518-0B2C-4393-88F3-A114FCBEF2DC}" type="parTrans" cxnId="{91F183D7-4492-4559-BD21-E1B2045E0527}">
      <dgm:prSet/>
      <dgm:spPr/>
      <dgm:t>
        <a:bodyPr/>
        <a:lstStyle/>
        <a:p>
          <a:endParaRPr lang="en-US"/>
        </a:p>
      </dgm:t>
    </dgm:pt>
    <dgm:pt modelId="{F1AA02B8-AC05-4E54-AAB8-3125B3B3034F}" type="sibTrans" cxnId="{91F183D7-4492-4559-BD21-E1B2045E0527}">
      <dgm:prSet/>
      <dgm:spPr/>
      <dgm:t>
        <a:bodyPr/>
        <a:lstStyle/>
        <a:p>
          <a:endParaRPr lang="en-US"/>
        </a:p>
      </dgm:t>
    </dgm:pt>
    <dgm:pt modelId="{DAE9B108-1A1A-4562-892F-8E63CD56E273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Analytical testing of patient sample</a:t>
          </a:r>
          <a:endParaRPr lang="en-US" dirty="0"/>
        </a:p>
      </dgm:t>
    </dgm:pt>
    <dgm:pt modelId="{DB9E555F-10D4-4672-965D-63EF4A55CB0E}" type="parTrans" cxnId="{CC2E9858-020A-4C91-A39C-9E3AEA7FF078}">
      <dgm:prSet/>
      <dgm:spPr/>
      <dgm:t>
        <a:bodyPr/>
        <a:lstStyle/>
        <a:p>
          <a:endParaRPr lang="en-US"/>
        </a:p>
      </dgm:t>
    </dgm:pt>
    <dgm:pt modelId="{0E38830C-6BC4-42FC-8D20-E7FFAD056203}" type="sibTrans" cxnId="{CC2E9858-020A-4C91-A39C-9E3AEA7FF078}">
      <dgm:prSet/>
      <dgm:spPr/>
      <dgm:t>
        <a:bodyPr/>
        <a:lstStyle/>
        <a:p>
          <a:endParaRPr lang="en-US"/>
        </a:p>
      </dgm:t>
    </dgm:pt>
    <dgm:pt modelId="{C6D647E0-B021-4E9E-A47A-6F16A74D3FE4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Cross-match</a:t>
          </a:r>
          <a:endParaRPr lang="en-US" dirty="0"/>
        </a:p>
      </dgm:t>
    </dgm:pt>
    <dgm:pt modelId="{1BFC0CCF-5168-432E-B843-DC6C1E243EF1}" type="parTrans" cxnId="{FC886E04-484F-49CC-B342-31F603886841}">
      <dgm:prSet/>
      <dgm:spPr/>
      <dgm:t>
        <a:bodyPr/>
        <a:lstStyle/>
        <a:p>
          <a:endParaRPr lang="en-US"/>
        </a:p>
      </dgm:t>
    </dgm:pt>
    <dgm:pt modelId="{4DAD6EAB-7881-4F9A-8FB1-572E61CCF2F7}" type="sibTrans" cxnId="{FC886E04-484F-49CC-B342-31F603886841}">
      <dgm:prSet/>
      <dgm:spPr/>
      <dgm:t>
        <a:bodyPr/>
        <a:lstStyle/>
        <a:p>
          <a:endParaRPr lang="en-US"/>
        </a:p>
      </dgm:t>
    </dgm:pt>
    <dgm:pt modelId="{0E91DF11-28C9-45B5-98E2-16B0D5E5D561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Analytical data entry</a:t>
          </a:r>
          <a:endParaRPr lang="en-US" dirty="0"/>
        </a:p>
      </dgm:t>
    </dgm:pt>
    <dgm:pt modelId="{400DFD35-BE89-492E-9413-3B8EC31112C7}" type="parTrans" cxnId="{E3417206-AA22-4D89-8750-D9AA3BAAFD2D}">
      <dgm:prSet/>
      <dgm:spPr/>
      <dgm:t>
        <a:bodyPr/>
        <a:lstStyle/>
        <a:p>
          <a:endParaRPr lang="en-US"/>
        </a:p>
      </dgm:t>
    </dgm:pt>
    <dgm:pt modelId="{7362151D-C890-4B49-8114-2D7E1E3DEA20}" type="sibTrans" cxnId="{E3417206-AA22-4D89-8750-D9AA3BAAFD2D}">
      <dgm:prSet/>
      <dgm:spPr/>
      <dgm:t>
        <a:bodyPr/>
        <a:lstStyle/>
        <a:p>
          <a:endParaRPr lang="en-US"/>
        </a:p>
      </dgm:t>
    </dgm:pt>
    <dgm:pt modelId="{9355FE17-6018-45FD-BACE-E0D2B74C7447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Medical technologist check and re-check</a:t>
          </a:r>
          <a:endParaRPr lang="en-US" dirty="0"/>
        </a:p>
      </dgm:t>
    </dgm:pt>
    <dgm:pt modelId="{623D1854-9747-4E26-A725-3531620D7CDA}" type="parTrans" cxnId="{00F544AD-BE4F-4053-9F71-EBCBEDCE9F0E}">
      <dgm:prSet/>
      <dgm:spPr/>
      <dgm:t>
        <a:bodyPr/>
        <a:lstStyle/>
        <a:p>
          <a:endParaRPr lang="en-US"/>
        </a:p>
      </dgm:t>
    </dgm:pt>
    <dgm:pt modelId="{BD5AFB6B-7A40-406A-A95C-E3683A2899D4}" type="sibTrans" cxnId="{00F544AD-BE4F-4053-9F71-EBCBEDCE9F0E}">
      <dgm:prSet/>
      <dgm:spPr/>
      <dgm:t>
        <a:bodyPr/>
        <a:lstStyle/>
        <a:p>
          <a:endParaRPr lang="en-US"/>
        </a:p>
      </dgm:t>
    </dgm:pt>
    <dgm:pt modelId="{374A2E13-F8E5-4438-B386-9BFB34F6EA76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Blood bank electronic and physical issue of blood product</a:t>
          </a:r>
          <a:endParaRPr lang="en-US" dirty="0"/>
        </a:p>
      </dgm:t>
    </dgm:pt>
    <dgm:pt modelId="{793D2484-A3D6-4251-9126-B15307E39776}" type="parTrans" cxnId="{48823EF3-5476-4091-BFAE-DE21787D5B61}">
      <dgm:prSet/>
      <dgm:spPr/>
      <dgm:t>
        <a:bodyPr/>
        <a:lstStyle/>
        <a:p>
          <a:endParaRPr lang="en-US"/>
        </a:p>
      </dgm:t>
    </dgm:pt>
    <dgm:pt modelId="{912749D1-DB01-4324-BF4A-E707C1270C0D}" type="sibTrans" cxnId="{48823EF3-5476-4091-BFAE-DE21787D5B61}">
      <dgm:prSet/>
      <dgm:spPr/>
      <dgm:t>
        <a:bodyPr/>
        <a:lstStyle/>
        <a:p>
          <a:endParaRPr lang="en-US"/>
        </a:p>
      </dgm:t>
    </dgm:pt>
    <dgm:pt modelId="{434BF19E-B834-4017-A9BF-2AB605668D5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Receipt of blood product (pneumatic tube or cooler</a:t>
          </a:r>
          <a:endParaRPr lang="en-US" dirty="0"/>
        </a:p>
      </dgm:t>
    </dgm:pt>
    <dgm:pt modelId="{13BAC1E4-5F0C-4BD8-92E3-6FCA5B2F6544}" type="parTrans" cxnId="{0040E48B-20EC-408C-8863-51A47E0F83BE}">
      <dgm:prSet/>
      <dgm:spPr/>
      <dgm:t>
        <a:bodyPr/>
        <a:lstStyle/>
        <a:p>
          <a:endParaRPr lang="en-US"/>
        </a:p>
      </dgm:t>
    </dgm:pt>
    <dgm:pt modelId="{2E0E0CD7-188C-41D8-8244-15769B66BBA2}" type="sibTrans" cxnId="{0040E48B-20EC-408C-8863-51A47E0F83BE}">
      <dgm:prSet/>
      <dgm:spPr/>
      <dgm:t>
        <a:bodyPr/>
        <a:lstStyle/>
        <a:p>
          <a:endParaRPr lang="en-US"/>
        </a:p>
      </dgm:t>
    </dgm:pt>
    <dgm:pt modelId="{3CE1CC48-3B63-4E65-928D-398F77084693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Blood product two-person check</a:t>
          </a:r>
          <a:endParaRPr lang="en-US" dirty="0"/>
        </a:p>
      </dgm:t>
    </dgm:pt>
    <dgm:pt modelId="{A428E934-554A-4F11-8606-6A3C72368FDE}" type="parTrans" cxnId="{D09AA522-E57B-4AFC-9A8F-119813DBB8E7}">
      <dgm:prSet/>
      <dgm:spPr/>
      <dgm:t>
        <a:bodyPr/>
        <a:lstStyle/>
        <a:p>
          <a:endParaRPr lang="en-US"/>
        </a:p>
      </dgm:t>
    </dgm:pt>
    <dgm:pt modelId="{495BF8A0-01E5-4D8A-813E-3EC274C52BAB}" type="sibTrans" cxnId="{D09AA522-E57B-4AFC-9A8F-119813DBB8E7}">
      <dgm:prSet/>
      <dgm:spPr/>
      <dgm:t>
        <a:bodyPr/>
        <a:lstStyle/>
        <a:p>
          <a:endParaRPr lang="en-US"/>
        </a:p>
      </dgm:t>
    </dgm:pt>
    <dgm:pt modelId="{2A4D3763-FE87-4763-B2A2-D7A354C2031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Blood product and patient check (wristband)</a:t>
          </a:r>
          <a:endParaRPr lang="en-US" dirty="0"/>
        </a:p>
      </dgm:t>
    </dgm:pt>
    <dgm:pt modelId="{6BFD2A05-1AEC-4F6C-ADEF-96A9BAEC8590}" type="parTrans" cxnId="{C893EB9F-A8A4-46C3-8E0A-B0A2AA46B8BD}">
      <dgm:prSet/>
      <dgm:spPr/>
      <dgm:t>
        <a:bodyPr/>
        <a:lstStyle/>
        <a:p>
          <a:endParaRPr lang="en-US"/>
        </a:p>
      </dgm:t>
    </dgm:pt>
    <dgm:pt modelId="{E155CAE5-6036-4104-AE3A-9688FFC399BF}" type="sibTrans" cxnId="{C893EB9F-A8A4-46C3-8E0A-B0A2AA46B8BD}">
      <dgm:prSet/>
      <dgm:spPr/>
      <dgm:t>
        <a:bodyPr/>
        <a:lstStyle/>
        <a:p>
          <a:endParaRPr lang="en-US"/>
        </a:p>
      </dgm:t>
    </dgm:pt>
    <dgm:pt modelId="{7036AFCA-7111-451A-AB83-1C0E63D2D351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dirty="0" smtClean="0"/>
            <a:t>Transfusion of blood product.  Documentation.</a:t>
          </a:r>
          <a:endParaRPr lang="en-US" dirty="0"/>
        </a:p>
      </dgm:t>
    </dgm:pt>
    <dgm:pt modelId="{87FADAC9-8326-43F8-9E5B-99C1A0D812EB}" type="parTrans" cxnId="{4A88FCAF-F2A0-467B-94B8-A4B337FA8E5D}">
      <dgm:prSet/>
      <dgm:spPr/>
      <dgm:t>
        <a:bodyPr/>
        <a:lstStyle/>
        <a:p>
          <a:endParaRPr lang="en-US"/>
        </a:p>
      </dgm:t>
    </dgm:pt>
    <dgm:pt modelId="{0B41DBFD-23F4-44E8-8A08-16083ADF525C}" type="sibTrans" cxnId="{4A88FCAF-F2A0-467B-94B8-A4B337FA8E5D}">
      <dgm:prSet/>
      <dgm:spPr/>
      <dgm:t>
        <a:bodyPr/>
        <a:lstStyle/>
        <a:p>
          <a:endParaRPr lang="en-US"/>
        </a:p>
      </dgm:t>
    </dgm:pt>
    <dgm:pt modelId="{39FF9B0A-E1BB-40DB-BBA9-2EEB39540DBE}" type="pres">
      <dgm:prSet presAssocID="{3BC46B24-A3A3-4541-B6AC-03AE587BB2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4EF36-94A1-4027-A34B-2C5B00F25244}" type="pres">
      <dgm:prSet presAssocID="{3BC46B24-A3A3-4541-B6AC-03AE587BB2CB}" presName="cycle" presStyleCnt="0"/>
      <dgm:spPr/>
    </dgm:pt>
    <dgm:pt modelId="{4F4B484F-A023-4614-918B-06EB944BEF25}" type="pres">
      <dgm:prSet presAssocID="{D88CDE7A-25D4-4090-B05E-C82980053062}" presName="nodeFirst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E0FF6-DBAA-4993-9397-117D0FEDC809}" type="pres">
      <dgm:prSet presAssocID="{EA28B470-9CF6-4F35-B04F-C2ACA9315C3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D8A0C6B-5E06-48DA-BDA6-C634083C189A}" type="pres">
      <dgm:prSet presAssocID="{67DAFFF1-2BD7-42CF-A70B-92DEE292995B}" presName="nodeFollowingNodes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8CC30-C777-4671-A878-6AB0CBD65D94}" type="pres">
      <dgm:prSet presAssocID="{D6AEE7C3-EEA6-4189-8FEA-01D47F5DF4C6}" presName="nodeFollowingNodes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F2938-7CAA-4E80-A027-BC303A928022}" type="pres">
      <dgm:prSet presAssocID="{DAE9B108-1A1A-4562-892F-8E63CD56E273}" presName="nodeFollowingNodes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9B175-67E2-4D1E-A91E-56F574569499}" type="pres">
      <dgm:prSet presAssocID="{35799893-C81E-4038-9716-075102E911B8}" presName="nodeFollowingNodes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D2BE0-1E33-46D1-B989-5C404A206EB2}" type="pres">
      <dgm:prSet presAssocID="{C6D647E0-B021-4E9E-A47A-6F16A74D3FE4}" presName="nodeFollowingNodes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33E2A-742B-475B-9571-0C713A28ED37}" type="pres">
      <dgm:prSet presAssocID="{0E91DF11-28C9-45B5-98E2-16B0D5E5D561}" presName="nodeFollowingNodes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A8D5-8BAB-435E-A371-D825223FB015}" type="pres">
      <dgm:prSet presAssocID="{9355FE17-6018-45FD-BACE-E0D2B74C7447}" presName="nodeFollowingNodes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2DACD-8AA6-42EF-9426-8E655C0873DC}" type="pres">
      <dgm:prSet presAssocID="{374A2E13-F8E5-4438-B386-9BFB34F6EA76}" presName="nodeFollowingNodes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ECE5A-C5E0-4930-99E1-65B8E97818D2}" type="pres">
      <dgm:prSet presAssocID="{434BF19E-B834-4017-A9BF-2AB605668D56}" presName="nodeFollowingNodes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137BC-629F-41FB-A670-E73B15928E86}" type="pres">
      <dgm:prSet presAssocID="{3CE1CC48-3B63-4E65-928D-398F77084693}" presName="nodeFollowingNodes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EF421-C1A8-4C89-AA88-00058DCD0263}" type="pres">
      <dgm:prSet presAssocID="{2A4D3763-FE87-4763-B2A2-D7A354C20314}" presName="nodeFollowingNodes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58648-1F3D-400E-B91A-FEAF24064E61}" type="pres">
      <dgm:prSet presAssocID="{7036AFCA-7111-451A-AB83-1C0E63D2D351}" presName="nodeFollowingNodes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A12BB-F0E7-4FC3-BB4E-6D637BB5B71B}" type="pres">
      <dgm:prSet presAssocID="{4CC324FF-7BF2-4293-B506-90EB752CEE1C}" presName="nodeFollowingNodes" presStyleLbl="node1" presStyleIdx="13" presStyleCnt="14" custRadScaleRad="100275" custRadScaleInc="-7793">
        <dgm:presLayoutVars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en-US"/>
        </a:p>
      </dgm:t>
    </dgm:pt>
  </dgm:ptLst>
  <dgm:cxnLst>
    <dgm:cxn modelId="{91F183D7-4492-4559-BD21-E1B2045E0527}" srcId="{3BC46B24-A3A3-4541-B6AC-03AE587BB2CB}" destId="{4CC324FF-7BF2-4293-B506-90EB752CEE1C}" srcOrd="13" destOrd="0" parTransId="{4D5D8518-0B2C-4393-88F3-A114FCBEF2DC}" sibTransId="{F1AA02B8-AC05-4E54-AAB8-3125B3B3034F}"/>
    <dgm:cxn modelId="{252D0C31-F7A4-4A43-AC47-F47BD7AF4807}" srcId="{3BC46B24-A3A3-4541-B6AC-03AE587BB2CB}" destId="{67DAFFF1-2BD7-42CF-A70B-92DEE292995B}" srcOrd="1" destOrd="0" parTransId="{5A3CD021-3F49-4A42-8DEB-90C552D7826C}" sibTransId="{4CFBEDEB-7F29-4305-A35D-99A58C231043}"/>
    <dgm:cxn modelId="{C893EB9F-A8A4-46C3-8E0A-B0A2AA46B8BD}" srcId="{3BC46B24-A3A3-4541-B6AC-03AE587BB2CB}" destId="{2A4D3763-FE87-4763-B2A2-D7A354C20314}" srcOrd="11" destOrd="0" parTransId="{6BFD2A05-1AEC-4F6C-ADEF-96A9BAEC8590}" sibTransId="{E155CAE5-6036-4104-AE3A-9688FFC399BF}"/>
    <dgm:cxn modelId="{B89DE218-0965-4CAA-BB01-7AFAA6D18B90}" type="presOf" srcId="{D6AEE7C3-EEA6-4189-8FEA-01D47F5DF4C6}" destId="{8E18CC30-C777-4671-A878-6AB0CBD65D94}" srcOrd="0" destOrd="0" presId="urn:microsoft.com/office/officeart/2005/8/layout/cycle3"/>
    <dgm:cxn modelId="{DC92D93E-BAC7-4850-83AE-8E33CEB3EB03}" type="presOf" srcId="{3BC46B24-A3A3-4541-B6AC-03AE587BB2CB}" destId="{39FF9B0A-E1BB-40DB-BBA9-2EEB39540DBE}" srcOrd="0" destOrd="0" presId="urn:microsoft.com/office/officeart/2005/8/layout/cycle3"/>
    <dgm:cxn modelId="{4A88FCAF-F2A0-467B-94B8-A4B337FA8E5D}" srcId="{3BC46B24-A3A3-4541-B6AC-03AE587BB2CB}" destId="{7036AFCA-7111-451A-AB83-1C0E63D2D351}" srcOrd="12" destOrd="0" parTransId="{87FADAC9-8326-43F8-9E5B-99C1A0D812EB}" sibTransId="{0B41DBFD-23F4-44E8-8A08-16083ADF525C}"/>
    <dgm:cxn modelId="{D5BA3517-94A3-4286-BC1A-9414F864A345}" srcId="{3BC46B24-A3A3-4541-B6AC-03AE587BB2CB}" destId="{35799893-C81E-4038-9716-075102E911B8}" srcOrd="4" destOrd="0" parTransId="{FD3499F9-01A0-44E6-A86D-C3927B6F8698}" sibTransId="{FECD1791-8C08-4213-94A9-977625D14AD7}"/>
    <dgm:cxn modelId="{FC886E04-484F-49CC-B342-31F603886841}" srcId="{3BC46B24-A3A3-4541-B6AC-03AE587BB2CB}" destId="{C6D647E0-B021-4E9E-A47A-6F16A74D3FE4}" srcOrd="5" destOrd="0" parTransId="{1BFC0CCF-5168-432E-B843-DC6C1E243EF1}" sibTransId="{4DAD6EAB-7881-4F9A-8FB1-572E61CCF2F7}"/>
    <dgm:cxn modelId="{48823EF3-5476-4091-BFAE-DE21787D5B61}" srcId="{3BC46B24-A3A3-4541-B6AC-03AE587BB2CB}" destId="{374A2E13-F8E5-4438-B386-9BFB34F6EA76}" srcOrd="8" destOrd="0" parTransId="{793D2484-A3D6-4251-9126-B15307E39776}" sibTransId="{912749D1-DB01-4324-BF4A-E707C1270C0D}"/>
    <dgm:cxn modelId="{E3417206-AA22-4D89-8750-D9AA3BAAFD2D}" srcId="{3BC46B24-A3A3-4541-B6AC-03AE587BB2CB}" destId="{0E91DF11-28C9-45B5-98E2-16B0D5E5D561}" srcOrd="6" destOrd="0" parTransId="{400DFD35-BE89-492E-9413-3B8EC31112C7}" sibTransId="{7362151D-C890-4B49-8114-2D7E1E3DEA20}"/>
    <dgm:cxn modelId="{4BD92955-2E5C-4038-8680-DFDCEDEBCCBD}" type="presOf" srcId="{67DAFFF1-2BD7-42CF-A70B-92DEE292995B}" destId="{CD8A0C6B-5E06-48DA-BDA6-C634083C189A}" srcOrd="0" destOrd="0" presId="urn:microsoft.com/office/officeart/2005/8/layout/cycle3"/>
    <dgm:cxn modelId="{00996392-66ED-4992-A177-16929796B42C}" type="presOf" srcId="{434BF19E-B834-4017-A9BF-2AB605668D56}" destId="{E61ECE5A-C5E0-4930-99E1-65B8E97818D2}" srcOrd="0" destOrd="0" presId="urn:microsoft.com/office/officeart/2005/8/layout/cycle3"/>
    <dgm:cxn modelId="{DE001449-5312-429C-A43F-46F26ED2DFCC}" type="presOf" srcId="{9355FE17-6018-45FD-BACE-E0D2B74C7447}" destId="{C9F4A8D5-8BAB-435E-A371-D825223FB015}" srcOrd="0" destOrd="0" presId="urn:microsoft.com/office/officeart/2005/8/layout/cycle3"/>
    <dgm:cxn modelId="{91C23C25-82CE-4B14-B2DA-BC8233BF94C8}" type="presOf" srcId="{C6D647E0-B021-4E9E-A47A-6F16A74D3FE4}" destId="{C26D2BE0-1E33-46D1-B989-5C404A206EB2}" srcOrd="0" destOrd="0" presId="urn:microsoft.com/office/officeart/2005/8/layout/cycle3"/>
    <dgm:cxn modelId="{6E8B25AA-D971-423B-8620-449280EECDBD}" type="presOf" srcId="{7036AFCA-7111-451A-AB83-1C0E63D2D351}" destId="{C4058648-1F3D-400E-B91A-FEAF24064E61}" srcOrd="0" destOrd="0" presId="urn:microsoft.com/office/officeart/2005/8/layout/cycle3"/>
    <dgm:cxn modelId="{8091B631-A045-4966-B6B8-B1586C6EC2C3}" type="presOf" srcId="{0E91DF11-28C9-45B5-98E2-16B0D5E5D561}" destId="{46A33E2A-742B-475B-9571-0C713A28ED37}" srcOrd="0" destOrd="0" presId="urn:microsoft.com/office/officeart/2005/8/layout/cycle3"/>
    <dgm:cxn modelId="{DFAE3A93-428A-4DF5-AD9B-4F1043902A12}" type="presOf" srcId="{EA28B470-9CF6-4F35-B04F-C2ACA9315C38}" destId="{A3CE0FF6-DBAA-4993-9397-117D0FEDC809}" srcOrd="0" destOrd="0" presId="urn:microsoft.com/office/officeart/2005/8/layout/cycle3"/>
    <dgm:cxn modelId="{46F95FF7-D26B-4B8C-BDA0-64AA8CF7B727}" type="presOf" srcId="{3CE1CC48-3B63-4E65-928D-398F77084693}" destId="{75B137BC-629F-41FB-A670-E73B15928E86}" srcOrd="0" destOrd="0" presId="urn:microsoft.com/office/officeart/2005/8/layout/cycle3"/>
    <dgm:cxn modelId="{0040E48B-20EC-408C-8863-51A47E0F83BE}" srcId="{3BC46B24-A3A3-4541-B6AC-03AE587BB2CB}" destId="{434BF19E-B834-4017-A9BF-2AB605668D56}" srcOrd="9" destOrd="0" parTransId="{13BAC1E4-5F0C-4BD8-92E3-6FCA5B2F6544}" sibTransId="{2E0E0CD7-188C-41D8-8244-15769B66BBA2}"/>
    <dgm:cxn modelId="{2969A2C4-99F5-4F31-811C-F211FC2070E1}" srcId="{3BC46B24-A3A3-4541-B6AC-03AE587BB2CB}" destId="{D6AEE7C3-EEA6-4189-8FEA-01D47F5DF4C6}" srcOrd="2" destOrd="0" parTransId="{CCF89B43-05E1-4D23-A5A1-1D4F6580BB81}" sibTransId="{7C588D92-7363-488F-BB6E-90F46846181E}"/>
    <dgm:cxn modelId="{516638F3-7390-4488-B2A2-2417301F6BF0}" type="presOf" srcId="{D88CDE7A-25D4-4090-B05E-C82980053062}" destId="{4F4B484F-A023-4614-918B-06EB944BEF25}" srcOrd="0" destOrd="0" presId="urn:microsoft.com/office/officeart/2005/8/layout/cycle3"/>
    <dgm:cxn modelId="{D09AA522-E57B-4AFC-9A8F-119813DBB8E7}" srcId="{3BC46B24-A3A3-4541-B6AC-03AE587BB2CB}" destId="{3CE1CC48-3B63-4E65-928D-398F77084693}" srcOrd="10" destOrd="0" parTransId="{A428E934-554A-4F11-8606-6A3C72368FDE}" sibTransId="{495BF8A0-01E5-4D8A-813E-3EC274C52BAB}"/>
    <dgm:cxn modelId="{F8849DB8-4C9A-4472-9203-35E8D8A31C54}" type="presOf" srcId="{DAE9B108-1A1A-4562-892F-8E63CD56E273}" destId="{767F2938-7CAA-4E80-A027-BC303A928022}" srcOrd="0" destOrd="0" presId="urn:microsoft.com/office/officeart/2005/8/layout/cycle3"/>
    <dgm:cxn modelId="{CDFEB80F-9DD0-46CD-B0D1-9179D7841AB9}" type="presOf" srcId="{35799893-C81E-4038-9716-075102E911B8}" destId="{7D49B175-67E2-4D1E-A91E-56F574569499}" srcOrd="0" destOrd="0" presId="urn:microsoft.com/office/officeart/2005/8/layout/cycle3"/>
    <dgm:cxn modelId="{CC2E9858-020A-4C91-A39C-9E3AEA7FF078}" srcId="{3BC46B24-A3A3-4541-B6AC-03AE587BB2CB}" destId="{DAE9B108-1A1A-4562-892F-8E63CD56E273}" srcOrd="3" destOrd="0" parTransId="{DB9E555F-10D4-4672-965D-63EF4A55CB0E}" sibTransId="{0E38830C-6BC4-42FC-8D20-E7FFAD056203}"/>
    <dgm:cxn modelId="{4D9250A9-A022-4994-945E-7AB5F98D0C2B}" type="presOf" srcId="{374A2E13-F8E5-4438-B386-9BFB34F6EA76}" destId="{ADF2DACD-8AA6-42EF-9426-8E655C0873DC}" srcOrd="0" destOrd="0" presId="urn:microsoft.com/office/officeart/2005/8/layout/cycle3"/>
    <dgm:cxn modelId="{D35F1A37-52CE-4899-A206-86B014125F92}" type="presOf" srcId="{2A4D3763-FE87-4763-B2A2-D7A354C20314}" destId="{DAEEF421-C1A8-4C89-AA88-00058DCD0263}" srcOrd="0" destOrd="0" presId="urn:microsoft.com/office/officeart/2005/8/layout/cycle3"/>
    <dgm:cxn modelId="{607B0F10-76A5-4945-9AD5-BB834772DE6C}" type="presOf" srcId="{4CC324FF-7BF2-4293-B506-90EB752CEE1C}" destId="{2E9A12BB-F0E7-4FC3-BB4E-6D637BB5B71B}" srcOrd="0" destOrd="0" presId="urn:microsoft.com/office/officeart/2005/8/layout/cycle3"/>
    <dgm:cxn modelId="{6CA069A7-1CD5-40F9-A070-96BCC76BE49B}" srcId="{3BC46B24-A3A3-4541-B6AC-03AE587BB2CB}" destId="{D88CDE7A-25D4-4090-B05E-C82980053062}" srcOrd="0" destOrd="0" parTransId="{1F574A56-F2B3-4864-A385-3D4A1BEBCF17}" sibTransId="{EA28B470-9CF6-4F35-B04F-C2ACA9315C38}"/>
    <dgm:cxn modelId="{00F544AD-BE4F-4053-9F71-EBCBEDCE9F0E}" srcId="{3BC46B24-A3A3-4541-B6AC-03AE587BB2CB}" destId="{9355FE17-6018-45FD-BACE-E0D2B74C7447}" srcOrd="7" destOrd="0" parTransId="{623D1854-9747-4E26-A725-3531620D7CDA}" sibTransId="{BD5AFB6B-7A40-406A-A95C-E3683A2899D4}"/>
    <dgm:cxn modelId="{D986302C-C66F-47B3-8142-198503B02D30}" type="presParOf" srcId="{39FF9B0A-E1BB-40DB-BBA9-2EEB39540DBE}" destId="{C494EF36-94A1-4027-A34B-2C5B00F25244}" srcOrd="0" destOrd="0" presId="urn:microsoft.com/office/officeart/2005/8/layout/cycle3"/>
    <dgm:cxn modelId="{8CEEFA40-2FB1-4B52-9E59-A207073C9D0D}" type="presParOf" srcId="{C494EF36-94A1-4027-A34B-2C5B00F25244}" destId="{4F4B484F-A023-4614-918B-06EB944BEF25}" srcOrd="0" destOrd="0" presId="urn:microsoft.com/office/officeart/2005/8/layout/cycle3"/>
    <dgm:cxn modelId="{34FC0E2C-BBFD-44E0-9766-6C8F0A9CD222}" type="presParOf" srcId="{C494EF36-94A1-4027-A34B-2C5B00F25244}" destId="{A3CE0FF6-DBAA-4993-9397-117D0FEDC809}" srcOrd="1" destOrd="0" presId="urn:microsoft.com/office/officeart/2005/8/layout/cycle3"/>
    <dgm:cxn modelId="{93498CE4-E17C-4982-A392-FA91ECFCD7E0}" type="presParOf" srcId="{C494EF36-94A1-4027-A34B-2C5B00F25244}" destId="{CD8A0C6B-5E06-48DA-BDA6-C634083C189A}" srcOrd="2" destOrd="0" presId="urn:microsoft.com/office/officeart/2005/8/layout/cycle3"/>
    <dgm:cxn modelId="{1166C124-ABE1-4FA1-8374-D54536E121DC}" type="presParOf" srcId="{C494EF36-94A1-4027-A34B-2C5B00F25244}" destId="{8E18CC30-C777-4671-A878-6AB0CBD65D94}" srcOrd="3" destOrd="0" presId="urn:microsoft.com/office/officeart/2005/8/layout/cycle3"/>
    <dgm:cxn modelId="{ACFD4208-E563-46B8-9D24-2936A19CB1D0}" type="presParOf" srcId="{C494EF36-94A1-4027-A34B-2C5B00F25244}" destId="{767F2938-7CAA-4E80-A027-BC303A928022}" srcOrd="4" destOrd="0" presId="urn:microsoft.com/office/officeart/2005/8/layout/cycle3"/>
    <dgm:cxn modelId="{A2DD9F9F-4964-4430-8A91-1C7364AEFC8B}" type="presParOf" srcId="{C494EF36-94A1-4027-A34B-2C5B00F25244}" destId="{7D49B175-67E2-4D1E-A91E-56F574569499}" srcOrd="5" destOrd="0" presId="urn:microsoft.com/office/officeart/2005/8/layout/cycle3"/>
    <dgm:cxn modelId="{B74A1848-3924-4116-BF41-B015C164BCCA}" type="presParOf" srcId="{C494EF36-94A1-4027-A34B-2C5B00F25244}" destId="{C26D2BE0-1E33-46D1-B989-5C404A206EB2}" srcOrd="6" destOrd="0" presId="urn:microsoft.com/office/officeart/2005/8/layout/cycle3"/>
    <dgm:cxn modelId="{FF4DCF19-DCFC-4200-BAE3-1B3B048DD8E7}" type="presParOf" srcId="{C494EF36-94A1-4027-A34B-2C5B00F25244}" destId="{46A33E2A-742B-475B-9571-0C713A28ED37}" srcOrd="7" destOrd="0" presId="urn:microsoft.com/office/officeart/2005/8/layout/cycle3"/>
    <dgm:cxn modelId="{59364805-EFF2-4063-A19F-357F8F35A115}" type="presParOf" srcId="{C494EF36-94A1-4027-A34B-2C5B00F25244}" destId="{C9F4A8D5-8BAB-435E-A371-D825223FB015}" srcOrd="8" destOrd="0" presId="urn:microsoft.com/office/officeart/2005/8/layout/cycle3"/>
    <dgm:cxn modelId="{A30D9435-9910-4DA7-89B6-CCD45435302D}" type="presParOf" srcId="{C494EF36-94A1-4027-A34B-2C5B00F25244}" destId="{ADF2DACD-8AA6-42EF-9426-8E655C0873DC}" srcOrd="9" destOrd="0" presId="urn:microsoft.com/office/officeart/2005/8/layout/cycle3"/>
    <dgm:cxn modelId="{D0130309-A471-449D-AB42-8EF33A6BFE9E}" type="presParOf" srcId="{C494EF36-94A1-4027-A34B-2C5B00F25244}" destId="{E61ECE5A-C5E0-4930-99E1-65B8E97818D2}" srcOrd="10" destOrd="0" presId="urn:microsoft.com/office/officeart/2005/8/layout/cycle3"/>
    <dgm:cxn modelId="{E7E3A906-32E6-4148-BEF8-A5AAC4F417DB}" type="presParOf" srcId="{C494EF36-94A1-4027-A34B-2C5B00F25244}" destId="{75B137BC-629F-41FB-A670-E73B15928E86}" srcOrd="11" destOrd="0" presId="urn:microsoft.com/office/officeart/2005/8/layout/cycle3"/>
    <dgm:cxn modelId="{839D200F-C372-4411-AED8-F721255A0AAC}" type="presParOf" srcId="{C494EF36-94A1-4027-A34B-2C5B00F25244}" destId="{DAEEF421-C1A8-4C89-AA88-00058DCD0263}" srcOrd="12" destOrd="0" presId="urn:microsoft.com/office/officeart/2005/8/layout/cycle3"/>
    <dgm:cxn modelId="{F7232C2C-C9C3-4354-818D-0D849B41B8FD}" type="presParOf" srcId="{C494EF36-94A1-4027-A34B-2C5B00F25244}" destId="{C4058648-1F3D-400E-B91A-FEAF24064E61}" srcOrd="13" destOrd="0" presId="urn:microsoft.com/office/officeart/2005/8/layout/cycle3"/>
    <dgm:cxn modelId="{5CA31B33-5252-48FA-A977-32220F8690A4}" type="presParOf" srcId="{C494EF36-94A1-4027-A34B-2C5B00F25244}" destId="{2E9A12BB-F0E7-4FC3-BB4E-6D637BB5B71B}" srcOrd="1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E0FF6-DBAA-4993-9397-117D0FEDC809}">
      <dsp:nvSpPr>
        <dsp:cNvPr id="0" name=""/>
        <dsp:cNvSpPr/>
      </dsp:nvSpPr>
      <dsp:spPr>
        <a:xfrm>
          <a:off x="1087875" y="-137111"/>
          <a:ext cx="6587249" cy="6587249"/>
        </a:xfrm>
        <a:prstGeom prst="circularArrow">
          <a:avLst>
            <a:gd name="adj1" fmla="val 5544"/>
            <a:gd name="adj2" fmla="val 330680"/>
            <a:gd name="adj3" fmla="val 15121339"/>
            <a:gd name="adj4" fmla="val 16610005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B484F-A023-4614-918B-06EB944BEF25}">
      <dsp:nvSpPr>
        <dsp:cNvPr id="0" name=""/>
        <dsp:cNvSpPr/>
      </dsp:nvSpPr>
      <dsp:spPr>
        <a:xfrm>
          <a:off x="3807069" y="4904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Specimen collection</a:t>
          </a:r>
          <a:endParaRPr lang="en-US" sz="900" kern="1200" dirty="0"/>
        </a:p>
      </dsp:txBody>
      <dsp:txXfrm>
        <a:off x="3835110" y="32945"/>
        <a:ext cx="1092778" cy="518348"/>
      </dsp:txXfrm>
    </dsp:sp>
    <dsp:sp modelId="{CD8A0C6B-5E06-48DA-BDA6-C634083C189A}">
      <dsp:nvSpPr>
        <dsp:cNvPr id="0" name=""/>
        <dsp:cNvSpPr/>
      </dsp:nvSpPr>
      <dsp:spPr>
        <a:xfrm>
          <a:off x="5025876" y="283089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Specimen transport</a:t>
          </a:r>
          <a:endParaRPr lang="en-US" sz="900" kern="1200" dirty="0"/>
        </a:p>
      </dsp:txBody>
      <dsp:txXfrm>
        <a:off x="5053917" y="311130"/>
        <a:ext cx="1092778" cy="518348"/>
      </dsp:txXfrm>
    </dsp:sp>
    <dsp:sp modelId="{8E18CC30-C777-4671-A878-6AB0CBD65D94}">
      <dsp:nvSpPr>
        <dsp:cNvPr id="0" name=""/>
        <dsp:cNvSpPr/>
      </dsp:nvSpPr>
      <dsp:spPr>
        <a:xfrm>
          <a:off x="6003282" y="1062545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Blood Bank Receipt</a:t>
          </a:r>
          <a:endParaRPr lang="en-US" sz="900" kern="1200" dirty="0"/>
        </a:p>
      </dsp:txBody>
      <dsp:txXfrm>
        <a:off x="6031323" y="1090586"/>
        <a:ext cx="1092778" cy="518348"/>
      </dsp:txXfrm>
    </dsp:sp>
    <dsp:sp modelId="{767F2938-7CAA-4E80-A027-BC303A928022}">
      <dsp:nvSpPr>
        <dsp:cNvPr id="0" name=""/>
        <dsp:cNvSpPr/>
      </dsp:nvSpPr>
      <dsp:spPr>
        <a:xfrm>
          <a:off x="6545702" y="2188891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Analytical testing of patient sample</a:t>
          </a:r>
          <a:endParaRPr lang="en-US" sz="900" kern="1200" dirty="0"/>
        </a:p>
      </dsp:txBody>
      <dsp:txXfrm>
        <a:off x="6573743" y="2216932"/>
        <a:ext cx="1092778" cy="518348"/>
      </dsp:txXfrm>
    </dsp:sp>
    <dsp:sp modelId="{7D49B175-67E2-4D1E-A91E-56F574569499}">
      <dsp:nvSpPr>
        <dsp:cNvPr id="0" name=""/>
        <dsp:cNvSpPr/>
      </dsp:nvSpPr>
      <dsp:spPr>
        <a:xfrm>
          <a:off x="6545702" y="3439041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Analytical testing of donor blood product</a:t>
          </a:r>
          <a:endParaRPr lang="en-US" sz="900" kern="1200" dirty="0"/>
        </a:p>
      </dsp:txBody>
      <dsp:txXfrm>
        <a:off x="6573743" y="3467082"/>
        <a:ext cx="1092778" cy="518348"/>
      </dsp:txXfrm>
    </dsp:sp>
    <dsp:sp modelId="{C26D2BE0-1E33-46D1-B989-5C404A206EB2}">
      <dsp:nvSpPr>
        <dsp:cNvPr id="0" name=""/>
        <dsp:cNvSpPr/>
      </dsp:nvSpPr>
      <dsp:spPr>
        <a:xfrm>
          <a:off x="6003282" y="4565387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Cross-match</a:t>
          </a:r>
          <a:endParaRPr lang="en-US" sz="900" kern="1200" dirty="0"/>
        </a:p>
      </dsp:txBody>
      <dsp:txXfrm>
        <a:off x="6031323" y="4593428"/>
        <a:ext cx="1092778" cy="518348"/>
      </dsp:txXfrm>
    </dsp:sp>
    <dsp:sp modelId="{46A33E2A-742B-475B-9571-0C713A28ED37}">
      <dsp:nvSpPr>
        <dsp:cNvPr id="0" name=""/>
        <dsp:cNvSpPr/>
      </dsp:nvSpPr>
      <dsp:spPr>
        <a:xfrm>
          <a:off x="5025876" y="5344843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Analytical data entry</a:t>
          </a:r>
          <a:endParaRPr lang="en-US" sz="900" kern="1200" dirty="0"/>
        </a:p>
      </dsp:txBody>
      <dsp:txXfrm>
        <a:off x="5053917" y="5372884"/>
        <a:ext cx="1092778" cy="518348"/>
      </dsp:txXfrm>
    </dsp:sp>
    <dsp:sp modelId="{C9F4A8D5-8BAB-435E-A371-D825223FB015}">
      <dsp:nvSpPr>
        <dsp:cNvPr id="0" name=""/>
        <dsp:cNvSpPr/>
      </dsp:nvSpPr>
      <dsp:spPr>
        <a:xfrm>
          <a:off x="3807069" y="5623028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Medical technologist check and re-check</a:t>
          </a:r>
          <a:endParaRPr lang="en-US" sz="900" kern="1200" dirty="0"/>
        </a:p>
      </dsp:txBody>
      <dsp:txXfrm>
        <a:off x="3835110" y="5651069"/>
        <a:ext cx="1092778" cy="518348"/>
      </dsp:txXfrm>
    </dsp:sp>
    <dsp:sp modelId="{ADF2DACD-8AA6-42EF-9426-8E655C0873DC}">
      <dsp:nvSpPr>
        <dsp:cNvPr id="0" name=""/>
        <dsp:cNvSpPr/>
      </dsp:nvSpPr>
      <dsp:spPr>
        <a:xfrm>
          <a:off x="2588263" y="5344843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Blood bank electronic and physical issue of blood product</a:t>
          </a:r>
          <a:endParaRPr lang="en-US" sz="900" kern="1200" dirty="0"/>
        </a:p>
      </dsp:txBody>
      <dsp:txXfrm>
        <a:off x="2616304" y="5372884"/>
        <a:ext cx="1092778" cy="518348"/>
      </dsp:txXfrm>
    </dsp:sp>
    <dsp:sp modelId="{E61ECE5A-C5E0-4930-99E1-65B8E97818D2}">
      <dsp:nvSpPr>
        <dsp:cNvPr id="0" name=""/>
        <dsp:cNvSpPr/>
      </dsp:nvSpPr>
      <dsp:spPr>
        <a:xfrm>
          <a:off x="1610857" y="4565387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Receipt of blood product (pneumatic tube or cooler</a:t>
          </a:r>
          <a:endParaRPr lang="en-US" sz="900" kern="1200" dirty="0"/>
        </a:p>
      </dsp:txBody>
      <dsp:txXfrm>
        <a:off x="1638898" y="4593428"/>
        <a:ext cx="1092778" cy="518348"/>
      </dsp:txXfrm>
    </dsp:sp>
    <dsp:sp modelId="{75B137BC-629F-41FB-A670-E73B15928E86}">
      <dsp:nvSpPr>
        <dsp:cNvPr id="0" name=""/>
        <dsp:cNvSpPr/>
      </dsp:nvSpPr>
      <dsp:spPr>
        <a:xfrm>
          <a:off x="1068437" y="3439041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Blood product two-person check</a:t>
          </a:r>
          <a:endParaRPr lang="en-US" sz="900" kern="1200" dirty="0"/>
        </a:p>
      </dsp:txBody>
      <dsp:txXfrm>
        <a:off x="1096478" y="3467082"/>
        <a:ext cx="1092778" cy="518348"/>
      </dsp:txXfrm>
    </dsp:sp>
    <dsp:sp modelId="{DAEEF421-C1A8-4C89-AA88-00058DCD0263}">
      <dsp:nvSpPr>
        <dsp:cNvPr id="0" name=""/>
        <dsp:cNvSpPr/>
      </dsp:nvSpPr>
      <dsp:spPr>
        <a:xfrm>
          <a:off x="1068437" y="2188891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Blood product and patient check (wristband)</a:t>
          </a:r>
          <a:endParaRPr lang="en-US" sz="900" kern="1200" dirty="0"/>
        </a:p>
      </dsp:txBody>
      <dsp:txXfrm>
        <a:off x="1096478" y="2216932"/>
        <a:ext cx="1092778" cy="518348"/>
      </dsp:txXfrm>
    </dsp:sp>
    <dsp:sp modelId="{C4058648-1F3D-400E-B91A-FEAF24064E61}">
      <dsp:nvSpPr>
        <dsp:cNvPr id="0" name=""/>
        <dsp:cNvSpPr/>
      </dsp:nvSpPr>
      <dsp:spPr>
        <a:xfrm>
          <a:off x="1610857" y="1062545"/>
          <a:ext cx="1148860" cy="5744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Transfusion of blood product.  Documentation.</a:t>
          </a:r>
          <a:endParaRPr lang="en-US" sz="900" kern="1200" dirty="0"/>
        </a:p>
      </dsp:txBody>
      <dsp:txXfrm>
        <a:off x="1638898" y="1090586"/>
        <a:ext cx="1092778" cy="518348"/>
      </dsp:txXfrm>
    </dsp:sp>
    <dsp:sp modelId="{2E9A12BB-F0E7-4FC3-BB4E-6D637BB5B71B}">
      <dsp:nvSpPr>
        <dsp:cNvPr id="0" name=""/>
        <dsp:cNvSpPr/>
      </dsp:nvSpPr>
      <dsp:spPr>
        <a:xfrm>
          <a:off x="2502734" y="317369"/>
          <a:ext cx="1148860" cy="574430"/>
        </a:xfrm>
        <a:prstGeom prst="su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Patient </a:t>
          </a:r>
          <a:endParaRPr lang="en-US" sz="900" kern="1200" dirty="0"/>
        </a:p>
      </dsp:txBody>
      <dsp:txXfrm>
        <a:off x="2874076" y="503040"/>
        <a:ext cx="406176" cy="20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4D7B-DE89-475B-BB1E-B94F9393D2C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570F-170F-4EED-84F3-54E18BB98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MRN33269051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8570F-170F-4EED-84F3-54E18BB98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" action="ppaction://hlinkfile" tooltip="American journal of clinical pathology."/>
              </a:rPr>
              <a:t>Am J </a:t>
            </a:r>
            <a:r>
              <a:rPr lang="en-US" dirty="0" err="1" smtClean="0">
                <a:hlinkClick r:id="" action="ppaction://hlinkfile" tooltip="American journal of clinical pathology."/>
              </a:rPr>
              <a:t>Clin</a:t>
            </a:r>
            <a:r>
              <a:rPr lang="en-US" dirty="0" smtClean="0">
                <a:hlinkClick r:id="" action="ppaction://hlinkfile" tooltip="American journal of clinical pathology."/>
              </a:rPr>
              <a:t> </a:t>
            </a:r>
            <a:r>
              <a:rPr lang="en-US" dirty="0" err="1" smtClean="0">
                <a:hlinkClick r:id="" action="ppaction://hlinkfile" tooltip="American journal of clinical pathology."/>
              </a:rPr>
              <a:t>Pathol</a:t>
            </a:r>
            <a:r>
              <a:rPr lang="en-US" dirty="0" smtClean="0">
                <a:hlinkClick r:id="" action="ppaction://hlinkfile" tooltip="American journal of clinical pathology."/>
              </a:rPr>
              <a:t>.</a:t>
            </a:r>
            <a:r>
              <a:rPr lang="en-US" dirty="0" smtClean="0"/>
              <a:t> 2004 Jun;121 Suppl:S105-12.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C33E8-1556-4BF8-B547-051133806C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FCBEF-07EE-478A-92F3-95ACB18AEDA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2006 data, which is latest available per AABB.</a:t>
            </a:r>
          </a:p>
          <a:p>
            <a:pPr eaLnBrk="1" hangingPunct="1"/>
            <a:r>
              <a:rPr lang="en-US" smtClean="0"/>
              <a:t>Previously the typical donor was a white middle aged male, now state laws are lowering age of consent for donation to 16 years of age, in an attempt to find me healthy donors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IOM report was the most closely followed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policy story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C33E8-1556-4BF8-B547-051133806C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1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Vital Statistics Reports, Vol. 59, No. 4, March 16, 2011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C33E8-1556-4BF8-B547-051133806C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4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E4C9F6-2587-48D2-BA0A-C1B2EA441E2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From 1873 to 1880-cow, goat, and human milk were transfused as a blood substitute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C00F-AE7F-409D-941A-D18C537B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9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B7CF-F419-4969-BDC2-BAC312450397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F106A-AC31-43EB-BBCA-47D5C89C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c.vanderbilt.edu/root/vumc.php?site=vmcpathology&amp;doc=390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Pre-analytic error in Transfusion</a:t>
            </a:r>
            <a:br>
              <a:rPr lang="en-US" dirty="0" smtClean="0"/>
            </a:br>
            <a:r>
              <a:rPr lang="en-US" dirty="0" smtClean="0"/>
              <a:t>MM&amp;I</a:t>
            </a:r>
            <a:br>
              <a:rPr lang="en-US" dirty="0" smtClean="0"/>
            </a:br>
            <a:r>
              <a:rPr lang="en-US" dirty="0" smtClean="0"/>
              <a:t>Blood Bank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Garrett S. Booth M.D., M.S.</a:t>
            </a:r>
          </a:p>
          <a:p>
            <a:r>
              <a:rPr lang="en-US" dirty="0" smtClean="0"/>
              <a:t>Associate Medical Director VUMC Blood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Shouldn’t We Worry about Pathogens?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risk of noninfectious hazards, including </a:t>
            </a:r>
            <a:r>
              <a:rPr lang="en-US" dirty="0" smtClean="0"/>
              <a:t>risks related </a:t>
            </a:r>
            <a:r>
              <a:rPr lang="en-US" dirty="0"/>
              <a:t>to hospital-based steps in transfusion care, is </a:t>
            </a:r>
            <a:r>
              <a:rPr lang="en-US" dirty="0" smtClean="0"/>
              <a:t>at least </a:t>
            </a:r>
            <a:r>
              <a:rPr lang="en-US" b="1" dirty="0"/>
              <a:t>100 times greater </a:t>
            </a:r>
            <a:r>
              <a:rPr lang="en-US" dirty="0"/>
              <a:t>than the risk of acquiring </a:t>
            </a:r>
            <a:r>
              <a:rPr lang="en-US" dirty="0" smtClean="0"/>
              <a:t>human immunodeficiency virus (HIV) </a:t>
            </a:r>
            <a:r>
              <a:rPr lang="en-US" dirty="0"/>
              <a:t>or hepatitis C virus </a:t>
            </a:r>
            <a:r>
              <a:rPr lang="en-US" dirty="0" smtClean="0"/>
              <a:t>infection through </a:t>
            </a:r>
            <a:r>
              <a:rPr lang="en-US" dirty="0"/>
              <a:t>blood </a:t>
            </a:r>
            <a:r>
              <a:rPr lang="en-US" dirty="0" smtClean="0"/>
              <a:t>components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1500" dirty="0" smtClean="0"/>
          </a:p>
          <a:p>
            <a:endParaRPr lang="en-US" sz="1500" dirty="0"/>
          </a:p>
          <a:p>
            <a:r>
              <a:rPr lang="en-US" sz="1500" dirty="0" err="1" smtClean="0"/>
              <a:t>Dzik</a:t>
            </a:r>
            <a:r>
              <a:rPr lang="en-US" sz="1500" dirty="0" smtClean="0"/>
              <a:t> </a:t>
            </a:r>
            <a:r>
              <a:rPr lang="en-US" sz="1500" dirty="0"/>
              <a:t>WH. Emily Cooley lecture 2002: transfusion safety </a:t>
            </a:r>
            <a:r>
              <a:rPr lang="en-US" sz="1500" dirty="0" smtClean="0"/>
              <a:t>in the </a:t>
            </a:r>
            <a:r>
              <a:rPr lang="en-US" sz="1500" dirty="0"/>
              <a:t>hospital. Transfusion 2003;43:1190-8.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92127"/>
            <a:ext cx="1905000" cy="139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Pre-analytic errors can theoretically result in the release of ABO-incompatible blood products, which have the potential to cause hemolytic transfusion reactions </a:t>
            </a:r>
          </a:p>
          <a:p>
            <a:r>
              <a:rPr lang="en-US" dirty="0" smtClean="0"/>
              <a:t>Hemolytic transfusion reactions are a source of morbidity and are the second leading cause of transfusion-related fatalities, accounting for 25% of transfusion-related deaths since 2005</a:t>
            </a:r>
          </a:p>
          <a:p>
            <a:pPr lvl="1"/>
            <a:r>
              <a:rPr lang="en-US" dirty="0"/>
              <a:t>Center for Biologics Evaluation and Research. Fatalities reported to FDA following blood collection and transfusion: </a:t>
            </a:r>
            <a:r>
              <a:rPr lang="en-US" dirty="0" smtClean="0"/>
              <a:t>annual summary </a:t>
            </a:r>
            <a:r>
              <a:rPr lang="en-US" dirty="0"/>
              <a:t>for fiscal year 2010. Rockville (MD): FDA/Center for Biologics Evaluation and Research, Office of Compliance and </a:t>
            </a:r>
            <a:r>
              <a:rPr lang="en-US" dirty="0" smtClean="0"/>
              <a:t>Biologics Quality</a:t>
            </a:r>
            <a:r>
              <a:rPr lang="en-US" dirty="0"/>
              <a:t>, May 2011.</a:t>
            </a:r>
          </a:p>
        </p:txBody>
      </p:sp>
    </p:spTree>
    <p:extLst>
      <p:ext uri="{BB962C8B-B14F-4D97-AF65-F5344CB8AC3E}">
        <p14:creationId xmlns:p14="http://schemas.microsoft.com/office/powerpoint/2010/main" val="153504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Institutes of Medicine (IOM)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1999 report from the Institute of Medicine (</a:t>
            </a:r>
            <a:r>
              <a:rPr lang="en-US" dirty="0" smtClean="0"/>
              <a:t>IOM) featured </a:t>
            </a:r>
            <a:r>
              <a:rPr lang="en-US" dirty="0"/>
              <a:t>a now-familiar statistic: 44,000 to </a:t>
            </a:r>
            <a:r>
              <a:rPr lang="en-US" dirty="0" smtClean="0"/>
              <a:t>98,000 people </a:t>
            </a:r>
            <a:r>
              <a:rPr lang="en-US" b="1" dirty="0"/>
              <a:t>die</a:t>
            </a:r>
            <a:r>
              <a:rPr lang="en-US" dirty="0"/>
              <a:t> in hospitals each year because of </a:t>
            </a:r>
            <a:r>
              <a:rPr lang="en-US" dirty="0" smtClean="0"/>
              <a:t>preventable medical errors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hospital-based </a:t>
            </a:r>
            <a:r>
              <a:rPr lang="en-US" dirty="0" smtClean="0"/>
              <a:t>errors alone </a:t>
            </a:r>
            <a:r>
              <a:rPr lang="en-US" dirty="0"/>
              <a:t>the eighth leading cause of death in the </a:t>
            </a:r>
            <a:r>
              <a:rPr lang="en-US" dirty="0" smtClean="0"/>
              <a:t>United States</a:t>
            </a:r>
            <a:r>
              <a:rPr lang="en-US" dirty="0"/>
              <a:t>, ahead of breast cancer, AIDS, and </a:t>
            </a:r>
            <a:r>
              <a:rPr lang="en-US" dirty="0" smtClean="0"/>
              <a:t>motor vehicle accidents!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" y="533400"/>
            <a:ext cx="906095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200400"/>
            <a:ext cx="2590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 hospital laboratory to blame?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hospitals evolve, there has been an increased focus on quality care, transparency, and accountability for patient care outcomes</a:t>
            </a:r>
          </a:p>
          <a:p>
            <a:pPr lvl="1"/>
            <a:r>
              <a:rPr lang="en-US" dirty="0" smtClean="0"/>
              <a:t>What role does the laboratory play?</a:t>
            </a:r>
          </a:p>
          <a:p>
            <a:pPr lvl="1"/>
            <a:r>
              <a:rPr lang="en-US" dirty="0" smtClean="0"/>
              <a:t>Most medical errors focus on medication related errors (typically hospital based) and their related adverse events</a:t>
            </a:r>
          </a:p>
          <a:p>
            <a:pPr lvl="1"/>
            <a:r>
              <a:rPr lang="en-US" dirty="0" smtClean="0"/>
              <a:t>Yet, diagnostic errors are an area of concern!</a:t>
            </a:r>
          </a:p>
          <a:p>
            <a:pPr lvl="2"/>
            <a:r>
              <a:rPr lang="en-US" dirty="0" smtClean="0"/>
              <a:t>NEJM 2002;347:1933-40.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091"/>
            <a:ext cx="3281362" cy="571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09800" y="3429000"/>
            <a:ext cx="1066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the lab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diagnostic process is highly complex!</a:t>
            </a:r>
          </a:p>
          <a:p>
            <a:r>
              <a:rPr lang="en-US" dirty="0" smtClean="0"/>
              <a:t>Requires multiple disciplines!</a:t>
            </a:r>
          </a:p>
          <a:p>
            <a:pPr lvl="1"/>
            <a:r>
              <a:rPr lang="en-US" dirty="0" smtClean="0"/>
              <a:t>Anatomic Pathology, Clinical Pathology</a:t>
            </a:r>
          </a:p>
          <a:p>
            <a:r>
              <a:rPr lang="en-US" dirty="0" smtClean="0"/>
              <a:t>If the specimen(s) is/are mishandled, mislabeled, or mixed up, the result can be devastating!</a:t>
            </a:r>
          </a:p>
          <a:p>
            <a:pPr lvl="1"/>
            <a:r>
              <a:rPr lang="en-US" dirty="0" smtClean="0"/>
              <a:t>Incorrect specimen</a:t>
            </a:r>
          </a:p>
          <a:p>
            <a:pPr lvl="1"/>
            <a:r>
              <a:rPr lang="en-US" dirty="0" smtClean="0"/>
              <a:t>Incorrect patient</a:t>
            </a:r>
          </a:p>
          <a:p>
            <a:pPr lvl="1"/>
            <a:r>
              <a:rPr lang="en-US" dirty="0" smtClean="0"/>
              <a:t>Incorrect blood product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Laboratory tests have also evolved to incorporate quality indicators</a:t>
            </a:r>
          </a:p>
          <a:p>
            <a:pPr lvl="1"/>
            <a:r>
              <a:rPr lang="en-US" dirty="0" smtClean="0"/>
              <a:t>Determine analytical performance</a:t>
            </a:r>
          </a:p>
          <a:p>
            <a:pPr lvl="1"/>
            <a:r>
              <a:rPr lang="en-US" dirty="0" smtClean="0"/>
              <a:t>Turn around time</a:t>
            </a:r>
          </a:p>
          <a:p>
            <a:pPr lvl="1"/>
            <a:r>
              <a:rPr lang="en-US" dirty="0" smtClean="0"/>
              <a:t>Cost effectiveness</a:t>
            </a:r>
          </a:p>
          <a:p>
            <a:pPr lvl="1"/>
            <a:r>
              <a:rPr lang="en-US" dirty="0" smtClean="0"/>
              <a:t>All of these (and those not listed) have the same goal in mind-deliver laboratory services in a safe, rapid, efficient, effective, and equitable way to enable to best patient care possible (in an effort to stay in line with the IOM report, hospital policy, and regulatory requirements!)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Simple system…many errors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Blundell's gravitator: Blood from the donor dripped into a cup fixed several feet above the arm of the recipient and was directed through tubing into the recipient's vein.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Blood. 2008 October 1; 112(7): 2617–2626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4013" y="1600200"/>
            <a:ext cx="335438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9242602"/>
              </p:ext>
            </p:extLst>
          </p:nvPr>
        </p:nvGraphicFramePr>
        <p:xfrm>
          <a:off x="152400" y="228600"/>
          <a:ext cx="8763000" cy="62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VUMC Pre-Analytical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HPI: 16 year old female brought to VUMC given motor vehicle </a:t>
            </a:r>
            <a:r>
              <a:rPr lang="en-US" dirty="0" smtClean="0"/>
              <a:t>collision</a:t>
            </a:r>
            <a:endParaRPr lang="en-US" dirty="0" smtClean="0"/>
          </a:p>
          <a:p>
            <a:r>
              <a:rPr lang="en-US" dirty="0" smtClean="0"/>
              <a:t>Upon arrival to VUMC ED patient was being transfused with group O Rh negative RBCs</a:t>
            </a:r>
          </a:p>
          <a:p>
            <a:pPr lvl="1"/>
            <a:r>
              <a:rPr lang="en-US" dirty="0" smtClean="0"/>
              <a:t>Bilateral venous access in the dorsal veins of the hand</a:t>
            </a:r>
          </a:p>
          <a:p>
            <a:r>
              <a:rPr lang="en-US" dirty="0" smtClean="0"/>
              <a:t>Tenuous clinical status with emergent need for continual transfusion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4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Pre-Analytical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UK Serious Hazard of Transfusion (SHOT)</a:t>
            </a:r>
          </a:p>
          <a:p>
            <a:pPr lvl="1"/>
            <a:r>
              <a:rPr lang="en-US" dirty="0" smtClean="0"/>
              <a:t>60% of the near-miss events reported were errors made at time of sample collection</a:t>
            </a:r>
          </a:p>
          <a:p>
            <a:pPr lvl="2"/>
            <a:r>
              <a:rPr lang="en-US" dirty="0" smtClean="0"/>
              <a:t>Phlebotomy</a:t>
            </a:r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Long standing requirement to report transfusion related fatalities (FDA CEBR), yet this is a post-analytical error</a:t>
            </a:r>
          </a:p>
          <a:p>
            <a:pPr lvl="1"/>
            <a:r>
              <a:rPr lang="en-US" dirty="0" smtClean="0"/>
              <a:t>Since 2001-biologic product deviations (BPDs)</a:t>
            </a:r>
          </a:p>
          <a:p>
            <a:pPr lvl="2"/>
            <a:r>
              <a:rPr lang="en-US" dirty="0" smtClean="0"/>
              <a:t>Requires reporting from time of component issue (i.e. when it leaves the blood bank)-therefore capturing analytical and pre-analytical error</a:t>
            </a:r>
          </a:p>
          <a:p>
            <a:pPr lvl="1"/>
            <a:r>
              <a:rPr lang="en-US" dirty="0" smtClean="0"/>
              <a:t>AABB requirement since 2005 to monitor near misses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Pre-analytical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Specimens that failed to meet the criteria for specimen acceptance were 40 times more likely to have a blood grouping discrepancy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Strict </a:t>
            </a:r>
            <a:r>
              <a:rPr lang="en-US" dirty="0"/>
              <a:t>adherence to the labeling requirements results in a significant decrease in erroneous blood grouping. This would accordingly diminish the likelihood of transfusing out-of-group blood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/>
              <a:t>Transfusion. 1997 Nov-Dec;37(11-12):1169-72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continued commitment to excellence in patient care and quality control!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419600" cy="29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9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all those involved in the rapid identification of the pre-analytic error and subsequent refresher training</a:t>
            </a:r>
          </a:p>
          <a:p>
            <a:pPr lvl="1"/>
            <a:r>
              <a:rPr lang="en-US" dirty="0"/>
              <a:t>Penny </a:t>
            </a:r>
            <a:r>
              <a:rPr lang="en-US" dirty="0" smtClean="0"/>
              <a:t>Szklarski</a:t>
            </a:r>
            <a:r>
              <a:rPr lang="en-US" dirty="0"/>
              <a:t>, </a:t>
            </a:r>
            <a:r>
              <a:rPr lang="en-US" dirty="0" err="1"/>
              <a:t>Chaitali</a:t>
            </a:r>
            <a:r>
              <a:rPr lang="en-US"/>
              <a:t> </a:t>
            </a:r>
            <a:r>
              <a:rPr lang="en-US" smtClean="0"/>
              <a:t>Patel, Dr</a:t>
            </a:r>
            <a:r>
              <a:rPr lang="en-US" dirty="0" smtClean="0"/>
              <a:t>. Colt McClain, Dr. P. Young, Stephanie Sephel, Mary Johnson, Kevin High, and Susan Cortez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34137" cy="63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1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33625"/>
            <a:ext cx="75438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Field (MF)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one RBC population identified using monoclonal reagents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19600" cy="31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7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 Discrepancy?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forward and reverse type discordance was the result of obtaining blood </a:t>
            </a:r>
            <a:r>
              <a:rPr lang="en-US" b="1" dirty="0" smtClean="0"/>
              <a:t>downstream</a:t>
            </a:r>
            <a:r>
              <a:rPr lang="en-US" dirty="0" smtClean="0"/>
              <a:t> from the transfusion site with the blood sample consisting predominantly of donor RBCs with minimal plasma </a:t>
            </a:r>
          </a:p>
          <a:p>
            <a:pPr lvl="1"/>
            <a:r>
              <a:rPr lang="en-US" dirty="0" smtClean="0"/>
              <a:t>Specimen with abnormally elevated HCT</a:t>
            </a:r>
          </a:p>
          <a:p>
            <a:r>
              <a:rPr lang="en-US" dirty="0"/>
              <a:t>R</a:t>
            </a:r>
            <a:r>
              <a:rPr lang="en-US" dirty="0" smtClean="0"/>
              <a:t>epeat sample from the patient was requested and additional group O Rh negative RBC units and group AB FFP units were released for ongoing resuscitative efforts</a:t>
            </a:r>
          </a:p>
          <a:p>
            <a:pPr lvl="1"/>
            <a:r>
              <a:rPr lang="en-US" dirty="0" smtClean="0"/>
              <a:t>AB plasma is devoid of </a:t>
            </a:r>
            <a:r>
              <a:rPr lang="en-US" dirty="0" err="1" smtClean="0"/>
              <a:t>isohemagglutinins</a:t>
            </a:r>
            <a:r>
              <a:rPr lang="en-US" dirty="0" smtClean="0"/>
              <a:t> (anti-A, anti-B, and anti-A,B), thus, the AB FFP is the universal plasma donor product</a:t>
            </a:r>
          </a:p>
          <a:p>
            <a:pPr lvl="1"/>
            <a:r>
              <a:rPr lang="en-US" dirty="0" smtClean="0"/>
              <a:t>The repeat sample from the </a:t>
            </a:r>
            <a:r>
              <a:rPr lang="en-US" u="sng" dirty="0" smtClean="0"/>
              <a:t>femoral vein </a:t>
            </a:r>
            <a:r>
              <a:rPr lang="en-US" dirty="0" smtClean="0"/>
              <a:t>of the patient revealed a mixed field (MF) consistent with the blood group A Rh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8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patient was subsequently transitioned to blood type–specific products for additional transfusions and thus any potential ABO-incompatible plasma transfusion was successfully avoided</a:t>
            </a:r>
          </a:p>
          <a:p>
            <a:r>
              <a:rPr lang="en-US" sz="1800" dirty="0" smtClean="0"/>
              <a:t>What if I can’t remember the universal donor blood types?  </a:t>
            </a:r>
            <a:r>
              <a:rPr lang="en-US" sz="1800" dirty="0" err="1" smtClean="0"/>
              <a:t>Incompatibilites</a:t>
            </a:r>
            <a:r>
              <a:rPr lang="en-US" sz="1800" dirty="0" smtClean="0"/>
              <a:t>?  </a:t>
            </a:r>
          </a:p>
          <a:p>
            <a:pPr lvl="1"/>
            <a:r>
              <a:rPr lang="en-US" sz="1800" dirty="0" smtClean="0"/>
              <a:t>The VUMC blood bank will!</a:t>
            </a:r>
          </a:p>
          <a:p>
            <a:pPr lvl="1"/>
            <a:r>
              <a:rPr lang="en-US" sz="1800" dirty="0" smtClean="0"/>
              <a:t>Massive Transfusion Protocol (MTP) uses universal donor RBC (O) and plasma (AB)</a:t>
            </a:r>
          </a:p>
          <a:p>
            <a:pPr lvl="1"/>
            <a:r>
              <a:rPr lang="en-US" sz="1800" dirty="0" smtClean="0"/>
              <a:t>Additional truth tables are available on the VUMC blood bank website</a:t>
            </a:r>
          </a:p>
          <a:p>
            <a:pPr lvl="2"/>
            <a:r>
              <a:rPr lang="en-US" sz="1800" dirty="0" smtClean="0">
                <a:hlinkClick r:id="rId2"/>
              </a:rPr>
              <a:t>https://www.mc.vanderbilt.edu/root/vumc.php?site=vmcpathology&amp;doc=39082</a:t>
            </a:r>
            <a:endParaRPr lang="en-US" sz="1800" dirty="0" smtClean="0"/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971800" cy="214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3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05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95462"/>
            <a:ext cx="30670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Utilization in the 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~10 million blood donors in the United States</a:t>
            </a:r>
          </a:p>
          <a:p>
            <a:pPr lvl="1" eaLnBrk="1" hangingPunct="1"/>
            <a:r>
              <a:rPr lang="en-US" sz="2400" dirty="0" smtClean="0"/>
              <a:t>20% of which are first time donors</a:t>
            </a:r>
          </a:p>
          <a:p>
            <a:pPr lvl="1" eaLnBrk="1" hangingPunct="1"/>
            <a:r>
              <a:rPr lang="en-US" sz="2400" dirty="0" smtClean="0"/>
              <a:t>38% of the US population is eligible to donate blood at any given time, less than 10% do so annually </a:t>
            </a:r>
          </a:p>
          <a:p>
            <a:pPr eaLnBrk="1" hangingPunct="1"/>
            <a:r>
              <a:rPr lang="en-US" sz="2800" dirty="0" smtClean="0"/>
              <a:t>16 million units of whole blood and red blood cells collected in the US</a:t>
            </a:r>
          </a:p>
          <a:p>
            <a:pPr eaLnBrk="1" hangingPunct="1"/>
            <a:r>
              <a:rPr lang="en-US" sz="2800" dirty="0" smtClean="0"/>
              <a:t>Every day in the US, approximately 40,000 units of blood are required in hospitals and emergency treatment facilities for patients </a:t>
            </a:r>
          </a:p>
          <a:p>
            <a:pPr eaLnBrk="1" hangingPunct="1"/>
            <a:r>
              <a:rPr lang="en-US" sz="2800" dirty="0" smtClean="0"/>
              <a:t>VUMC transfused ~70,000 units in 2011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3954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2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1193</Words>
  <Application>Microsoft Office PowerPoint</Application>
  <PresentationFormat>On-screen Show (4:3)</PresentationFormat>
  <Paragraphs>112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Pre-analytic error in Transfusion MM&amp;I Blood Bank</vt:lpstr>
      <vt:lpstr>VUMC Pre-Analytical Error</vt:lpstr>
      <vt:lpstr>PowerPoint Presentation</vt:lpstr>
      <vt:lpstr>Specimen Testing</vt:lpstr>
      <vt:lpstr>Mixed Field (MF)</vt:lpstr>
      <vt:lpstr>Blood Type Discrepancy?</vt:lpstr>
      <vt:lpstr>PowerPoint Presentation</vt:lpstr>
      <vt:lpstr>Error Phases</vt:lpstr>
      <vt:lpstr>Blood Utilization in the US</vt:lpstr>
      <vt:lpstr>Shouldn’t We Worry about Pathogens?</vt:lpstr>
      <vt:lpstr>Near Miss</vt:lpstr>
      <vt:lpstr>Institutes of Medicine (IOM)</vt:lpstr>
      <vt:lpstr>PowerPoint Presentation</vt:lpstr>
      <vt:lpstr>Is the hospital laboratory to blame?</vt:lpstr>
      <vt:lpstr>PowerPoint Presentation</vt:lpstr>
      <vt:lpstr>So how does the lab work?</vt:lpstr>
      <vt:lpstr>The Lab</vt:lpstr>
      <vt:lpstr>Simple system…many errors</vt:lpstr>
      <vt:lpstr>PowerPoint Presentation</vt:lpstr>
      <vt:lpstr>Pre-Analytical</vt:lpstr>
      <vt:lpstr>Pre-analytical</vt:lpstr>
      <vt:lpstr>PowerPoint Presentation</vt:lpstr>
      <vt:lpstr>Acknowledgements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MM&amp;I Blood Bank</dc:title>
  <dc:creator>Booth, Garrett S</dc:creator>
  <cp:lastModifiedBy>Booth, Garrett S</cp:lastModifiedBy>
  <cp:revision>20</cp:revision>
  <dcterms:created xsi:type="dcterms:W3CDTF">2012-11-26T16:07:47Z</dcterms:created>
  <dcterms:modified xsi:type="dcterms:W3CDTF">2012-11-26T21:00:16Z</dcterms:modified>
</cp:coreProperties>
</file>