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302" r:id="rId3"/>
    <p:sldId id="323" r:id="rId4"/>
    <p:sldId id="256" r:id="rId5"/>
    <p:sldId id="259" r:id="rId6"/>
    <p:sldId id="303" r:id="rId7"/>
    <p:sldId id="298" r:id="rId8"/>
    <p:sldId id="301" r:id="rId9"/>
    <p:sldId id="293" r:id="rId10"/>
    <p:sldId id="322" r:id="rId11"/>
    <p:sldId id="320" r:id="rId12"/>
    <p:sldId id="317" r:id="rId13"/>
    <p:sldId id="324" r:id="rId14"/>
    <p:sldId id="311" r:id="rId15"/>
    <p:sldId id="321" r:id="rId16"/>
    <p:sldId id="295" r:id="rId17"/>
    <p:sldId id="315" r:id="rId18"/>
    <p:sldId id="308" r:id="rId19"/>
    <p:sldId id="314" r:id="rId20"/>
    <p:sldId id="296" r:id="rId21"/>
    <p:sldId id="306" r:id="rId22"/>
    <p:sldId id="297" r:id="rId23"/>
    <p:sldId id="307" r:id="rId24"/>
    <p:sldId id="305" r:id="rId25"/>
    <p:sldId id="310" r:id="rId26"/>
    <p:sldId id="325" r:id="rId27"/>
    <p:sldId id="316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05" autoAdjust="0"/>
  </p:normalViewPr>
  <p:slideViewPr>
    <p:cSldViewPr snapToGrid="0" snapToObjects="1">
      <p:cViewPr>
        <p:scale>
          <a:sx n="71" d="100"/>
          <a:sy n="71" d="100"/>
        </p:scale>
        <p:origin x="-15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46E6-26BD-6B4C-AF2C-F804E83C822E}" type="datetimeFigureOut">
              <a:rPr lang="en-US" smtClean="0"/>
              <a:t>5/27/16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4CD2-313F-4741-BA4A-500F32CC3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16B92-C411-6744-886D-76739CD4E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Fetal </a:t>
            </a:r>
            <a:r>
              <a:rPr lang="en-US" dirty="0" err="1" smtClean="0"/>
              <a:t>cfDNA</a:t>
            </a:r>
            <a:r>
              <a:rPr lang="en-US" dirty="0" smtClean="0"/>
              <a:t> peak 143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Maternal </a:t>
            </a:r>
            <a:r>
              <a:rPr lang="en-US" dirty="0" err="1" smtClean="0"/>
              <a:t>cfDNA</a:t>
            </a:r>
            <a:r>
              <a:rPr lang="en-US" dirty="0" smtClean="0"/>
              <a:t> peak 166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Stable –</a:t>
            </a:r>
            <a:r>
              <a:rPr lang="en-US" baseline="0" dirty="0" smtClean="0"/>
              <a:t> blood samples can be transported for several days in EDTA tubes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4CD2-313F-4741-BA4A-500F32CC38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1. RH locus structures of the common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phenotypes. Illustrated are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 structures of the RH genes (located at 1p34-36) in 1) normal D-positive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individuals; 2) most Caucasian D negatives and a high proportion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20%)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Europeans and North Americans of African descent; 3)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pseudogene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 of African descent; 4) gene structure of the hybrid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in r’s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phenotypes; and 5)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(and derived in r’s) exons (depicted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blue boxes) 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(red). Mutations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(missense in exon 5, nonsense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 6) are depicted as arrows.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4CD2-313F-4741-BA4A-500F32CC38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0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2. Molecular bases underlying some partial D phenotypes. Depicted are some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described partial D phenotypes, generated to two different genetic mechanisms: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hybrid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by SNPs in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represented as red boxes 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yellow. The pertinent amino acid exchanges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result from the SNP are indicated by an arrow, as are the partial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-to-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exchanges. The name of each partial D is indicated to the right of the panel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which low-frequency Rh antigen the phenotype expresses. A full list of partial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alleles is available at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www.uniulm.de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/%7Efwagner/RH/RB/).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4CD2-313F-4741-BA4A-500F32CC38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cite this article: Yu-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Zhu, Ying-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Zheng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 Li,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Zhou, Xi Liao,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Jian-xin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 (2014) Diagnostic accuracy of non-invasive fetal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genotyping using cell-free fetal DNA: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meta analysis, The Journal of Maternal-Fetal &amp; Neonatal Medicine, 27:18, 1839-1844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4CD2-313F-4741-BA4A-500F32CC38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20.3.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iPLEX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genotyping reaction. Each single nucleotide polymorphism (SNP)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locus is amplified via PCR in a multiplexed reaction using site-specific forward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reverse primers containing a 10-bp mass tag which increases the mass of each PCR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 to prevent their interference with the post-PCR primer extension product resolution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MALDI-TOF MS system. Following PCR, the reactions are incubated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shrimp alkaline phosphatase to dephosphorylate any unincorporated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dNTPs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prior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 extension. Single base primer extension reactions are then carried out in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allele-specific manner using terminator nucleotides so that all four bases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resolved on the basis of their mass relative to their primer and all other products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generated in the reaction. Primer extension products are then desalted via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exchange, dispensed onto a silicon array preloaded with matrix and genotype products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masses (in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daltons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their allele ratios resolved with a MALDI-TOF MS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4CD2-313F-4741-BA4A-500F32CC38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9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2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FB4D-6E3A-E746-A5DC-D71348AB179B}" type="datetimeFigureOut">
              <a:rPr lang="en-US" smtClean="0"/>
              <a:t>5/27/16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DC07-BAD5-8D44-82CC-A3110DDA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hyperlink" Target="http://www.illustrationsource.com/stock/image/520612/dna-double-helix-in-the-shape-of-a-question-mark/?&amp;results_per_page=1&amp;detail=TRUE&amp;page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61" y="143601"/>
            <a:ext cx="8914536" cy="112627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Noninvasive prenatal testing for</a:t>
            </a:r>
            <a:br>
              <a:rPr lang="en-US" sz="3200" dirty="0" smtClean="0"/>
            </a:br>
            <a:r>
              <a:rPr lang="en-US" sz="3200" dirty="0" smtClean="0"/>
              <a:t>determination of fetal blood groups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61" y="1269880"/>
            <a:ext cx="8914536" cy="5470231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Laurie Lee, MD, PhD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Blood Bank Rotation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May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66" y="2074330"/>
            <a:ext cx="1618368" cy="2645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" y="2406648"/>
            <a:ext cx="3030873" cy="2059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7222"/>
          <a:stretch/>
        </p:blipFill>
        <p:spPr>
          <a:xfrm>
            <a:off x="6032500" y="1839916"/>
            <a:ext cx="2518833" cy="3115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667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RhD</a:t>
            </a:r>
            <a:r>
              <a:rPr lang="en-US" sz="2800" dirty="0" smtClean="0"/>
              <a:t> blood group is the major cause of HDFN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1" y="1791756"/>
            <a:ext cx="8833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If fetal blood enters maternal circulation </a:t>
            </a:r>
            <a:r>
              <a:rPr lang="en-US" sz="2400" dirty="0" smtClean="0">
                <a:sym typeface="Wingdings"/>
              </a:rPr>
              <a:t> Pregnant woman can become immunized to a paternally inherited fetal antigen  </a:t>
            </a:r>
          </a:p>
          <a:p>
            <a:r>
              <a:rPr lang="en-US" sz="2400" dirty="0" smtClean="0">
                <a:sym typeface="Wingdings"/>
              </a:rPr>
              <a:t>    Upon 2</a:t>
            </a:r>
            <a:r>
              <a:rPr lang="en-US" sz="2400" baseline="30000" dirty="0" smtClean="0">
                <a:sym typeface="Wingdings"/>
              </a:rPr>
              <a:t>nd</a:t>
            </a:r>
            <a:r>
              <a:rPr lang="en-US" sz="2400" dirty="0" smtClean="0">
                <a:sym typeface="Wingdings"/>
              </a:rPr>
              <a:t> stimulus (current or future pregnancy), woman produces  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</a:t>
            </a:r>
            <a:r>
              <a:rPr lang="en-US" sz="2400" dirty="0" err="1" smtClean="0">
                <a:sym typeface="Wingdings"/>
              </a:rPr>
              <a:t>IgG</a:t>
            </a:r>
            <a:r>
              <a:rPr lang="en-US" sz="2400" dirty="0" smtClean="0">
                <a:sym typeface="Wingdings"/>
              </a:rPr>
              <a:t> antibodies that cross placenta and promote RBC destruction 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Hemolytic disease of the fetus and newborn (HDFN)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Blood group families most important in HDFN: Rh, </a:t>
            </a:r>
            <a:r>
              <a:rPr lang="en-US" sz="2400" dirty="0" err="1" smtClean="0">
                <a:sym typeface="Wingdings"/>
              </a:rPr>
              <a:t>Kell</a:t>
            </a:r>
            <a:r>
              <a:rPr lang="en-US" sz="2400" dirty="0" smtClean="0">
                <a:sym typeface="Wingdings"/>
              </a:rPr>
              <a:t>, Kidd, Duffy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Introduction of prenatal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prophylaxis in the late 1960s  reduced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immunizations from ~17% to 0.8-1.5%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(and further reduced to ~0.2-0.4% with both prenatal and   </a:t>
            </a:r>
          </a:p>
          <a:p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postnatal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prophylaxis)</a:t>
            </a:r>
          </a:p>
        </p:txBody>
      </p:sp>
    </p:spTree>
    <p:extLst>
      <p:ext uri="{BB962C8B-B14F-4D97-AF65-F5344CB8AC3E}">
        <p14:creationId xmlns:p14="http://schemas.microsoft.com/office/powerpoint/2010/main" val="36628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Second application of NIPT (after fetal sex determination) – Fetal </a:t>
            </a:r>
            <a:r>
              <a:rPr lang="en-US" sz="2800" i="1" dirty="0" smtClean="0"/>
              <a:t>RHD</a:t>
            </a:r>
            <a:r>
              <a:rPr lang="en-US" sz="2800" dirty="0" smtClean="0"/>
              <a:t> typing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1" y="1880865"/>
            <a:ext cx="8833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Fetal </a:t>
            </a:r>
            <a:r>
              <a:rPr lang="en-US" sz="2400" dirty="0" err="1" smtClean="0"/>
              <a:t>RhD</a:t>
            </a:r>
            <a:r>
              <a:rPr lang="en-US" sz="2400" dirty="0" smtClean="0"/>
              <a:t> type can be prenatally determined based on detection of the fetal </a:t>
            </a:r>
            <a:r>
              <a:rPr lang="en-US" sz="2400" dirty="0" err="1" smtClean="0"/>
              <a:t>RhD</a:t>
            </a:r>
            <a:r>
              <a:rPr lang="en-US" sz="2400" dirty="0" smtClean="0"/>
              <a:t> gene (</a:t>
            </a:r>
            <a:r>
              <a:rPr lang="en-US" sz="2400" i="1" dirty="0" smtClean="0"/>
              <a:t>RHD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The most common molecular basis of the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 blood type is a </a:t>
            </a:r>
            <a:r>
              <a:rPr lang="en-US" sz="2400" u="sng" dirty="0" smtClean="0"/>
              <a:t>complete absence of </a:t>
            </a:r>
            <a:r>
              <a:rPr lang="en-US" sz="2400" i="1" u="sng" dirty="0" smtClean="0"/>
              <a:t>RHD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Therefore, the presence of </a:t>
            </a:r>
            <a:r>
              <a:rPr lang="en-US" sz="2400" i="1" dirty="0" smtClean="0"/>
              <a:t>RHD</a:t>
            </a:r>
            <a:r>
              <a:rPr lang="en-US" sz="2400" dirty="0" smtClean="0"/>
              <a:t> in an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 pregnant woman is indicative of an </a:t>
            </a:r>
            <a:r>
              <a:rPr lang="en-US" sz="2400" dirty="0" err="1" smtClean="0"/>
              <a:t>RhD</a:t>
            </a:r>
            <a:r>
              <a:rPr lang="en-US" sz="2400" dirty="0" smtClean="0"/>
              <a:t> positive fetus </a:t>
            </a:r>
          </a:p>
          <a:p>
            <a:pPr marL="800100" lvl="1" indent="-342900">
              <a:buFont typeface="Courier New"/>
              <a:buChar char="o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2006-2008: Three large-scale feasibility studies demonstrated the high accuracy of noninvasive fetal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typing applied as a prenatal screening method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1955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argeted prenatal </a:t>
            </a:r>
            <a:r>
              <a:rPr lang="en-US" sz="2800" dirty="0" err="1" smtClean="0"/>
              <a:t>RhD</a:t>
            </a:r>
            <a:r>
              <a:rPr lang="en-US" sz="2800" dirty="0" smtClean="0"/>
              <a:t> prophylaxis based on fetal </a:t>
            </a:r>
            <a:r>
              <a:rPr lang="en-US" sz="2800" i="1" dirty="0" smtClean="0"/>
              <a:t>RHD</a:t>
            </a:r>
            <a:r>
              <a:rPr lang="en-US" sz="2800" dirty="0" smtClean="0"/>
              <a:t> testing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1" y="1258958"/>
            <a:ext cx="883381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the United States: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~528,000 pregnancies in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 women each year</a:t>
            </a:r>
            <a:endParaRPr lang="en-US" sz="2400" i="1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Most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 pregnant women are managed without knowing the fetal </a:t>
            </a:r>
            <a:r>
              <a:rPr lang="en-US" sz="2400" i="1" dirty="0" smtClean="0"/>
              <a:t>RHD</a:t>
            </a:r>
            <a:r>
              <a:rPr lang="en-US" sz="2400" dirty="0" smtClean="0"/>
              <a:t> status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Clinical benefits of fetal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testing + targeted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prophylaxis: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negative women carrying an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negative fetus can avoid unnecessary exposure to a blood-derived product (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Reduced surveillance activity for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negative women carrying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negative fetus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Intensified monitoring for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negative women carrying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positive fetus (serial titers; middle cerebral artery </a:t>
            </a:r>
            <a:r>
              <a:rPr lang="en-US" sz="2400" dirty="0" err="1" smtClean="0">
                <a:sym typeface="Wingdings"/>
              </a:rPr>
              <a:t>Dopplers</a:t>
            </a:r>
            <a:r>
              <a:rPr lang="en-US" sz="2400" dirty="0" smtClean="0">
                <a:sym typeface="Wingdings"/>
              </a:rPr>
              <a:t>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Cost saving (?) – use less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versus cost of fetal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testing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Psychological benefits of having this information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Reduced need for cord blood typing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010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Fetal </a:t>
            </a:r>
            <a:r>
              <a:rPr lang="en-US" sz="2800" i="1" dirty="0" smtClean="0"/>
              <a:t>RHD</a:t>
            </a:r>
            <a:r>
              <a:rPr lang="en-US" sz="2800" dirty="0" smtClean="0"/>
              <a:t> testing: the European experience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61" y="1428347"/>
            <a:ext cx="90308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2001: Real-time PCR-based prenatal testing of </a:t>
            </a:r>
            <a:r>
              <a:rPr lang="en-US" sz="2400" dirty="0" err="1" smtClean="0"/>
              <a:t>RhD</a:t>
            </a:r>
            <a:r>
              <a:rPr lang="en-US" sz="2400" dirty="0" smtClean="0"/>
              <a:t> immunized </a:t>
            </a:r>
            <a:r>
              <a:rPr lang="en-US" sz="2400" dirty="0"/>
              <a:t>women first implemented as a routine clinical service in </a:t>
            </a:r>
            <a:r>
              <a:rPr lang="en-US" sz="2400" dirty="0" smtClean="0"/>
              <a:t>England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On the heels of large-scale feasibility studies (2006-2008): </a:t>
            </a:r>
          </a:p>
          <a:p>
            <a:pPr lvl="1"/>
            <a:r>
              <a:rPr lang="en-US" sz="2400" dirty="0" smtClean="0"/>
              <a:t>Noninvasive fetal </a:t>
            </a:r>
            <a:r>
              <a:rPr lang="en-US" sz="2400" i="1" dirty="0" smtClean="0"/>
              <a:t>RHD</a:t>
            </a:r>
            <a:r>
              <a:rPr lang="en-US" sz="2400" dirty="0" smtClean="0"/>
              <a:t> typing applied as a screening method adopted nationally in Denmark and The Netherlands (and parts of Sweden, Belgium, France, and England)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In Sweden, introduction of </a:t>
            </a:r>
            <a:r>
              <a:rPr lang="en-US" sz="2400" dirty="0"/>
              <a:t>early prenatal screening of fetal </a:t>
            </a:r>
            <a:r>
              <a:rPr lang="en-US" sz="2400" i="1" dirty="0"/>
              <a:t>RHD</a:t>
            </a:r>
            <a:r>
              <a:rPr lang="en-US" sz="2400" dirty="0"/>
              <a:t> </a:t>
            </a:r>
            <a:r>
              <a:rPr lang="en-US" sz="2400" dirty="0" smtClean="0"/>
              <a:t>in combo with targeted prenatal prophylaxis </a:t>
            </a:r>
            <a:r>
              <a:rPr lang="en-US" sz="2400" dirty="0" smtClean="0">
                <a:sym typeface="Wingdings"/>
              </a:rPr>
              <a:t> reduced immunization incidence from 0.46% to 0.26% within &lt;5 years</a:t>
            </a:r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2013-2014: Cord blood </a:t>
            </a:r>
            <a:r>
              <a:rPr lang="en-US" sz="2400" dirty="0" err="1" smtClean="0"/>
              <a:t>RhD</a:t>
            </a:r>
            <a:r>
              <a:rPr lang="en-US" sz="2400" dirty="0" smtClean="0"/>
              <a:t> typing terminated in The Netherlands and Denmark (considered redundant with prenatal fetal </a:t>
            </a:r>
            <a:r>
              <a:rPr lang="en-US" sz="2400" i="1" dirty="0" smtClean="0"/>
              <a:t>RHD</a:t>
            </a:r>
            <a:r>
              <a:rPr lang="en-US" sz="2400" dirty="0" smtClean="0"/>
              <a:t> typing)</a:t>
            </a:r>
          </a:p>
        </p:txBody>
      </p:sp>
    </p:spTree>
    <p:extLst>
      <p:ext uri="{BB962C8B-B14F-4D97-AF65-F5344CB8AC3E}">
        <p14:creationId xmlns:p14="http://schemas.microsoft.com/office/powerpoint/2010/main" val="403475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Prenatal fetal </a:t>
            </a:r>
            <a:r>
              <a:rPr lang="en-US" sz="2800" i="1" dirty="0" smtClean="0"/>
              <a:t>RHD</a:t>
            </a:r>
            <a:r>
              <a:rPr lang="en-US" sz="2800" dirty="0" smtClean="0"/>
              <a:t> typing: assay design considerations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68" y="1525538"/>
            <a:ext cx="863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“easy” part (at first glance):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Looking for presence of </a:t>
            </a:r>
            <a:r>
              <a:rPr lang="en-US" sz="2400" i="1" dirty="0" smtClean="0"/>
              <a:t>RHD</a:t>
            </a:r>
            <a:r>
              <a:rPr lang="en-US" sz="2400" dirty="0" smtClean="0"/>
              <a:t> sequence in an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 mother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Lends itself well to PCR-based assay design</a:t>
            </a:r>
          </a:p>
          <a:p>
            <a:endParaRPr lang="en-US" sz="2400" dirty="0"/>
          </a:p>
          <a:p>
            <a:r>
              <a:rPr lang="en-US" sz="2400" dirty="0" smtClean="0"/>
              <a:t>Why it is not so easy: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&gt;200 variants of </a:t>
            </a:r>
            <a:r>
              <a:rPr lang="en-US" sz="2400" dirty="0" err="1" smtClean="0"/>
              <a:t>RhD</a:t>
            </a:r>
            <a:r>
              <a:rPr lang="en-US" sz="2400" dirty="0" smtClean="0"/>
              <a:t>: may be gene-positive but phenotypically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 due to “silent” </a:t>
            </a:r>
            <a:r>
              <a:rPr lang="en-US" sz="2400" i="1" dirty="0" smtClean="0"/>
              <a:t>RHD</a:t>
            </a:r>
            <a:r>
              <a:rPr lang="en-US" sz="2400" dirty="0" smtClean="0"/>
              <a:t> variant</a:t>
            </a:r>
            <a:endParaRPr lang="en-US" sz="2400" i="1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Assay must navigate among these variants, avoiding both false-negative and false-positive predictions of fetal </a:t>
            </a:r>
            <a:r>
              <a:rPr lang="en-US" sz="2400" dirty="0" err="1" smtClean="0"/>
              <a:t>RhD</a:t>
            </a:r>
            <a:r>
              <a:rPr lang="en-US" sz="2400" dirty="0" smtClean="0"/>
              <a:t> type (typically sample several exons of </a:t>
            </a:r>
            <a:r>
              <a:rPr lang="en-US" sz="2400" i="1" dirty="0" smtClean="0"/>
              <a:t>RHD</a:t>
            </a:r>
            <a:r>
              <a:rPr lang="en-US" sz="2400" dirty="0" smtClean="0"/>
              <a:t> gene)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Assay must avoid targeting the homologous </a:t>
            </a:r>
            <a:r>
              <a:rPr lang="en-US" sz="2400" i="1" dirty="0" smtClean="0"/>
              <a:t>RHCE</a:t>
            </a:r>
            <a:r>
              <a:rPr lang="en-US" sz="2400" dirty="0" smtClean="0"/>
              <a:t> gene in the Rh blood group system that shares ~94% sequence identity with </a:t>
            </a:r>
            <a:r>
              <a:rPr lang="en-US" sz="2400" i="1" dirty="0" smtClean="0"/>
              <a:t>RHD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5246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Prenatal fetal </a:t>
            </a:r>
            <a:r>
              <a:rPr lang="en-US" sz="2800" i="1" dirty="0" smtClean="0"/>
              <a:t>RHD</a:t>
            </a:r>
            <a:r>
              <a:rPr lang="en-US" sz="2800" dirty="0" smtClean="0"/>
              <a:t> typing:</a:t>
            </a:r>
            <a:br>
              <a:rPr lang="en-US" sz="2800" dirty="0" smtClean="0"/>
            </a:br>
            <a:r>
              <a:rPr lang="en-US" sz="2800" dirty="0" smtClean="0"/>
              <a:t>Avoiding false-positive and false-negative results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1" y="1462889"/>
            <a:ext cx="89145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False-negative results (fetus – </a:t>
            </a:r>
            <a:r>
              <a:rPr lang="en-US" sz="2400" dirty="0" err="1" smtClean="0"/>
              <a:t>RhD</a:t>
            </a:r>
            <a:r>
              <a:rPr lang="en-US" sz="2400" dirty="0" smtClean="0"/>
              <a:t> positive; test result – </a:t>
            </a:r>
            <a:r>
              <a:rPr lang="en-US" sz="2400" dirty="0" err="1" smtClean="0"/>
              <a:t>RhD</a:t>
            </a:r>
            <a:r>
              <a:rPr lang="en-US" sz="2400" dirty="0" smtClean="0"/>
              <a:t> negative)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u="sng" dirty="0" smtClean="0"/>
              <a:t>Central objective of fetal </a:t>
            </a:r>
            <a:r>
              <a:rPr lang="en-US" sz="2400" i="1" u="sng" dirty="0" smtClean="0"/>
              <a:t>RHD</a:t>
            </a:r>
            <a:r>
              <a:rPr lang="en-US" sz="2400" u="sng" dirty="0" smtClean="0"/>
              <a:t> typing: AVOID false-negative results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Most common causes: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Low levels of </a:t>
            </a:r>
            <a:r>
              <a:rPr lang="en-US" sz="2400" dirty="0" err="1" smtClean="0">
                <a:sym typeface="Wingdings"/>
              </a:rPr>
              <a:t>cffDNA</a:t>
            </a:r>
            <a:endParaRPr lang="en-US" sz="2400" dirty="0">
              <a:sym typeface="Wingdings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>
                <a:sym typeface="Wingdings"/>
              </a:rPr>
              <a:t>Failed DNA extraction</a:t>
            </a:r>
            <a:endParaRPr lang="en-US" sz="2400" dirty="0">
              <a:sym typeface="Wingdings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 dirty="0">
                <a:sym typeface="Wingdings"/>
              </a:rPr>
              <a:t>H</a:t>
            </a:r>
            <a:r>
              <a:rPr lang="en-US" sz="2400" dirty="0" smtClean="0">
                <a:sym typeface="Wingdings"/>
              </a:rPr>
              <a:t>uman error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False-positive results (fetus –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negative; test result – </a:t>
            </a:r>
            <a:r>
              <a:rPr lang="en-US" sz="2400" dirty="0" err="1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positive)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Most commonly related to </a:t>
            </a:r>
            <a:r>
              <a:rPr lang="en-US" sz="2400" i="1" dirty="0" smtClean="0">
                <a:sym typeface="Wingdings"/>
              </a:rPr>
              <a:t>RHD</a:t>
            </a:r>
            <a:r>
              <a:rPr lang="en-US" sz="2400" dirty="0" smtClean="0">
                <a:sym typeface="Wingdings"/>
              </a:rPr>
              <a:t> complexity – may have mutation not sampled by assay</a:t>
            </a:r>
          </a:p>
        </p:txBody>
      </p:sp>
    </p:spTree>
    <p:extLst>
      <p:ext uri="{BB962C8B-B14F-4D97-AF65-F5344CB8AC3E}">
        <p14:creationId xmlns:p14="http://schemas.microsoft.com/office/powerpoint/2010/main" val="29551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RH locus structures of common </a:t>
            </a:r>
            <a:r>
              <a:rPr lang="en-US" sz="2800" dirty="0" err="1" smtClean="0"/>
              <a:t>RhD</a:t>
            </a:r>
            <a:r>
              <a:rPr lang="en-US" sz="2800" dirty="0" smtClean="0"/>
              <a:t> phenotypes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74" y="1381225"/>
            <a:ext cx="7224985" cy="50423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23742" y="6370779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Avent</a:t>
            </a:r>
            <a:r>
              <a:rPr lang="en-US" dirty="0" smtClean="0"/>
              <a:t> (2008) Methods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444: 185-201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Molecular bases underlying some partial D phenotypes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97" y="1332030"/>
            <a:ext cx="6821489" cy="50787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3742" y="6370779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Avent</a:t>
            </a:r>
            <a:r>
              <a:rPr lang="en-US" dirty="0" smtClean="0"/>
              <a:t> (2008) Methods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444: 185-201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“Diagnostic </a:t>
            </a:r>
            <a:r>
              <a:rPr lang="en-US" sz="2400" dirty="0"/>
              <a:t>accuracy of non-invasive fetal </a:t>
            </a:r>
            <a:r>
              <a:rPr lang="en-US" sz="2400" dirty="0" err="1"/>
              <a:t>RhD</a:t>
            </a:r>
            <a:r>
              <a:rPr lang="en-US" sz="2400" dirty="0"/>
              <a:t> </a:t>
            </a:r>
            <a:r>
              <a:rPr lang="en-US" sz="2400" dirty="0" smtClean="0"/>
              <a:t>genotyping using </a:t>
            </a:r>
            <a:r>
              <a:rPr lang="en-US" sz="2400" dirty="0"/>
              <a:t>cell-free fetal </a:t>
            </a:r>
            <a:r>
              <a:rPr lang="en-US" sz="2400" dirty="0" smtClean="0"/>
              <a:t>DNA: a </a:t>
            </a:r>
            <a:r>
              <a:rPr lang="en-US" sz="2400" dirty="0"/>
              <a:t>meta </a:t>
            </a:r>
            <a:r>
              <a:rPr lang="en-US" sz="2400" dirty="0" smtClean="0"/>
              <a:t>analysis” (41 studies; 1998-2013)</a:t>
            </a:r>
            <a:endParaRPr lang="en-US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8" y="1563840"/>
            <a:ext cx="6855133" cy="18974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40" y="3801600"/>
            <a:ext cx="6903255" cy="24610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85320" y="2231984"/>
            <a:ext cx="158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352 “substandard samples” excluded</a:t>
            </a:r>
            <a:endParaRPr lang="en-US" dirty="0"/>
          </a:p>
        </p:txBody>
      </p:sp>
      <p:sp>
        <p:nvSpPr>
          <p:cNvPr id="9" name="Curved Left Arrow 8"/>
          <p:cNvSpPr/>
          <p:nvPr/>
        </p:nvSpPr>
        <p:spPr>
          <a:xfrm>
            <a:off x="6831738" y="2678400"/>
            <a:ext cx="371505" cy="41472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340" y="6343948"/>
            <a:ext cx="589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Yu-</a:t>
            </a:r>
            <a:r>
              <a:rPr lang="en-US" dirty="0" err="1" smtClean="0"/>
              <a:t>juan</a:t>
            </a:r>
            <a:r>
              <a:rPr lang="en-US" dirty="0" smtClean="0"/>
              <a:t> et al (2014) J Mat-Fetal &amp; Neonatal Med 27: 1839-44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Published reports of results from prenatal </a:t>
            </a:r>
            <a:r>
              <a:rPr lang="en-US" sz="2800" i="1" dirty="0" smtClean="0"/>
              <a:t>RHD</a:t>
            </a:r>
            <a:r>
              <a:rPr lang="en-US" sz="2800" dirty="0" smtClean="0"/>
              <a:t> screening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85"/>
          <a:stretch/>
        </p:blipFill>
        <p:spPr>
          <a:xfrm>
            <a:off x="140556" y="2332800"/>
            <a:ext cx="8869861" cy="33436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69112" y="6370779"/>
            <a:ext cx="435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Clausen et al (2014) </a:t>
            </a:r>
            <a:r>
              <a:rPr lang="en-US" dirty="0" err="1" smtClean="0"/>
              <a:t>Prenat</a:t>
            </a:r>
            <a:r>
              <a:rPr lang="en-US" dirty="0" smtClean="0"/>
              <a:t> </a:t>
            </a:r>
            <a:r>
              <a:rPr lang="en-US" dirty="0" err="1" smtClean="0"/>
              <a:t>Diagn</a:t>
            </a:r>
            <a:r>
              <a:rPr lang="en-US" dirty="0" smtClean="0"/>
              <a:t> 34: 409-15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8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Tumors release cell-free DNA (</a:t>
            </a:r>
            <a:r>
              <a:rPr lang="en-US" sz="2800" dirty="0" err="1" smtClean="0"/>
              <a:t>cfDNA</a:t>
            </a:r>
            <a:r>
              <a:rPr lang="en-US" sz="2800" dirty="0" smtClean="0"/>
              <a:t>) into circulation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161" y="1371278"/>
            <a:ext cx="8914536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Mandel </a:t>
            </a:r>
            <a:r>
              <a:rPr lang="en-US" sz="2400" dirty="0"/>
              <a:t>P, </a:t>
            </a:r>
            <a:r>
              <a:rPr lang="en-US" sz="2400" dirty="0" err="1"/>
              <a:t>Metais</a:t>
            </a:r>
            <a:r>
              <a:rPr lang="en-US" sz="2400" dirty="0"/>
              <a:t> </a:t>
            </a:r>
            <a:r>
              <a:rPr lang="en-US" sz="2400" dirty="0" smtClean="0"/>
              <a:t>P. Les </a:t>
            </a:r>
            <a:r>
              <a:rPr lang="en-US" sz="2400" dirty="0" err="1"/>
              <a:t>acides</a:t>
            </a:r>
            <a:r>
              <a:rPr lang="en-US" sz="2400" dirty="0"/>
              <a:t> </a:t>
            </a:r>
            <a:r>
              <a:rPr lang="en-US" sz="2400" dirty="0" err="1"/>
              <a:t>nucleiques</a:t>
            </a:r>
            <a:r>
              <a:rPr lang="en-US" sz="2400" dirty="0"/>
              <a:t> du plasma </a:t>
            </a:r>
            <a:r>
              <a:rPr lang="en-US" sz="2400" dirty="0" err="1"/>
              <a:t>sanguin</a:t>
            </a:r>
            <a:r>
              <a:rPr lang="en-US" sz="2400" dirty="0"/>
              <a:t> chez </a:t>
            </a:r>
            <a:r>
              <a:rPr lang="en-US" sz="2400" dirty="0" err="1"/>
              <a:t>l'homme</a:t>
            </a:r>
            <a:r>
              <a:rPr lang="en-US" sz="2400" dirty="0"/>
              <a:t>. C R </a:t>
            </a:r>
            <a:r>
              <a:rPr lang="en-US" sz="2400" dirty="0" err="1"/>
              <a:t>Seances</a:t>
            </a:r>
            <a:r>
              <a:rPr lang="en-US" sz="2400" dirty="0"/>
              <a:t> </a:t>
            </a:r>
            <a:r>
              <a:rPr lang="en-US" sz="2400" dirty="0" err="1"/>
              <a:t>Soc</a:t>
            </a:r>
            <a:r>
              <a:rPr lang="en-US" sz="2400" dirty="0"/>
              <a:t> </a:t>
            </a:r>
            <a:r>
              <a:rPr lang="en-US" sz="2400" dirty="0" err="1"/>
              <a:t>Biol</a:t>
            </a:r>
            <a:r>
              <a:rPr lang="en-US" sz="2400" dirty="0"/>
              <a:t> </a:t>
            </a:r>
            <a:r>
              <a:rPr lang="en-US" sz="2400" dirty="0" err="1"/>
              <a:t>Fil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366FF"/>
                </a:solidFill>
              </a:rPr>
              <a:t>1948</a:t>
            </a:r>
            <a:r>
              <a:rPr lang="en-US" sz="2400" dirty="0"/>
              <a:t>;142:241–</a:t>
            </a:r>
            <a:r>
              <a:rPr lang="en-US" sz="2400" dirty="0" smtClean="0"/>
              <a:t>3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cfDNA</a:t>
            </a:r>
            <a:r>
              <a:rPr lang="en-US" sz="2800" dirty="0" smtClean="0">
                <a:solidFill>
                  <a:srgbClr val="FF0000"/>
                </a:solidFill>
              </a:rPr>
              <a:t> present in blood of healthy individuals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Leon </a:t>
            </a:r>
            <a:r>
              <a:rPr lang="en-US" sz="2400" dirty="0"/>
              <a:t>SA, Shapiro B, </a:t>
            </a:r>
            <a:r>
              <a:rPr lang="en-US" sz="2400" dirty="0" err="1"/>
              <a:t>Sklaroff</a:t>
            </a:r>
            <a:r>
              <a:rPr lang="en-US" sz="2400" dirty="0"/>
              <a:t> DM, </a:t>
            </a:r>
            <a:r>
              <a:rPr lang="en-US" sz="2400" dirty="0" err="1"/>
              <a:t>Yaros</a:t>
            </a:r>
            <a:r>
              <a:rPr lang="en-US" sz="2400" dirty="0"/>
              <a:t> </a:t>
            </a:r>
            <a:r>
              <a:rPr lang="en-US" sz="2400" dirty="0" smtClean="0"/>
              <a:t>MJ. Free </a:t>
            </a:r>
            <a:r>
              <a:rPr lang="en-US" sz="2400" dirty="0"/>
              <a:t>DNA in the serum of cancer patients and the effect of therapy. Cancer Res </a:t>
            </a:r>
            <a:r>
              <a:rPr lang="en-US" sz="2400" dirty="0">
                <a:solidFill>
                  <a:srgbClr val="3366FF"/>
                </a:solidFill>
              </a:rPr>
              <a:t>1977</a:t>
            </a:r>
            <a:r>
              <a:rPr lang="en-US" sz="2400" dirty="0"/>
              <a:t>;37:646–</a:t>
            </a:r>
            <a:r>
              <a:rPr lang="en-US" sz="2400" dirty="0" smtClean="0"/>
              <a:t>50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Increased concentrations of </a:t>
            </a:r>
            <a:r>
              <a:rPr lang="en-US" sz="2800" dirty="0" err="1" smtClean="0">
                <a:solidFill>
                  <a:srgbClr val="FF0000"/>
                </a:solidFill>
              </a:rPr>
              <a:t>cfDNA</a:t>
            </a:r>
            <a:r>
              <a:rPr lang="en-US" sz="2800" dirty="0" smtClean="0">
                <a:solidFill>
                  <a:srgbClr val="FF0000"/>
                </a:solidFill>
              </a:rPr>
              <a:t> in circulation of cancer patients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 err="1" smtClean="0"/>
              <a:t>Stroun</a:t>
            </a:r>
            <a:r>
              <a:rPr lang="en-US" sz="2400" dirty="0" smtClean="0"/>
              <a:t> </a:t>
            </a:r>
            <a:r>
              <a:rPr lang="en-US" sz="2400" dirty="0"/>
              <a:t>M, Anker P, Maurice P, </a:t>
            </a:r>
            <a:r>
              <a:rPr lang="en-US" sz="2400" dirty="0" err="1"/>
              <a:t>Lyautey</a:t>
            </a:r>
            <a:r>
              <a:rPr lang="en-US" sz="2400" dirty="0"/>
              <a:t> J, </a:t>
            </a:r>
            <a:r>
              <a:rPr lang="en-US" sz="2400" dirty="0" err="1"/>
              <a:t>Lederrey</a:t>
            </a:r>
            <a:r>
              <a:rPr lang="en-US" sz="2400" dirty="0"/>
              <a:t> C, </a:t>
            </a:r>
            <a:r>
              <a:rPr lang="en-US" sz="2400" dirty="0" err="1"/>
              <a:t>Beljanski</a:t>
            </a:r>
            <a:r>
              <a:rPr lang="en-US" sz="2400" dirty="0"/>
              <a:t> </a:t>
            </a:r>
            <a:r>
              <a:rPr lang="en-US" sz="2400" dirty="0" smtClean="0"/>
              <a:t>M. Neoplastic </a:t>
            </a:r>
            <a:r>
              <a:rPr lang="en-US" sz="2400" dirty="0"/>
              <a:t>characteristics of the DNA found in the plasma of cancer patients. Oncology </a:t>
            </a:r>
            <a:r>
              <a:rPr lang="en-US" sz="2400" dirty="0">
                <a:solidFill>
                  <a:srgbClr val="3366FF"/>
                </a:solidFill>
              </a:rPr>
              <a:t>1989</a:t>
            </a:r>
            <a:r>
              <a:rPr lang="en-US" sz="2400" dirty="0"/>
              <a:t>;46:318–</a:t>
            </a:r>
            <a:r>
              <a:rPr lang="en-US" sz="2400" dirty="0" smtClean="0"/>
              <a:t>22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cfDNA</a:t>
            </a:r>
            <a:r>
              <a:rPr lang="en-US" sz="2800" dirty="0" smtClean="0">
                <a:solidFill>
                  <a:srgbClr val="FF0000"/>
                </a:solidFill>
              </a:rPr>
              <a:t> from cancer patients shares features of tumor DNA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9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Sequenom</a:t>
            </a:r>
            <a:r>
              <a:rPr lang="en-US" sz="2800" dirty="0" smtClean="0"/>
              <a:t>, Inc.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1" y="1428347"/>
            <a:ext cx="9030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recent press release from company: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Based in San Diego, CA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Sequenom</a:t>
            </a:r>
            <a:r>
              <a:rPr lang="en-US" sz="2400" dirty="0" smtClean="0"/>
              <a:t> Laboratories, a CAP-accredited and CLIA-certified molecular diagnostics laboratory, has developed a broad range of laboratory tests, with a focus principally on prenatal care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First quarter 2016 revenues of $27.6 </a:t>
            </a:r>
            <a:r>
              <a:rPr lang="en-US" sz="2400" dirty="0" smtClean="0"/>
              <a:t>million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01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Sequenom’s</a:t>
            </a:r>
            <a:r>
              <a:rPr lang="en-US" sz="2800" dirty="0" smtClean="0"/>
              <a:t> </a:t>
            </a:r>
            <a:r>
              <a:rPr lang="en-US" sz="2800" dirty="0" err="1" smtClean="0"/>
              <a:t>SensiGene</a:t>
            </a:r>
            <a:r>
              <a:rPr lang="en-US" sz="2800" baseline="30000" dirty="0" err="1" smtClean="0"/>
              <a:t>TM</a:t>
            </a:r>
            <a:r>
              <a:rPr lang="en-US" sz="2800" dirty="0" smtClean="0"/>
              <a:t> Fetal </a:t>
            </a:r>
            <a:r>
              <a:rPr lang="en-US" sz="2800" i="1" dirty="0" smtClean="0"/>
              <a:t>RHD</a:t>
            </a:r>
            <a:r>
              <a:rPr lang="en-US" sz="2800" dirty="0" smtClean="0"/>
              <a:t> Genotyping assay:</a:t>
            </a:r>
            <a:br>
              <a:rPr lang="en-US" sz="2800" dirty="0" smtClean="0"/>
            </a:br>
            <a:r>
              <a:rPr lang="en-US" sz="2800" dirty="0" smtClean="0"/>
              <a:t>Exons tested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785" y="4874362"/>
            <a:ext cx="5917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Controls: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TGIF</a:t>
            </a:r>
            <a:r>
              <a:rPr lang="en-US" sz="2000" dirty="0" smtClean="0"/>
              <a:t> (control for successful cell-free DNA extraction)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Y-chromosome markers: </a:t>
            </a:r>
            <a:r>
              <a:rPr lang="en-US" sz="2000" i="1" dirty="0" smtClean="0"/>
              <a:t>SRY</a:t>
            </a:r>
            <a:r>
              <a:rPr lang="en-US" sz="2000" dirty="0" smtClean="0"/>
              <a:t>, </a:t>
            </a:r>
            <a:r>
              <a:rPr lang="en-US" sz="2000" i="1" dirty="0" smtClean="0"/>
              <a:t>DBY</a:t>
            </a:r>
            <a:r>
              <a:rPr lang="en-US" sz="2000" dirty="0" smtClean="0"/>
              <a:t>, and </a:t>
            </a:r>
            <a:r>
              <a:rPr lang="en-US" sz="2000" i="1" dirty="0" smtClean="0"/>
              <a:t>TTTY2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419" r="51873"/>
          <a:stretch/>
        </p:blipFill>
        <p:spPr>
          <a:xfrm>
            <a:off x="2479577" y="1882293"/>
            <a:ext cx="1883096" cy="28606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8" r="75460"/>
          <a:stretch/>
        </p:blipFill>
        <p:spPr>
          <a:xfrm>
            <a:off x="129591" y="1882293"/>
            <a:ext cx="2401826" cy="28606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155" r="1272"/>
          <a:stretch/>
        </p:blipFill>
        <p:spPr>
          <a:xfrm>
            <a:off x="4319473" y="1882293"/>
            <a:ext cx="4687896" cy="28606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93757" y="6370779"/>
            <a:ext cx="521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Tynan</a:t>
            </a:r>
            <a:r>
              <a:rPr lang="en-US" dirty="0" smtClean="0"/>
              <a:t> et al (2011) Am J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204: 251.e1-6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/>
              <a:t>Sequenom’s</a:t>
            </a:r>
            <a:r>
              <a:rPr lang="en-US" sz="2800" dirty="0"/>
              <a:t> </a:t>
            </a:r>
            <a:r>
              <a:rPr lang="en-US" sz="2800" dirty="0" err="1"/>
              <a:t>SensiGene</a:t>
            </a:r>
            <a:r>
              <a:rPr lang="en-US" sz="2000" baseline="30000" dirty="0" err="1"/>
              <a:t>TM</a:t>
            </a:r>
            <a:r>
              <a:rPr lang="en-US" sz="2800" dirty="0"/>
              <a:t> Fetal </a:t>
            </a:r>
            <a:r>
              <a:rPr lang="en-US" sz="2800" i="1" dirty="0"/>
              <a:t>RHD</a:t>
            </a:r>
            <a:r>
              <a:rPr lang="en-US" sz="2800" dirty="0"/>
              <a:t> Genotyping </a:t>
            </a:r>
            <a:r>
              <a:rPr lang="en-US" sz="2800" dirty="0" smtClean="0"/>
              <a:t>assay: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Calling rules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760"/>
          <a:stretch/>
        </p:blipFill>
        <p:spPr>
          <a:xfrm>
            <a:off x="546972" y="2039041"/>
            <a:ext cx="8024276" cy="31711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55136" y="6353499"/>
            <a:ext cx="437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Bombard et al (2011) </a:t>
            </a:r>
            <a:r>
              <a:rPr lang="en-US" dirty="0" err="1" smtClean="0"/>
              <a:t>Prenat</a:t>
            </a:r>
            <a:r>
              <a:rPr lang="en-US" dirty="0" smtClean="0"/>
              <a:t> </a:t>
            </a:r>
            <a:r>
              <a:rPr lang="en-US" dirty="0" err="1" smtClean="0"/>
              <a:t>Diagn</a:t>
            </a:r>
            <a:r>
              <a:rPr lang="en-US" dirty="0" smtClean="0"/>
              <a:t> 31: 802-8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SNP analysis by single base primer extension</a:t>
            </a:r>
            <a:br>
              <a:rPr lang="en-US" sz="2800" dirty="0" smtClean="0"/>
            </a:br>
            <a:r>
              <a:rPr lang="en-US" sz="2800" dirty="0" smtClean="0"/>
              <a:t>and MALDI-TOF mass spectrometry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36" t="861" r="6694" b="60464"/>
          <a:stretch/>
        </p:blipFill>
        <p:spPr>
          <a:xfrm>
            <a:off x="421752" y="1368525"/>
            <a:ext cx="4675148" cy="48499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52" t="43013"/>
          <a:stretch/>
        </p:blipFill>
        <p:spPr>
          <a:xfrm>
            <a:off x="5286449" y="1368527"/>
            <a:ext cx="3413694" cy="4848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57804" y="6370779"/>
            <a:ext cx="466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Oeth</a:t>
            </a:r>
            <a:r>
              <a:rPr lang="en-US" dirty="0" smtClean="0"/>
              <a:t> et al (2009) Methods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578: 307-43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Validation of </a:t>
            </a:r>
            <a:r>
              <a:rPr lang="en-US" sz="2800" dirty="0" err="1" smtClean="0"/>
              <a:t>Sequenom’s</a:t>
            </a:r>
            <a:r>
              <a:rPr lang="en-US" sz="2800" dirty="0" smtClean="0"/>
              <a:t> </a:t>
            </a:r>
            <a:r>
              <a:rPr lang="en-US" sz="2800" dirty="0" err="1" smtClean="0"/>
              <a:t>MassARRAY</a:t>
            </a:r>
            <a:r>
              <a:rPr lang="en-US" sz="2800" dirty="0" smtClean="0"/>
              <a:t>-based RHD assay in 150 pre-characterized clinical samples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092" b="5079"/>
          <a:stretch/>
        </p:blipFill>
        <p:spPr>
          <a:xfrm>
            <a:off x="227855" y="2073600"/>
            <a:ext cx="8699843" cy="35769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93757" y="6370779"/>
            <a:ext cx="521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Tynan</a:t>
            </a:r>
            <a:r>
              <a:rPr lang="en-US" dirty="0" smtClean="0"/>
              <a:t> et al (2011) Am J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204: 251.e1-6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7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Non-invasive prenatal genotyping of other (non-</a:t>
            </a:r>
            <a:r>
              <a:rPr lang="en-US" sz="2800" i="1" dirty="0" smtClean="0"/>
              <a:t>RHD</a:t>
            </a:r>
            <a:r>
              <a:rPr lang="en-US" sz="2800" dirty="0" smtClean="0"/>
              <a:t>) </a:t>
            </a:r>
            <a:br>
              <a:rPr lang="en-US" sz="2800" dirty="0" smtClean="0"/>
            </a:br>
            <a:r>
              <a:rPr lang="en-US" sz="2800" dirty="0" smtClean="0"/>
              <a:t>fetal blood group antigens 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0" y="1684434"/>
            <a:ext cx="8930711" cy="42339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69112" y="6370779"/>
            <a:ext cx="435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Clausen et al (2014) </a:t>
            </a:r>
            <a:r>
              <a:rPr lang="en-US" dirty="0" err="1" smtClean="0"/>
              <a:t>Prenat</a:t>
            </a:r>
            <a:r>
              <a:rPr lang="en-US" dirty="0" smtClean="0"/>
              <a:t> </a:t>
            </a:r>
            <a:r>
              <a:rPr lang="en-US" dirty="0" err="1" smtClean="0"/>
              <a:t>Diagn</a:t>
            </a:r>
            <a:r>
              <a:rPr lang="en-US" dirty="0" smtClean="0"/>
              <a:t> 34: 409-15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9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Next-generation sequencing-based assays for noninvasive prenatal testing of fetal blood group genotypes: Rationale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62" y="1943341"/>
            <a:ext cx="891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Fetal </a:t>
            </a:r>
            <a:r>
              <a:rPr lang="en-US" sz="2400" dirty="0" err="1" smtClean="0"/>
              <a:t>RhD</a:t>
            </a:r>
            <a:r>
              <a:rPr lang="en-US" sz="2400" dirty="0" smtClean="0"/>
              <a:t> typing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Easily detected against the complete absence of maternal </a:t>
            </a:r>
            <a:r>
              <a:rPr lang="en-US" sz="2400" i="1" dirty="0" smtClean="0"/>
              <a:t>RHD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/>
              <a:t>RHD </a:t>
            </a:r>
            <a:r>
              <a:rPr lang="en-US" sz="2400" dirty="0"/>
              <a:t>possesses several differences from </a:t>
            </a:r>
            <a:r>
              <a:rPr lang="en-US" sz="2400" i="1" dirty="0" smtClean="0"/>
              <a:t>RHCE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Fetal </a:t>
            </a:r>
            <a:r>
              <a:rPr lang="en-US" sz="2400" dirty="0" err="1" smtClean="0"/>
              <a:t>RhC</a:t>
            </a:r>
            <a:r>
              <a:rPr lang="en-US" sz="2400" dirty="0" smtClean="0"/>
              <a:t>/c, </a:t>
            </a:r>
            <a:r>
              <a:rPr lang="en-US" sz="2400" dirty="0" err="1" smtClean="0"/>
              <a:t>RhE</a:t>
            </a:r>
            <a:r>
              <a:rPr lang="en-US" sz="2400" dirty="0" smtClean="0"/>
              <a:t>/e, and KEL1/2 typing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Phenotypes determined by single nucleotide polymorphisms (SNPs)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Using PCR – difficult to maintain high specificity of allele-specific amplification (due to high maternal DNA background and only the SNP difference between fetal and maternal targets) </a:t>
            </a:r>
            <a:r>
              <a:rPr lang="en-US" sz="2400" dirty="0" smtClean="0">
                <a:sym typeface="Wingdings"/>
              </a:rPr>
              <a:t> maternal DNA interference may cause false-negative results</a:t>
            </a:r>
          </a:p>
        </p:txBody>
      </p:sp>
    </p:spTree>
    <p:extLst>
      <p:ext uri="{BB962C8B-B14F-4D97-AF65-F5344CB8AC3E}">
        <p14:creationId xmlns:p14="http://schemas.microsoft.com/office/powerpoint/2010/main" val="33392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51984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Next-generation sequencing-based assays for noninvasive prenatal testing of fetal blood group genotypes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ela\AppData\Local\Microsoft\Windows\Temporary Internet Files\Content.IE5\8OSCQXM2\FullSizeRe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1539" b="33466"/>
          <a:stretch/>
        </p:blipFill>
        <p:spPr bwMode="auto">
          <a:xfrm>
            <a:off x="1734671" y="1301740"/>
            <a:ext cx="5809129" cy="5427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1564" y="1315187"/>
            <a:ext cx="422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Rieneck</a:t>
            </a:r>
            <a:r>
              <a:rPr lang="en-US" dirty="0" smtClean="0"/>
              <a:t> et al (2013) Transfusion 53: 2892-8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5011" y="4136626"/>
            <a:ext cx="514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Wienzek-Lischka</a:t>
            </a:r>
            <a:r>
              <a:rPr lang="en-US" dirty="0" smtClean="0"/>
              <a:t> et al (2015) Transfusion 55: 1538-44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2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30" y="2077037"/>
            <a:ext cx="3265598" cy="388761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1667" y="6207112"/>
            <a:ext cx="8925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http://www.illustrationsource.com/stock/image/520612/dna-double-helix-in-the-shape-of-a-question-mark/?&amp;results_per_page=1&amp;detail=TRUE&amp;page=</a:t>
            </a:r>
            <a:r>
              <a:rPr lang="en-US" sz="1400" dirty="0" smtClean="0">
                <a:hlinkClick r:id="rId3"/>
              </a:rPr>
              <a:t>1</a:t>
            </a:r>
            <a:endParaRPr lang="en-US" sz="1400" dirty="0" smtClean="0"/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624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The liquid </a:t>
            </a:r>
            <a:r>
              <a:rPr lang="en-US" sz="2800" dirty="0"/>
              <a:t>biopsy: monitoring </a:t>
            </a:r>
            <a:r>
              <a:rPr lang="en-US" sz="2800" dirty="0" smtClean="0"/>
              <a:t>cancer genetics </a:t>
            </a:r>
            <a:r>
              <a:rPr lang="en-US" sz="2800" dirty="0"/>
              <a:t>in the blood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2" descr="nrclino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0" y="1256169"/>
            <a:ext cx="6677441" cy="5155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166893" y="6378323"/>
            <a:ext cx="59214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Crowley, E. </a:t>
            </a:r>
            <a:r>
              <a:rPr lang="en-US" sz="1400" i="1" dirty="0"/>
              <a:t>et al.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211D1E"/>
                </a:solidFill>
              </a:rPr>
              <a:t>(</a:t>
            </a:r>
            <a:r>
              <a:rPr lang="en-GB" sz="1400" dirty="0"/>
              <a:t>2013) </a:t>
            </a:r>
            <a:r>
              <a:rPr lang="en-US" sz="1400" i="1" dirty="0" smtClean="0"/>
              <a:t>Nat</a:t>
            </a:r>
            <a:r>
              <a:rPr lang="en-US" sz="1400" i="1" dirty="0"/>
              <a:t>. Rev. </a:t>
            </a:r>
            <a:r>
              <a:rPr lang="en-US" sz="1400" i="1" dirty="0" err="1"/>
              <a:t>Clin</a:t>
            </a:r>
            <a:r>
              <a:rPr lang="en-US" sz="1400" i="1" dirty="0"/>
              <a:t>. </a:t>
            </a:r>
            <a:r>
              <a:rPr lang="en-US" sz="1400" i="1" dirty="0" err="1"/>
              <a:t>Oncol</a:t>
            </a:r>
            <a:r>
              <a:rPr lang="en-US" sz="1400" i="1" dirty="0"/>
              <a:t>. </a:t>
            </a:r>
            <a:r>
              <a:rPr lang="en-US" sz="1400" dirty="0"/>
              <a:t>doi:10.1038/nrclinonc.2013.110</a:t>
            </a:r>
          </a:p>
        </p:txBody>
      </p:sp>
    </p:spTree>
    <p:extLst>
      <p:ext uri="{BB962C8B-B14F-4D97-AF65-F5344CB8AC3E}">
        <p14:creationId xmlns:p14="http://schemas.microsoft.com/office/powerpoint/2010/main" val="394501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“Traditional” prenatal testing for</a:t>
            </a:r>
            <a:br>
              <a:rPr lang="en-US" sz="2800" dirty="0" smtClean="0"/>
            </a:br>
            <a:r>
              <a:rPr lang="en-US" sz="2800" dirty="0" smtClean="0"/>
              <a:t>fetal chromosomal and genetic disorders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Utilizes maternal age, biochemical, and ultrasound markers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Positive screening leads to further diagnostic testing to obtain fetal DNA for definitive diagnosis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Involves invasive procedures (e.g., chorionic villus sampling, amniocentesis) with risk of miscarriage (0.5-1%)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Suboptimal </a:t>
            </a:r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 Efforts to find non-invasive approaches to directly interrogate fetal genetic material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The advent of non-invasive prenatal testing (NIPT)</a:t>
            </a:r>
            <a:br>
              <a:rPr lang="en-US" sz="2800" dirty="0" smtClean="0"/>
            </a:br>
            <a:r>
              <a:rPr lang="en-US" sz="2800" dirty="0" smtClean="0"/>
              <a:t>of cell-free fetal DNA (</a:t>
            </a:r>
            <a:r>
              <a:rPr lang="en-US" sz="2800" dirty="0" err="1" smtClean="0"/>
              <a:t>cffDNA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46" y="3000626"/>
            <a:ext cx="874825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Early research focus: maternally circulating fetal cells (rare)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Breakthrough: identification of cell-free fetal DNA in maternal circulation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Led to development of NIPT for detection of paternally inherited genetic features not present in the maternal genome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First application of NIPT – fetal sex determination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/>
              <a:t>Conventional PCR to detect Y chromosome sequences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/>
              <a:t>Positive result </a:t>
            </a:r>
            <a:r>
              <a:rPr lang="en-US" sz="2400" dirty="0" smtClean="0">
                <a:sym typeface="Wingdings"/>
              </a:rPr>
              <a:t> indicative of male fetus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25" y="1259614"/>
            <a:ext cx="7089151" cy="17410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51" y="1259615"/>
            <a:ext cx="3153825" cy="5032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065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Cell-free fetal DNA in maternal circulation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54" y="1411950"/>
            <a:ext cx="6304126" cy="49588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61949" y="6370779"/>
            <a:ext cx="45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Wong and Lo (2016) </a:t>
            </a:r>
            <a:r>
              <a:rPr lang="en-US" dirty="0" err="1" smtClean="0"/>
              <a:t>Annu</a:t>
            </a:r>
            <a:r>
              <a:rPr lang="en-US" dirty="0" smtClean="0"/>
              <a:t> Rev Med 67: 419-32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9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Overview of currently available applications of</a:t>
            </a:r>
            <a:br>
              <a:rPr lang="en-US" sz="2800" dirty="0" smtClean="0"/>
            </a:br>
            <a:r>
              <a:rPr lang="en-US" sz="2800" dirty="0" smtClean="0"/>
              <a:t>MPS-based NIPT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55" y="1263727"/>
            <a:ext cx="6792856" cy="52068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61949" y="6370779"/>
            <a:ext cx="45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Wong and Lo (2016) </a:t>
            </a:r>
            <a:r>
              <a:rPr lang="en-US" dirty="0" err="1" smtClean="0"/>
              <a:t>Annu</a:t>
            </a:r>
            <a:r>
              <a:rPr lang="en-US" dirty="0" smtClean="0"/>
              <a:t> Rev Med 67: 419-32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9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Characteristics of cell-free maternal versus fetal DNA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535" y="2670319"/>
            <a:ext cx="8788887" cy="2062706"/>
            <a:chOff x="173680" y="2670319"/>
            <a:chExt cx="8788887" cy="2062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7932" t="12339"/>
            <a:stretch/>
          </p:blipFill>
          <p:spPr>
            <a:xfrm>
              <a:off x="4847967" y="2670319"/>
              <a:ext cx="4114600" cy="205461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256" t="12339" r="80056"/>
            <a:stretch/>
          </p:blipFill>
          <p:spPr>
            <a:xfrm>
              <a:off x="173680" y="2670319"/>
              <a:ext cx="1736832" cy="206270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3620" t="12339" r="46465"/>
            <a:stretch/>
          </p:blipFill>
          <p:spPr>
            <a:xfrm>
              <a:off x="1910512" y="2670321"/>
              <a:ext cx="2937455" cy="206270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4822789" y="6367508"/>
            <a:ext cx="41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Liao et al (2014)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Acta</a:t>
            </a:r>
            <a:r>
              <a:rPr lang="en-US" dirty="0" smtClean="0"/>
              <a:t> 428: 44-50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3161" y="143602"/>
            <a:ext cx="8914536" cy="11153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smtClean="0"/>
              <a:t>Avoiding false negatives: Methods for determining fetal fraction </a:t>
            </a:r>
            <a:br>
              <a:rPr lang="en-US" sz="2800" dirty="0" smtClean="0"/>
            </a:br>
            <a:r>
              <a:rPr lang="en-US" sz="2800" dirty="0" smtClean="0"/>
              <a:t>of cell-free circulating DNA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161" y="1258958"/>
            <a:ext cx="8914536" cy="5481153"/>
          </a:xfrm>
          <a:ln w="12700" cmpd="sng">
            <a:solidFill>
              <a:srgbClr val="000000"/>
            </a:solidFill>
          </a:ln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6" r="1288" b="63606"/>
          <a:stretch/>
        </p:blipFill>
        <p:spPr>
          <a:xfrm>
            <a:off x="1009228" y="5649533"/>
            <a:ext cx="7135376" cy="69955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19643" y="6334434"/>
            <a:ext cx="415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Straver</a:t>
            </a:r>
            <a:r>
              <a:rPr lang="en-US" dirty="0" smtClean="0"/>
              <a:t> et al (2016) Prenatal </a:t>
            </a:r>
            <a:r>
              <a:rPr lang="en-US" dirty="0" err="1" smtClean="0"/>
              <a:t>Diag</a:t>
            </a:r>
            <a:r>
              <a:rPr lang="en-US" dirty="0" smtClean="0"/>
              <a:t> 36, 1–8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5369" y="1290331"/>
            <a:ext cx="82648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-Y chromosome markers (but only useful for male fetuses!)</a:t>
            </a:r>
          </a:p>
          <a:p>
            <a:endParaRPr lang="en-US" sz="2000" dirty="0" smtClean="0"/>
          </a:p>
          <a:p>
            <a:r>
              <a:rPr lang="en-US" sz="2000" dirty="0" smtClean="0"/>
              <a:t>-Fetal epigenetic markers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RASSF1A</a:t>
            </a:r>
            <a:r>
              <a:rPr lang="en-US" sz="2000" dirty="0" smtClean="0"/>
              <a:t> promoter (tumor suppressor gene)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err="1"/>
              <a:t>H</a:t>
            </a:r>
            <a:r>
              <a:rPr lang="en-US" sz="2000" dirty="0" err="1" smtClean="0"/>
              <a:t>ypermethylated</a:t>
            </a:r>
            <a:r>
              <a:rPr lang="en-US" sz="2000" dirty="0" smtClean="0"/>
              <a:t> in placental cells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err="1" smtClean="0"/>
              <a:t>Hypomethylated</a:t>
            </a:r>
            <a:r>
              <a:rPr lang="en-US" sz="2000" dirty="0" smtClean="0"/>
              <a:t> in maternal cells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Methylation-sensitive restriction enzymes followed by PCR </a:t>
            </a:r>
            <a:r>
              <a:rPr lang="en-US" sz="2000" dirty="0" smtClean="0">
                <a:sym typeface="Wingdings"/>
              </a:rPr>
              <a:t> Allows detection of placental-derived </a:t>
            </a:r>
            <a:r>
              <a:rPr lang="en-US" sz="2000" dirty="0" err="1" smtClean="0">
                <a:sym typeface="Wingdings"/>
              </a:rPr>
              <a:t>hypermethylated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i="1" dirty="0" smtClean="0">
                <a:sym typeface="Wingdings"/>
              </a:rPr>
              <a:t>RASSF1A</a:t>
            </a:r>
            <a:r>
              <a:rPr lang="en-US" sz="2000" dirty="0" smtClean="0">
                <a:sym typeface="Wingdings"/>
              </a:rPr>
              <a:t> sequences in maternal plasma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>
                <a:sym typeface="Wingdings"/>
              </a:rPr>
              <a:t>Has proven to be reliable and practical universal marker for the presence of fetal DNA in clinical assays </a:t>
            </a:r>
          </a:p>
          <a:p>
            <a:pPr lvl="1"/>
            <a:endParaRPr lang="en-US" sz="20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And another strategy:</a:t>
            </a:r>
            <a:endParaRPr lang="en-US" sz="2000" dirty="0" smtClean="0"/>
          </a:p>
          <a:p>
            <a:pPr marL="742950" lvl="1" indent="-285750">
              <a:buFont typeface="Courier New"/>
              <a:buChar char="o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1303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2207</Words>
  <Application>Microsoft Macintosh PowerPoint</Application>
  <PresentationFormat>On-screen Show (4:3)</PresentationFormat>
  <Paragraphs>199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Noninvasive prenatal testing for determination of fetal blood groups</vt:lpstr>
      <vt:lpstr>Tumors release cell-free DNA (cfDNA) into circulation</vt:lpstr>
      <vt:lpstr>The liquid biopsy: monitoring cancer genetics in the blood</vt:lpstr>
      <vt:lpstr>“Traditional” prenatal testing for fetal chromosomal and genetic disorders</vt:lpstr>
      <vt:lpstr>The advent of non-invasive prenatal testing (NIPT) of cell-free fetal DNA (cffDNA)</vt:lpstr>
      <vt:lpstr>Cell-free fetal DNA in maternal circulation</vt:lpstr>
      <vt:lpstr>Overview of currently available applications of MPS-based NIPT</vt:lpstr>
      <vt:lpstr>Characteristics of cell-free maternal versus fetal DNA</vt:lpstr>
      <vt:lpstr>Avoiding false negatives: Methods for determining fetal fraction  of cell-free circulating DNA</vt:lpstr>
      <vt:lpstr>The RhD blood group is the major cause of HDFN</vt:lpstr>
      <vt:lpstr>Second application of NIPT (after fetal sex determination) – Fetal RHD typing</vt:lpstr>
      <vt:lpstr>Targeted prenatal RhD prophylaxis based on fetal RHD testing</vt:lpstr>
      <vt:lpstr>Fetal RHD testing: the European experience</vt:lpstr>
      <vt:lpstr>Prenatal fetal RHD typing: assay design considerations</vt:lpstr>
      <vt:lpstr>Prenatal fetal RHD typing: Avoiding false-positive and false-negative results</vt:lpstr>
      <vt:lpstr>RH locus structures of common RhD phenotypes</vt:lpstr>
      <vt:lpstr>Molecular bases underlying some partial D phenotypes</vt:lpstr>
      <vt:lpstr>“Diagnostic accuracy of non-invasive fetal RhD genotyping using cell-free fetal DNA: a meta analysis” (41 studies; 1998-2013)</vt:lpstr>
      <vt:lpstr>Published reports of results from prenatal RHD screening</vt:lpstr>
      <vt:lpstr>Sequenom, Inc.</vt:lpstr>
      <vt:lpstr>Sequenom’s SensiGeneTM Fetal RHD Genotyping assay: Exons tested</vt:lpstr>
      <vt:lpstr>Sequenom’s SensiGeneTM Fetal RHD Genotyping assay: Calling rules</vt:lpstr>
      <vt:lpstr>SNP analysis by single base primer extension and MALDI-TOF mass spectrometry</vt:lpstr>
      <vt:lpstr>Validation of Sequenom’s MassARRAY-based RHD assay in 150 pre-characterized clinical samples</vt:lpstr>
      <vt:lpstr>Non-invasive prenatal genotyping of other (non-RHD)  fetal blood group antigens </vt:lpstr>
      <vt:lpstr>Next-generation sequencing-based assays for noninvasive prenatal testing of fetal blood group genotypes: Rationale</vt:lpstr>
      <vt:lpstr>Next-generation sequencing-based assays for noninvasive prenatal testing of fetal blood group genotypes</vt:lpstr>
      <vt:lpstr>Questions?</vt:lpstr>
    </vt:vector>
  </TitlesOfParts>
  <Company>Cell &amp; Developmental Biology/VUMC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Lee</dc:creator>
  <cp:lastModifiedBy>Ethan Lee</cp:lastModifiedBy>
  <cp:revision>171</cp:revision>
  <dcterms:created xsi:type="dcterms:W3CDTF">2016-05-21T15:42:50Z</dcterms:created>
  <dcterms:modified xsi:type="dcterms:W3CDTF">2016-05-28T01:50:34Z</dcterms:modified>
</cp:coreProperties>
</file>