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Lst>
  <p:sldSz cx="9144000" cy="6858000" type="screen4x3"/>
  <p:notesSz cx="6858000" cy="9144000"/>
  <p:embeddedFontLst>
    <p:embeddedFont>
      <p:font typeface="Open Sans" panose="020B0604020202020204" charset="0"/>
      <p:regular r:id="rId28"/>
      <p:bold r:id="rId29"/>
      <p:italic r:id="rId30"/>
      <p:boldItalic r:id="rId31"/>
    </p:embeddedFont>
    <p:embeddedFont>
      <p:font typeface="PT Sans Narrow" panose="020B0604020202020204" charset="0"/>
      <p:regular r:id="rId32"/>
      <p:bold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888"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220489481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9" name="Shape 12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Patients aged 4-14 months, with defects including multiple types of anatomic defects (some with prior attempts at surgical palliation), restrictive cardiomyopathy, dilated cardiomyopathy, and endocardial fibroelastosis. The two patients who died had grafts that lasted 24 and 29 days respectively. One patient died due to aspiration pneumonia (evidence of mild cellular and humoral rejection), the other due to poor graft function thought to be drug related.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Shape 14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3" name="Shape 14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Many pathogenic bacteria contain polysaccharide capsules with similarity to blood group antigens. It is noted that infants do not develop immune response to polysaccharide based vaccines (without conjugation) until later in life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Shape 14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9" name="Shape 14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Shape 15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6" name="Shape 15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Shape 16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3" name="Shape 16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0" name="Shape 1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Cadaveric donation is still extremely rare, and over 80% of kidney transplants are living related donors (compared with about ⅓ in the US)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Shape 17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7" name="Shape 17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6" name="Shape 18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4" name="Shape 1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St. Cosmos and Damien: Physicians and early Christian martyrs who died in Syria in 278 AD. They are shown here performing a leg graft. They are the patron saints of physicians and surgeons and are venerated in Utica, NY during a 2 day celebration.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Shape 20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2" name="Shape 20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As an aside, one interesting finding was the wide variation in pre-op titers between centers (1:4 vs. 1:128). Difference due to lab methods?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Shape 208"/>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9" name="Shape 20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Shape 21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Collaborative transplant study showed virtually identical survival, with the exception of immediate post-op survival in ABOi recipients. Most common cause of death in this period was due to infectious causes.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Shape 22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3" name="Shape 22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Shape 229"/>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0" name="Shape 23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115000"/>
              </a:lnSpc>
              <a:spcBef>
                <a:spcPts val="0"/>
              </a:spcBef>
              <a:buNone/>
            </a:pPr>
            <a:r>
              <a:rPr lang="en"/>
              <a:t>This last point is somewhat controversial. Axelrod et al “</a:t>
            </a:r>
            <a:r>
              <a:rPr lang="en" sz="900">
                <a:highlight>
                  <a:srgbClr val="FFFFFF"/>
                </a:highlight>
              </a:rPr>
              <a:t>estimated Medicare spending for all covered services for 270 ABO-incompatible (ABOi) and 27 000 ABO-compatible (ABOc) transplants for the period 30 days before transplant through 3 years after transplant and found that costs for ABOi transplants were 74% higher than those for ABOc transplants. The Cox results showed that ABOi-transplanted patients had 1.9 times the risk of both death and graft failure compared with ABOc patients.”</a:t>
            </a:r>
          </a:p>
          <a:p>
            <a:pPr lvl="0" rtl="0">
              <a:lnSpc>
                <a:spcPct val="115000"/>
              </a:lnSpc>
              <a:spcBef>
                <a:spcPts val="0"/>
              </a:spcBef>
              <a:buNone/>
            </a:pPr>
            <a:r>
              <a:rPr lang="en" sz="1200">
                <a:latin typeface="Times New Roman"/>
                <a:ea typeface="Times New Roman"/>
                <a:cs typeface="Times New Roman"/>
                <a:sym typeface="Times New Roman"/>
              </a:rPr>
              <a:t> </a:t>
            </a:r>
          </a:p>
          <a:p>
            <a:pPr lvl="0" rtl="0">
              <a:lnSpc>
                <a:spcPct val="115000"/>
              </a:lnSpc>
              <a:spcBef>
                <a:spcPts val="0"/>
              </a:spcBef>
              <a:buNone/>
            </a:pPr>
            <a:r>
              <a:rPr lang="en" sz="900">
                <a:highlight>
                  <a:srgbClr val="FFFFFF"/>
                </a:highlight>
              </a:rPr>
              <a:t>Their analysis has been disputed by Held and McCormick (above quote): They ignore early mortality, and they compare it to the cost of ABOc transplant instead of being maintained on dialysis</a:t>
            </a:r>
          </a:p>
          <a:p>
            <a:pPr lvl="0" rtl="0">
              <a:lnSpc>
                <a:spcPct val="115000"/>
              </a:lnSpc>
              <a:spcBef>
                <a:spcPts val="0"/>
              </a:spcBef>
              <a:buNone/>
            </a:pPr>
            <a:endParaRPr sz="900">
              <a:highlight>
                <a:srgbClr val="FFFFFF"/>
              </a:highlight>
            </a:endParaRPr>
          </a:p>
          <a:p>
            <a:pPr lvl="0" rtl="0">
              <a:lnSpc>
                <a:spcPct val="115000"/>
              </a:lnSpc>
              <a:spcBef>
                <a:spcPts val="0"/>
              </a:spcBef>
              <a:buNone/>
            </a:pPr>
            <a:r>
              <a:rPr lang="en" sz="900">
                <a:highlight>
                  <a:srgbClr val="FFFFFF"/>
                </a:highlight>
              </a:rPr>
              <a:t>A question of equality- ABOi transplants are being performed more frequently on patients with private insurance (likely due to centers passing off costs to that instead of lower reimbursement from Medicaid/Medicare)</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Neither patient did well.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Concept of blood groups had been described by Landsteiner in 1901 and the 4 blood groups were described by Jan Jansky in 1907 ( in fact Voronoy had been an active research participant in blood transfusion, as well as the dubious field of testicular xenografts)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Shape 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Voronoy aware of ABO mismatch, but felt the blood of the recipient (group O) would perfuse the organ (group B) and “by the… rules of Landsteiner would cause no agglutination”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Herrick twins: Richard Herrick (recipient) would go on to live 9 more years following the transplant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7" name="Shape 10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Shape 114"/>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5" name="Shape 11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a:spLocks noGrp="1" noRot="1" noChangeAspect="1"/>
          </p:cNvSpPr>
          <p:nvPr>
            <p:ph type="sldImg" idx="2"/>
          </p:nvPr>
        </p:nvSpPr>
        <p:spPr>
          <a:xfrm>
            <a:off x="1143309"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2" name="Shape 12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Technical challenges due to complex anatomy of congenital heart defects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7007735" y="4235850"/>
            <a:ext cx="562200" cy="0"/>
          </a:xfrm>
          <a:prstGeom prst="straightConnector1">
            <a:avLst/>
          </a:prstGeom>
          <a:noFill/>
          <a:ln w="76200" cap="flat" cmpd="sng">
            <a:solidFill>
              <a:schemeClr val="lt2"/>
            </a:solidFill>
            <a:prstDash val="solid"/>
            <a:round/>
            <a:headEnd type="none" w="med" len="med"/>
            <a:tailEnd type="none" w="med" len="med"/>
          </a:ln>
        </p:spPr>
      </p:cxnSp>
      <p:cxnSp>
        <p:nvCxnSpPr>
          <p:cNvPr id="11" name="Shape 11"/>
          <p:cNvCxnSpPr/>
          <p:nvPr/>
        </p:nvCxnSpPr>
        <p:spPr>
          <a:xfrm>
            <a:off x="1575034" y="4211002"/>
            <a:ext cx="562200" cy="0"/>
          </a:xfrm>
          <a:prstGeom prst="straightConnector1">
            <a:avLst/>
          </a:prstGeom>
          <a:noFill/>
          <a:ln w="76200" cap="flat" cmpd="sng">
            <a:solidFill>
              <a:schemeClr val="lt2"/>
            </a:solidFill>
            <a:prstDash val="solid"/>
            <a:round/>
            <a:headEnd type="none" w="med" len="med"/>
            <a:tailEnd type="none" w="med" len="med"/>
          </a:ln>
        </p:spPr>
      </p:cxnSp>
      <p:grpSp>
        <p:nvGrpSpPr>
          <p:cNvPr id="12" name="Shape 12"/>
          <p:cNvGrpSpPr/>
          <p:nvPr/>
        </p:nvGrpSpPr>
        <p:grpSpPr>
          <a:xfrm>
            <a:off x="1004144" y="1362666"/>
            <a:ext cx="7136667" cy="203194"/>
            <a:chOff x="1346428" y="1011300"/>
            <a:chExt cx="6452100" cy="152400"/>
          </a:xfrm>
        </p:grpSpPr>
        <p:cxnSp>
          <p:nvCxnSpPr>
            <p:cNvPr id="13" name="Shape 13"/>
            <p:cNvCxnSpPr/>
            <p:nvPr/>
          </p:nvCxnSpPr>
          <p:spPr>
            <a:xfrm rot="10800000">
              <a:off x="1346428" y="1011300"/>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4" name="Shape 14"/>
            <p:cNvCxnSpPr/>
            <p:nvPr/>
          </p:nvCxnSpPr>
          <p:spPr>
            <a:xfrm rot="10800000">
              <a:off x="1346428" y="1163700"/>
              <a:ext cx="6452100" cy="0"/>
            </a:xfrm>
            <a:prstGeom prst="straightConnector1">
              <a:avLst/>
            </a:prstGeom>
            <a:noFill/>
            <a:ln w="9525" cap="flat" cmpd="sng">
              <a:solidFill>
                <a:schemeClr val="accent3"/>
              </a:solidFill>
              <a:prstDash val="solid"/>
              <a:round/>
              <a:headEnd type="none" w="med" len="med"/>
              <a:tailEnd type="none" w="med" len="med"/>
            </a:ln>
          </p:spPr>
        </p:cxnSp>
      </p:grpSp>
      <p:grpSp>
        <p:nvGrpSpPr>
          <p:cNvPr id="15" name="Shape 15"/>
          <p:cNvGrpSpPr/>
          <p:nvPr/>
        </p:nvGrpSpPr>
        <p:grpSpPr>
          <a:xfrm>
            <a:off x="1004151" y="5292001"/>
            <a:ext cx="7136667" cy="203194"/>
            <a:chOff x="1346435" y="3969087"/>
            <a:chExt cx="6452100" cy="152400"/>
          </a:xfrm>
        </p:grpSpPr>
        <p:cxnSp>
          <p:nvCxnSpPr>
            <p:cNvPr id="16" name="Shape 16"/>
            <p:cNvCxnSpPr/>
            <p:nvPr/>
          </p:nvCxnSpPr>
          <p:spPr>
            <a:xfrm>
              <a:off x="1346435" y="4121487"/>
              <a:ext cx="6452100" cy="0"/>
            </a:xfrm>
            <a:prstGeom prst="straightConnector1">
              <a:avLst/>
            </a:prstGeom>
            <a:noFill/>
            <a:ln w="76200" cap="flat" cmpd="sng">
              <a:solidFill>
                <a:schemeClr val="accent3"/>
              </a:solidFill>
              <a:prstDash val="solid"/>
              <a:round/>
              <a:headEnd type="none" w="med" len="med"/>
              <a:tailEnd type="none" w="med" len="med"/>
            </a:ln>
          </p:spPr>
        </p:cxnSp>
        <p:cxnSp>
          <p:nvCxnSpPr>
            <p:cNvPr id="17" name="Shape 17"/>
            <p:cNvCxnSpPr/>
            <p:nvPr/>
          </p:nvCxnSpPr>
          <p:spPr>
            <a:xfrm>
              <a:off x="1346435" y="3969087"/>
              <a:ext cx="6452100" cy="0"/>
            </a:xfrm>
            <a:prstGeom prst="straightConnector1">
              <a:avLst/>
            </a:prstGeom>
            <a:noFill/>
            <a:ln w="9525" cap="flat" cmpd="sng">
              <a:solidFill>
                <a:schemeClr val="accent3"/>
              </a:solidFill>
              <a:prstDash val="solid"/>
              <a:round/>
              <a:headEnd type="none" w="med" len="med"/>
              <a:tailEnd type="none" w="med" len="med"/>
            </a:ln>
          </p:spPr>
        </p:cxnSp>
      </p:grpSp>
      <p:sp>
        <p:nvSpPr>
          <p:cNvPr id="18" name="Shape 18"/>
          <p:cNvSpPr txBox="1">
            <a:spLocks noGrp="1"/>
          </p:cNvSpPr>
          <p:nvPr>
            <p:ph type="ctrTitle"/>
          </p:nvPr>
        </p:nvSpPr>
        <p:spPr>
          <a:xfrm>
            <a:off x="1004150" y="2335685"/>
            <a:ext cx="7136700" cy="1363200"/>
          </a:xfrm>
          <a:prstGeom prst="rect">
            <a:avLst/>
          </a:prstGeom>
        </p:spPr>
        <p:txBody>
          <a:bodyPr lIns="91425" tIns="91425" rIns="91425" bIns="91425" anchor="b" anchorCtr="0"/>
          <a:lstStyle>
            <a:lvl1pPr lvl="0" algn="ctr">
              <a:spcBef>
                <a:spcPts val="0"/>
              </a:spcBef>
              <a:buSzPct val="100000"/>
              <a:defRPr sz="5400"/>
            </a:lvl1pPr>
            <a:lvl2pPr lvl="1" algn="ctr">
              <a:spcBef>
                <a:spcPts val="0"/>
              </a:spcBef>
              <a:buSzPct val="100000"/>
              <a:defRPr sz="5400"/>
            </a:lvl2pPr>
            <a:lvl3pPr lvl="2" algn="ctr">
              <a:spcBef>
                <a:spcPts val="0"/>
              </a:spcBef>
              <a:buSzPct val="100000"/>
              <a:defRPr sz="5400"/>
            </a:lvl3pPr>
            <a:lvl4pPr lvl="3" algn="ctr">
              <a:spcBef>
                <a:spcPts val="0"/>
              </a:spcBef>
              <a:buSzPct val="100000"/>
              <a:defRPr sz="5400"/>
            </a:lvl4pPr>
            <a:lvl5pPr lvl="4" algn="ctr">
              <a:spcBef>
                <a:spcPts val="0"/>
              </a:spcBef>
              <a:buSzPct val="100000"/>
              <a:defRPr sz="5400"/>
            </a:lvl5pPr>
            <a:lvl6pPr lvl="5" algn="ctr">
              <a:spcBef>
                <a:spcPts val="0"/>
              </a:spcBef>
              <a:buSzPct val="100000"/>
              <a:defRPr sz="5400"/>
            </a:lvl6pPr>
            <a:lvl7pPr lvl="6" algn="ctr">
              <a:spcBef>
                <a:spcPts val="0"/>
              </a:spcBef>
              <a:buSzPct val="100000"/>
              <a:defRPr sz="5400"/>
            </a:lvl7pPr>
            <a:lvl8pPr lvl="7" algn="ctr">
              <a:spcBef>
                <a:spcPts val="0"/>
              </a:spcBef>
              <a:buSzPct val="100000"/>
              <a:defRPr sz="5400"/>
            </a:lvl8pPr>
            <a:lvl9pPr lvl="8" algn="ctr">
              <a:spcBef>
                <a:spcPts val="0"/>
              </a:spcBef>
              <a:buSzPct val="100000"/>
              <a:defRPr sz="5400"/>
            </a:lvl9pPr>
          </a:lstStyle>
          <a:p>
            <a:endParaRPr/>
          </a:p>
        </p:txBody>
      </p:sp>
      <p:sp>
        <p:nvSpPr>
          <p:cNvPr id="19" name="Shape 19"/>
          <p:cNvSpPr txBox="1">
            <a:spLocks noGrp="1"/>
          </p:cNvSpPr>
          <p:nvPr>
            <p:ph type="subTitle" idx="1"/>
          </p:nvPr>
        </p:nvSpPr>
        <p:spPr>
          <a:xfrm>
            <a:off x="2137225" y="3800052"/>
            <a:ext cx="4870500" cy="10569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400"/>
            </a:lvl1pPr>
            <a:lvl2pPr lvl="1" algn="ctr">
              <a:lnSpc>
                <a:spcPct val="100000"/>
              </a:lnSpc>
              <a:spcBef>
                <a:spcPts val="0"/>
              </a:spcBef>
              <a:spcAft>
                <a:spcPts val="0"/>
              </a:spcAft>
              <a:buSzPct val="100000"/>
              <a:buNone/>
              <a:defRPr sz="2400"/>
            </a:lvl2pPr>
            <a:lvl3pPr lvl="2" algn="ctr">
              <a:lnSpc>
                <a:spcPct val="100000"/>
              </a:lnSpc>
              <a:spcBef>
                <a:spcPts val="0"/>
              </a:spcBef>
              <a:spcAft>
                <a:spcPts val="0"/>
              </a:spcAft>
              <a:buSzPct val="100000"/>
              <a:buNone/>
              <a:defRPr sz="2400"/>
            </a:lvl3pPr>
            <a:lvl4pPr lvl="3" algn="ctr">
              <a:lnSpc>
                <a:spcPct val="100000"/>
              </a:lnSpc>
              <a:spcBef>
                <a:spcPts val="0"/>
              </a:spcBef>
              <a:spcAft>
                <a:spcPts val="0"/>
              </a:spcAft>
              <a:buSzPct val="100000"/>
              <a:buNone/>
              <a:defRPr sz="2400"/>
            </a:lvl4pPr>
            <a:lvl5pPr lvl="4" algn="ctr">
              <a:lnSpc>
                <a:spcPct val="100000"/>
              </a:lnSpc>
              <a:spcBef>
                <a:spcPts val="0"/>
              </a:spcBef>
              <a:spcAft>
                <a:spcPts val="0"/>
              </a:spcAft>
              <a:buSzPct val="100000"/>
              <a:buNone/>
              <a:defRPr sz="2400"/>
            </a:lvl5pPr>
            <a:lvl6pPr lvl="5" algn="ctr">
              <a:lnSpc>
                <a:spcPct val="100000"/>
              </a:lnSpc>
              <a:spcBef>
                <a:spcPts val="0"/>
              </a:spcBef>
              <a:spcAft>
                <a:spcPts val="0"/>
              </a:spcAft>
              <a:buSzPct val="100000"/>
              <a:buNone/>
              <a:defRPr sz="2400"/>
            </a:lvl6pPr>
            <a:lvl7pPr lvl="6" algn="ctr">
              <a:lnSpc>
                <a:spcPct val="100000"/>
              </a:lnSpc>
              <a:spcBef>
                <a:spcPts val="0"/>
              </a:spcBef>
              <a:spcAft>
                <a:spcPts val="0"/>
              </a:spcAft>
              <a:buSzPct val="100000"/>
              <a:buNone/>
              <a:defRPr sz="2400"/>
            </a:lvl7pPr>
            <a:lvl8pPr lvl="7" algn="ctr">
              <a:lnSpc>
                <a:spcPct val="100000"/>
              </a:lnSpc>
              <a:spcBef>
                <a:spcPts val="0"/>
              </a:spcBef>
              <a:spcAft>
                <a:spcPts val="0"/>
              </a:spcAft>
              <a:buSzPct val="100000"/>
              <a:buNone/>
              <a:defRPr sz="2400"/>
            </a:lvl8pPr>
            <a:lvl9pPr lvl="8" algn="ctr">
              <a:lnSpc>
                <a:spcPct val="100000"/>
              </a:lnSpc>
              <a:spcBef>
                <a:spcPts val="0"/>
              </a:spcBef>
              <a:spcAft>
                <a:spcPts val="0"/>
              </a:spcAft>
              <a:buSzPct val="100000"/>
              <a:buNone/>
              <a:defRPr sz="2400"/>
            </a:lvl9pPr>
          </a:lstStyle>
          <a:p>
            <a:endParaRPr/>
          </a:p>
        </p:txBody>
      </p:sp>
      <p:sp>
        <p:nvSpPr>
          <p:cNvPr id="20" name="Shape 20"/>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55"/>
        <p:cNvGrpSpPr/>
        <p:nvPr/>
      </p:nvGrpSpPr>
      <p:grpSpPr>
        <a:xfrm>
          <a:off x="0" y="0"/>
          <a:ext cx="0" cy="0"/>
          <a:chOff x="0" y="0"/>
          <a:chExt cx="0" cy="0"/>
        </a:xfrm>
      </p:grpSpPr>
      <p:sp>
        <p:nvSpPr>
          <p:cNvPr id="56" name="Shape 56"/>
          <p:cNvSpPr/>
          <p:nvPr/>
        </p:nvSpPr>
        <p:spPr>
          <a:xfrm>
            <a:off x="-75" y="6727600"/>
            <a:ext cx="9144000" cy="130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7" name="Shape 57"/>
          <p:cNvSpPr txBox="1">
            <a:spLocks noGrp="1"/>
          </p:cNvSpPr>
          <p:nvPr>
            <p:ph type="title"/>
          </p:nvPr>
        </p:nvSpPr>
        <p:spPr>
          <a:xfrm>
            <a:off x="311700" y="1739800"/>
            <a:ext cx="8520600" cy="2051100"/>
          </a:xfrm>
          <a:prstGeom prst="rect">
            <a:avLst/>
          </a:prstGeom>
        </p:spPr>
        <p:txBody>
          <a:bodyPr lIns="91425" tIns="91425" rIns="91425" bIns="91425" anchor="ctr" anchorCtr="0"/>
          <a:lstStyle>
            <a:lvl1pPr lvl="0" algn="ctr">
              <a:spcBef>
                <a:spcPts val="0"/>
              </a:spcBef>
              <a:buClr>
                <a:schemeClr val="accent3"/>
              </a:buClr>
              <a:buSzPct val="100000"/>
              <a:defRPr sz="13000">
                <a:solidFill>
                  <a:schemeClr val="accent3"/>
                </a:solidFill>
              </a:defRPr>
            </a:lvl1pPr>
            <a:lvl2pPr lvl="1" algn="ctr">
              <a:spcBef>
                <a:spcPts val="0"/>
              </a:spcBef>
              <a:buClr>
                <a:schemeClr val="accent3"/>
              </a:buClr>
              <a:buSzPct val="100000"/>
              <a:defRPr sz="13000">
                <a:solidFill>
                  <a:schemeClr val="accent3"/>
                </a:solidFill>
              </a:defRPr>
            </a:lvl2pPr>
            <a:lvl3pPr lvl="2" algn="ctr">
              <a:spcBef>
                <a:spcPts val="0"/>
              </a:spcBef>
              <a:buClr>
                <a:schemeClr val="accent3"/>
              </a:buClr>
              <a:buSzPct val="100000"/>
              <a:defRPr sz="13000">
                <a:solidFill>
                  <a:schemeClr val="accent3"/>
                </a:solidFill>
              </a:defRPr>
            </a:lvl3pPr>
            <a:lvl4pPr lvl="3" algn="ctr">
              <a:spcBef>
                <a:spcPts val="0"/>
              </a:spcBef>
              <a:buClr>
                <a:schemeClr val="accent3"/>
              </a:buClr>
              <a:buSzPct val="100000"/>
              <a:defRPr sz="13000">
                <a:solidFill>
                  <a:schemeClr val="accent3"/>
                </a:solidFill>
              </a:defRPr>
            </a:lvl4pPr>
            <a:lvl5pPr lvl="4" algn="ctr">
              <a:spcBef>
                <a:spcPts val="0"/>
              </a:spcBef>
              <a:buClr>
                <a:schemeClr val="accent3"/>
              </a:buClr>
              <a:buSzPct val="100000"/>
              <a:defRPr sz="13000">
                <a:solidFill>
                  <a:schemeClr val="accent3"/>
                </a:solidFill>
              </a:defRPr>
            </a:lvl5pPr>
            <a:lvl6pPr lvl="5" algn="ctr">
              <a:spcBef>
                <a:spcPts val="0"/>
              </a:spcBef>
              <a:buClr>
                <a:schemeClr val="accent3"/>
              </a:buClr>
              <a:buSzPct val="100000"/>
              <a:defRPr sz="13000">
                <a:solidFill>
                  <a:schemeClr val="accent3"/>
                </a:solidFill>
              </a:defRPr>
            </a:lvl6pPr>
            <a:lvl7pPr lvl="6" algn="ctr">
              <a:spcBef>
                <a:spcPts val="0"/>
              </a:spcBef>
              <a:buClr>
                <a:schemeClr val="accent3"/>
              </a:buClr>
              <a:buSzPct val="100000"/>
              <a:defRPr sz="13000">
                <a:solidFill>
                  <a:schemeClr val="accent3"/>
                </a:solidFill>
              </a:defRPr>
            </a:lvl7pPr>
            <a:lvl8pPr lvl="7" algn="ctr">
              <a:spcBef>
                <a:spcPts val="0"/>
              </a:spcBef>
              <a:buClr>
                <a:schemeClr val="accent3"/>
              </a:buClr>
              <a:buSzPct val="100000"/>
              <a:defRPr sz="13000">
                <a:solidFill>
                  <a:schemeClr val="accent3"/>
                </a:solidFill>
              </a:defRPr>
            </a:lvl8pPr>
            <a:lvl9pPr lvl="8" algn="ctr">
              <a:spcBef>
                <a:spcPts val="0"/>
              </a:spcBef>
              <a:buClr>
                <a:schemeClr val="accent3"/>
              </a:buClr>
              <a:buSzPct val="100000"/>
              <a:defRPr sz="13000">
                <a:solidFill>
                  <a:schemeClr val="accent3"/>
                </a:solidFill>
              </a:defRPr>
            </a:lvl9pPr>
          </a:lstStyle>
          <a:p>
            <a:endParaRPr/>
          </a:p>
        </p:txBody>
      </p:sp>
      <p:sp>
        <p:nvSpPr>
          <p:cNvPr id="58" name="Shape 58"/>
          <p:cNvSpPr txBox="1">
            <a:spLocks noGrp="1"/>
          </p:cNvSpPr>
          <p:nvPr>
            <p:ph type="body" idx="1"/>
          </p:nvPr>
        </p:nvSpPr>
        <p:spPr>
          <a:xfrm>
            <a:off x="311700" y="3994200"/>
            <a:ext cx="8520600" cy="14289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59" name="Shape 5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0"/>
        <p:cNvGrpSpPr/>
        <p:nvPr/>
      </p:nvGrpSpPr>
      <p:grpSpPr>
        <a:xfrm>
          <a:off x="0" y="0"/>
          <a:ext cx="0" cy="0"/>
          <a:chOff x="0" y="0"/>
          <a:chExt cx="0" cy="0"/>
        </a:xfrm>
      </p:grpSpPr>
      <p:sp>
        <p:nvSpPr>
          <p:cNvPr id="61" name="Shape 6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1"/>
        <p:cNvGrpSpPr/>
        <p:nvPr/>
      </p:nvGrpSpPr>
      <p:grpSpPr>
        <a:xfrm>
          <a:off x="0" y="0"/>
          <a:ext cx="0" cy="0"/>
          <a:chOff x="0" y="0"/>
          <a:chExt cx="0" cy="0"/>
        </a:xfrm>
      </p:grpSpPr>
      <p:sp>
        <p:nvSpPr>
          <p:cNvPr id="22" name="Shape 22"/>
          <p:cNvSpPr/>
          <p:nvPr/>
        </p:nvSpPr>
        <p:spPr>
          <a:xfrm>
            <a:off x="-50" y="3429200"/>
            <a:ext cx="9144000" cy="34287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3" name="Shape 23"/>
          <p:cNvSpPr txBox="1">
            <a:spLocks noGrp="1"/>
          </p:cNvSpPr>
          <p:nvPr>
            <p:ph type="title"/>
          </p:nvPr>
        </p:nvSpPr>
        <p:spPr>
          <a:xfrm>
            <a:off x="311700" y="1086400"/>
            <a:ext cx="8571300" cy="1256100"/>
          </a:xfrm>
          <a:prstGeom prst="rect">
            <a:avLst/>
          </a:prstGeom>
        </p:spPr>
        <p:txBody>
          <a:bodyPr lIns="91425" tIns="91425" rIns="91425" bIns="91425" anchor="ctr"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24" name="Shape 2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25"/>
        <p:cNvGrpSpPr/>
        <p:nvPr/>
      </p:nvGrpSpPr>
      <p:grpSpPr>
        <a:xfrm>
          <a:off x="0" y="0"/>
          <a:ext cx="0" cy="0"/>
          <a:chOff x="0" y="0"/>
          <a:chExt cx="0" cy="0"/>
        </a:xfrm>
      </p:grpSpPr>
      <p:sp>
        <p:nvSpPr>
          <p:cNvPr id="26" name="Shape 26"/>
          <p:cNvSpPr/>
          <p:nvPr/>
        </p:nvSpPr>
        <p:spPr>
          <a:xfrm>
            <a:off x="-75" y="6727600"/>
            <a:ext cx="9144000" cy="1305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sp>
        <p:nvSpPr>
          <p:cNvPr id="27" name="Shape 27"/>
          <p:cNvSpPr txBox="1">
            <a:spLocks noGrp="1"/>
          </p:cNvSpPr>
          <p:nvPr>
            <p:ph type="title"/>
          </p:nvPr>
        </p:nvSpPr>
        <p:spPr>
          <a:xfrm>
            <a:off x="311700" y="593366"/>
            <a:ext cx="85206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8" name="Shape 28"/>
          <p:cNvSpPr txBox="1">
            <a:spLocks noGrp="1"/>
          </p:cNvSpPr>
          <p:nvPr>
            <p:ph type="body" idx="1"/>
          </p:nvPr>
        </p:nvSpPr>
        <p:spPr>
          <a:xfrm>
            <a:off x="311700" y="1688433"/>
            <a:ext cx="8520600" cy="4403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9" name="Shape 29"/>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311700" y="593366"/>
            <a:ext cx="85206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2" name="Shape 32"/>
          <p:cNvSpPr txBox="1">
            <a:spLocks noGrp="1"/>
          </p:cNvSpPr>
          <p:nvPr>
            <p:ph type="body" idx="1"/>
          </p:nvPr>
        </p:nvSpPr>
        <p:spPr>
          <a:xfrm>
            <a:off x="311700" y="1688233"/>
            <a:ext cx="3999900" cy="4403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3" name="Shape 33"/>
          <p:cNvSpPr txBox="1">
            <a:spLocks noGrp="1"/>
          </p:cNvSpPr>
          <p:nvPr>
            <p:ph type="body" idx="2"/>
          </p:nvPr>
        </p:nvSpPr>
        <p:spPr>
          <a:xfrm>
            <a:off x="4832400" y="1688233"/>
            <a:ext cx="3999900" cy="44037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4" name="Shape 3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311700" y="593366"/>
            <a:ext cx="8520600" cy="943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311700" y="740800"/>
            <a:ext cx="2808000" cy="1007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40" name="Shape 40"/>
          <p:cNvSpPr txBox="1">
            <a:spLocks noGrp="1"/>
          </p:cNvSpPr>
          <p:nvPr>
            <p:ph type="body" idx="1"/>
          </p:nvPr>
        </p:nvSpPr>
        <p:spPr>
          <a:xfrm>
            <a:off x="311700" y="1852800"/>
            <a:ext cx="2808000" cy="42393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41" name="Shape 4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bg>
      <p:bgPr>
        <a:solidFill>
          <a:schemeClr val="accent6"/>
        </a:solidFill>
        <a:effectLst/>
      </p:bgPr>
    </p:bg>
    <p:spTree>
      <p:nvGrpSpPr>
        <p:cNvPr id="1" name="Shape 42"/>
        <p:cNvGrpSpPr/>
        <p:nvPr/>
      </p:nvGrpSpPr>
      <p:grpSpPr>
        <a:xfrm>
          <a:off x="0" y="0"/>
          <a:ext cx="0" cy="0"/>
          <a:chOff x="0" y="0"/>
          <a:chExt cx="0" cy="0"/>
        </a:xfrm>
      </p:grpSpPr>
      <p:sp>
        <p:nvSpPr>
          <p:cNvPr id="43" name="Shape 43"/>
          <p:cNvSpPr txBox="1">
            <a:spLocks noGrp="1"/>
          </p:cNvSpPr>
          <p:nvPr>
            <p:ph type="title"/>
          </p:nvPr>
        </p:nvSpPr>
        <p:spPr>
          <a:xfrm>
            <a:off x="490250" y="701800"/>
            <a:ext cx="5613600" cy="5454300"/>
          </a:xfrm>
          <a:prstGeom prst="rect">
            <a:avLst/>
          </a:prstGeom>
        </p:spPr>
        <p:txBody>
          <a:bodyPr lIns="91425" tIns="91425" rIns="91425" bIns="91425" anchor="ctr" anchorCtr="0"/>
          <a:lstStyle>
            <a:lvl1pPr lvl="0">
              <a:spcBef>
                <a:spcPts val="0"/>
              </a:spcBef>
              <a:buClr>
                <a:schemeClr val="dk2"/>
              </a:buClr>
              <a:buSzPct val="100000"/>
              <a:defRPr sz="5400" b="0">
                <a:solidFill>
                  <a:schemeClr val="dk2"/>
                </a:solidFill>
              </a:defRPr>
            </a:lvl1pPr>
            <a:lvl2pPr lvl="1">
              <a:spcBef>
                <a:spcPts val="0"/>
              </a:spcBef>
              <a:buClr>
                <a:schemeClr val="dk2"/>
              </a:buClr>
              <a:buSzPct val="100000"/>
              <a:defRPr sz="5400" b="0">
                <a:solidFill>
                  <a:schemeClr val="dk2"/>
                </a:solidFill>
              </a:defRPr>
            </a:lvl2pPr>
            <a:lvl3pPr lvl="2">
              <a:spcBef>
                <a:spcPts val="0"/>
              </a:spcBef>
              <a:buClr>
                <a:schemeClr val="dk2"/>
              </a:buClr>
              <a:buSzPct val="100000"/>
              <a:defRPr sz="5400" b="0">
                <a:solidFill>
                  <a:schemeClr val="dk2"/>
                </a:solidFill>
              </a:defRPr>
            </a:lvl3pPr>
            <a:lvl4pPr lvl="3">
              <a:spcBef>
                <a:spcPts val="0"/>
              </a:spcBef>
              <a:buClr>
                <a:schemeClr val="dk2"/>
              </a:buClr>
              <a:buSzPct val="100000"/>
              <a:defRPr sz="5400" b="0">
                <a:solidFill>
                  <a:schemeClr val="dk2"/>
                </a:solidFill>
              </a:defRPr>
            </a:lvl4pPr>
            <a:lvl5pPr lvl="4">
              <a:spcBef>
                <a:spcPts val="0"/>
              </a:spcBef>
              <a:buClr>
                <a:schemeClr val="dk2"/>
              </a:buClr>
              <a:buSzPct val="100000"/>
              <a:defRPr sz="5400" b="0">
                <a:solidFill>
                  <a:schemeClr val="dk2"/>
                </a:solidFill>
              </a:defRPr>
            </a:lvl5pPr>
            <a:lvl6pPr lvl="5">
              <a:spcBef>
                <a:spcPts val="0"/>
              </a:spcBef>
              <a:buClr>
                <a:schemeClr val="dk2"/>
              </a:buClr>
              <a:buSzPct val="100000"/>
              <a:defRPr sz="5400" b="0">
                <a:solidFill>
                  <a:schemeClr val="dk2"/>
                </a:solidFill>
              </a:defRPr>
            </a:lvl6pPr>
            <a:lvl7pPr lvl="6">
              <a:spcBef>
                <a:spcPts val="0"/>
              </a:spcBef>
              <a:buClr>
                <a:schemeClr val="dk2"/>
              </a:buClr>
              <a:buSzPct val="100000"/>
              <a:defRPr sz="5400" b="0">
                <a:solidFill>
                  <a:schemeClr val="dk2"/>
                </a:solidFill>
              </a:defRPr>
            </a:lvl7pPr>
            <a:lvl8pPr lvl="7">
              <a:spcBef>
                <a:spcPts val="0"/>
              </a:spcBef>
              <a:buClr>
                <a:schemeClr val="dk2"/>
              </a:buClr>
              <a:buSzPct val="100000"/>
              <a:defRPr sz="5400" b="0">
                <a:solidFill>
                  <a:schemeClr val="dk2"/>
                </a:solidFill>
              </a:defRPr>
            </a:lvl8pPr>
            <a:lvl9pPr lvl="8">
              <a:spcBef>
                <a:spcPts val="0"/>
              </a:spcBef>
              <a:buClr>
                <a:schemeClr val="dk2"/>
              </a:buClr>
              <a:buSzPct val="100000"/>
              <a:defRPr sz="5400" b="0">
                <a:solidFill>
                  <a:schemeClr val="dk2"/>
                </a:solidFill>
              </a:defRPr>
            </a:lvl9pPr>
          </a:lstStyle>
          <a:p>
            <a:endParaRPr/>
          </a:p>
        </p:txBody>
      </p:sp>
      <p:sp>
        <p:nvSpPr>
          <p:cNvPr id="44" name="Shape 4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45"/>
        <p:cNvGrpSpPr/>
        <p:nvPr/>
      </p:nvGrpSpPr>
      <p:grpSpPr>
        <a:xfrm>
          <a:off x="0" y="0"/>
          <a:ext cx="0" cy="0"/>
          <a:chOff x="0" y="0"/>
          <a:chExt cx="0" cy="0"/>
        </a:xfrm>
      </p:grpSpPr>
      <p:sp>
        <p:nvSpPr>
          <p:cNvPr id="46" name="Shape 46"/>
          <p:cNvSpPr/>
          <p:nvPr/>
        </p:nvSpPr>
        <p:spPr>
          <a:xfrm>
            <a:off x="4572000" y="0"/>
            <a:ext cx="4572000" cy="6858000"/>
          </a:xfrm>
          <a:prstGeom prst="rect">
            <a:avLst/>
          </a:prstGeom>
          <a:solidFill>
            <a:schemeClr val="accent3"/>
          </a:solidFill>
          <a:ln>
            <a:noFill/>
          </a:ln>
        </p:spPr>
        <p:txBody>
          <a:bodyPr lIns="91425" tIns="91425" rIns="91425" bIns="91425" anchor="ctr" anchorCtr="0">
            <a:noAutofit/>
          </a:bodyPr>
          <a:lstStyle/>
          <a:p>
            <a:pPr lvl="0">
              <a:spcBef>
                <a:spcPts val="0"/>
              </a:spcBef>
              <a:buNone/>
            </a:pPr>
            <a:endParaRPr/>
          </a:p>
        </p:txBody>
      </p:sp>
      <p:cxnSp>
        <p:nvCxnSpPr>
          <p:cNvPr id="47" name="Shape 47"/>
          <p:cNvCxnSpPr/>
          <p:nvPr/>
        </p:nvCxnSpPr>
        <p:spPr>
          <a:xfrm>
            <a:off x="5029675" y="5994000"/>
            <a:ext cx="468300" cy="0"/>
          </a:xfrm>
          <a:prstGeom prst="straightConnector1">
            <a:avLst/>
          </a:prstGeom>
          <a:noFill/>
          <a:ln w="19050" cap="flat" cmpd="sng">
            <a:solidFill>
              <a:schemeClr val="lt1"/>
            </a:solidFill>
            <a:prstDash val="solid"/>
            <a:round/>
            <a:headEnd type="none" w="med" len="med"/>
            <a:tailEnd type="none" w="med" len="med"/>
          </a:ln>
        </p:spPr>
      </p:cxnSp>
      <p:sp>
        <p:nvSpPr>
          <p:cNvPr id="48" name="Shape 48"/>
          <p:cNvSpPr txBox="1">
            <a:spLocks noGrp="1"/>
          </p:cNvSpPr>
          <p:nvPr>
            <p:ph type="title"/>
          </p:nvPr>
        </p:nvSpPr>
        <p:spPr>
          <a:xfrm>
            <a:off x="265500" y="1386233"/>
            <a:ext cx="4045200" cy="2234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49" name="Shape 49"/>
          <p:cNvSpPr txBox="1">
            <a:spLocks noGrp="1"/>
          </p:cNvSpPr>
          <p:nvPr>
            <p:ph type="subTitle" idx="1"/>
          </p:nvPr>
        </p:nvSpPr>
        <p:spPr>
          <a:xfrm>
            <a:off x="265500" y="3635833"/>
            <a:ext cx="4045200" cy="16467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50" name="Shape 50"/>
          <p:cNvSpPr txBox="1">
            <a:spLocks noGrp="1"/>
          </p:cNvSpPr>
          <p:nvPr>
            <p:ph type="body" idx="2"/>
          </p:nvPr>
        </p:nvSpPr>
        <p:spPr>
          <a:xfrm>
            <a:off x="4939500" y="965600"/>
            <a:ext cx="3837000" cy="4926900"/>
          </a:xfrm>
          <a:prstGeom prst="rect">
            <a:avLst/>
          </a:prstGeom>
        </p:spPr>
        <p:txBody>
          <a:bodyPr lIns="91425" tIns="91425" rIns="91425" bIns="91425" anchor="ctr" anchorCtr="0"/>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a:endParaRPr/>
          </a:p>
        </p:txBody>
      </p:sp>
      <p:sp>
        <p:nvSpPr>
          <p:cNvPr id="51" name="Shape 51"/>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52"/>
        <p:cNvGrpSpPr/>
        <p:nvPr/>
      </p:nvGrpSpPr>
      <p:grpSpPr>
        <a:xfrm>
          <a:off x="0" y="0"/>
          <a:ext cx="0" cy="0"/>
          <a:chOff x="0" y="0"/>
          <a:chExt cx="0" cy="0"/>
        </a:xfrm>
      </p:grpSpPr>
      <p:sp>
        <p:nvSpPr>
          <p:cNvPr id="53" name="Shape 53"/>
          <p:cNvSpPr txBox="1">
            <a:spLocks noGrp="1"/>
          </p:cNvSpPr>
          <p:nvPr>
            <p:ph type="body" idx="1"/>
          </p:nvPr>
        </p:nvSpPr>
        <p:spPr>
          <a:xfrm>
            <a:off x="311700" y="5640966"/>
            <a:ext cx="5998800" cy="798300"/>
          </a:xfrm>
          <a:prstGeom prst="rect">
            <a:avLst/>
          </a:prstGeom>
        </p:spPr>
        <p:txBody>
          <a:bodyPr lIns="91425" tIns="91425" rIns="91425" bIns="91425" anchor="ctr" anchorCtr="0"/>
          <a:lstStyle>
            <a:lvl1pPr lvl="0">
              <a:lnSpc>
                <a:spcPct val="100000"/>
              </a:lnSpc>
              <a:spcBef>
                <a:spcPts val="0"/>
              </a:spcBef>
              <a:spcAft>
                <a:spcPts val="0"/>
              </a:spcAft>
              <a:buSzPct val="100000"/>
              <a:buFont typeface="PT Sans Narrow"/>
              <a:buNone/>
              <a:defRPr sz="2400">
                <a:latin typeface="PT Sans Narrow"/>
                <a:ea typeface="PT Sans Narrow"/>
                <a:cs typeface="PT Sans Narrow"/>
                <a:sym typeface="PT Sans Narrow"/>
              </a:defRPr>
            </a:lvl1pPr>
          </a:lstStyle>
          <a:p>
            <a:endParaRPr/>
          </a:p>
        </p:txBody>
      </p:sp>
      <p:sp>
        <p:nvSpPr>
          <p:cNvPr id="54" name="Shape 54"/>
          <p:cNvSpPr txBox="1">
            <a:spLocks noGrp="1"/>
          </p:cNvSpPr>
          <p:nvPr>
            <p:ph type="sldNum" idx="12"/>
          </p:nvPr>
        </p:nvSpPr>
        <p:spPr>
          <a:xfrm>
            <a:off x="8472457" y="6217622"/>
            <a:ext cx="548700" cy="5247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6"/>
            <a:ext cx="8520600" cy="943200"/>
          </a:xfrm>
          <a:prstGeom prst="rect">
            <a:avLst/>
          </a:prstGeom>
          <a:noFill/>
          <a:ln>
            <a:noFill/>
          </a:ln>
        </p:spPr>
        <p:txBody>
          <a:bodyPr lIns="91425" tIns="91425" rIns="91425" bIns="91425" anchor="t" anchorCtr="0"/>
          <a:lstStyle>
            <a:lvl1pPr lvl="0">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1pPr>
            <a:lvl2pPr lvl="1">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2pPr>
            <a:lvl3pPr lvl="2">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3pPr>
            <a:lvl4pPr lvl="3">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4pPr>
            <a:lvl5pPr lvl="4">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5pPr>
            <a:lvl6pPr lvl="5">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6pPr>
            <a:lvl7pPr lvl="6">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7pPr>
            <a:lvl8pPr lvl="7">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8pPr>
            <a:lvl9pPr lvl="8">
              <a:spcBef>
                <a:spcPts val="0"/>
              </a:spcBef>
              <a:buClr>
                <a:schemeClr val="accent1"/>
              </a:buClr>
              <a:buSzPct val="100000"/>
              <a:buFont typeface="PT Sans Narrow"/>
              <a:buNone/>
              <a:defRPr sz="3600" b="1">
                <a:solidFill>
                  <a:schemeClr val="accent1"/>
                </a:solidFill>
                <a:latin typeface="PT Sans Narrow"/>
                <a:ea typeface="PT Sans Narrow"/>
                <a:cs typeface="PT Sans Narrow"/>
                <a:sym typeface="PT Sans Narrow"/>
              </a:defRPr>
            </a:lvl9pPr>
          </a:lstStyle>
          <a:p>
            <a:endParaRPr/>
          </a:p>
        </p:txBody>
      </p:sp>
      <p:sp>
        <p:nvSpPr>
          <p:cNvPr id="7" name="Shape 7"/>
          <p:cNvSpPr txBox="1">
            <a:spLocks noGrp="1"/>
          </p:cNvSpPr>
          <p:nvPr>
            <p:ph type="body" idx="1"/>
          </p:nvPr>
        </p:nvSpPr>
        <p:spPr>
          <a:xfrm>
            <a:off x="311700" y="1688433"/>
            <a:ext cx="8520600" cy="44037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buFont typeface="Open Sans"/>
              <a:defRPr sz="1800">
                <a:solidFill>
                  <a:schemeClr val="dk2"/>
                </a:solidFill>
                <a:latin typeface="Open Sans"/>
                <a:ea typeface="Open Sans"/>
                <a:cs typeface="Open Sans"/>
                <a:sym typeface="Open Sans"/>
              </a:defRPr>
            </a:lvl1pPr>
            <a:lvl2pPr lvl="1">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2pPr>
            <a:lvl3pPr lvl="2">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3pPr>
            <a:lvl4pPr lvl="3">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4pPr>
            <a:lvl5pPr lvl="4">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5pPr>
            <a:lvl6pPr lvl="5">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6pPr>
            <a:lvl7pPr lvl="6">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7pPr>
            <a:lvl8pPr lvl="7">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8pPr>
            <a:lvl9pPr lvl="8">
              <a:lnSpc>
                <a:spcPct val="115000"/>
              </a:lnSpc>
              <a:spcBef>
                <a:spcPts val="0"/>
              </a:spcBef>
              <a:spcAft>
                <a:spcPts val="1600"/>
              </a:spcAft>
              <a:buClr>
                <a:schemeClr val="dk2"/>
              </a:buClr>
              <a:buFont typeface="Open Sans"/>
              <a:defRPr>
                <a:solidFill>
                  <a:schemeClr val="dk2"/>
                </a:solidFill>
                <a:latin typeface="Open Sans"/>
                <a:ea typeface="Open Sans"/>
                <a:cs typeface="Open Sans"/>
                <a:sym typeface="Open Sans"/>
              </a:defRPr>
            </a:lvl9pPr>
          </a:lstStyle>
          <a:p>
            <a:endParaRPr/>
          </a:p>
        </p:txBody>
      </p:sp>
      <p:sp>
        <p:nvSpPr>
          <p:cNvPr id="8" name="Shape 8"/>
          <p:cNvSpPr txBox="1">
            <a:spLocks noGrp="1"/>
          </p:cNvSpPr>
          <p:nvPr>
            <p:ph type="sldNum" idx="12"/>
          </p:nvPr>
        </p:nvSpPr>
        <p:spPr>
          <a:xfrm>
            <a:off x="8472457" y="6217622"/>
            <a:ext cx="548700" cy="5247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latin typeface="Open Sans"/>
                <a:ea typeface="Open Sans"/>
                <a:cs typeface="Open Sans"/>
                <a:sym typeface="Open Sans"/>
              </a:rPr>
              <a:t>‹#›</a:t>
            </a:fld>
            <a:endParaRPr lang="en" sz="1000">
              <a:solidFill>
                <a:schemeClr val="dk2"/>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ctrTitle"/>
          </p:nvPr>
        </p:nvSpPr>
        <p:spPr>
          <a:xfrm>
            <a:off x="1505475" y="2335675"/>
            <a:ext cx="5770800" cy="1363200"/>
          </a:xfrm>
          <a:prstGeom prst="rect">
            <a:avLst/>
          </a:prstGeom>
        </p:spPr>
        <p:txBody>
          <a:bodyPr lIns="91425" tIns="91425" rIns="91425" bIns="91425" anchor="b" anchorCtr="0">
            <a:noAutofit/>
          </a:bodyPr>
          <a:lstStyle/>
          <a:p>
            <a:pPr lvl="0">
              <a:spcBef>
                <a:spcPts val="0"/>
              </a:spcBef>
              <a:buNone/>
            </a:pPr>
            <a:r>
              <a:rPr lang="en"/>
              <a:t>ABO Incompatible Renal Transplants</a:t>
            </a:r>
          </a:p>
        </p:txBody>
      </p:sp>
      <p:sp>
        <p:nvSpPr>
          <p:cNvPr id="67" name="Shape 67"/>
          <p:cNvSpPr txBox="1">
            <a:spLocks noGrp="1"/>
          </p:cNvSpPr>
          <p:nvPr>
            <p:ph type="subTitle" idx="1"/>
          </p:nvPr>
        </p:nvSpPr>
        <p:spPr>
          <a:xfrm>
            <a:off x="2137225" y="3800052"/>
            <a:ext cx="4870500" cy="1056900"/>
          </a:xfrm>
          <a:prstGeom prst="rect">
            <a:avLst/>
          </a:prstGeom>
        </p:spPr>
        <p:txBody>
          <a:bodyPr lIns="91425" tIns="91425" rIns="91425" bIns="91425" anchor="t" anchorCtr="0">
            <a:noAutofit/>
          </a:bodyPr>
          <a:lstStyle/>
          <a:p>
            <a:pPr lvl="0" rtl="0">
              <a:spcBef>
                <a:spcPts val="0"/>
              </a:spcBef>
              <a:buNone/>
            </a:pPr>
            <a:r>
              <a:rPr lang="en"/>
              <a:t>End of Rotation Talk</a:t>
            </a:r>
          </a:p>
          <a:p>
            <a:pPr lvl="0" rtl="0">
              <a:spcBef>
                <a:spcPts val="0"/>
              </a:spcBef>
              <a:buNone/>
            </a:pPr>
            <a:r>
              <a:rPr lang="en"/>
              <a:t>Margaret L. Compton</a:t>
            </a:r>
          </a:p>
          <a:p>
            <a:pPr lvl="0">
              <a:spcBef>
                <a:spcPts val="0"/>
              </a:spcBef>
              <a:buNone/>
            </a:pPr>
            <a:r>
              <a:rPr lang="en"/>
              <a:t>4/1/16</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Shape 131"/>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Pediatric Heart Transplant: ABO Incompatible</a:t>
            </a:r>
          </a:p>
        </p:txBody>
      </p:sp>
      <p:sp>
        <p:nvSpPr>
          <p:cNvPr id="132" name="Shape 132"/>
          <p:cNvSpPr txBox="1">
            <a:spLocks noGrp="1"/>
          </p:cNvSpPr>
          <p:nvPr>
            <p:ph type="body" idx="1"/>
          </p:nvPr>
        </p:nvSpPr>
        <p:spPr>
          <a:xfrm>
            <a:off x="311700" y="1409850"/>
            <a:ext cx="8520600" cy="4038300"/>
          </a:xfrm>
          <a:prstGeom prst="rect">
            <a:avLst/>
          </a:prstGeom>
        </p:spPr>
        <p:txBody>
          <a:bodyPr lIns="91425" tIns="91425" rIns="91425" bIns="91425" anchor="t" anchorCtr="0">
            <a:noAutofit/>
          </a:bodyPr>
          <a:lstStyle/>
          <a:p>
            <a:pPr lvl="0" rtl="0">
              <a:spcBef>
                <a:spcPts val="0"/>
              </a:spcBef>
              <a:buNone/>
            </a:pPr>
            <a:r>
              <a:rPr lang="en" sz="2600"/>
              <a:t>Newborns do not have pre-formed ABO antibodies, do not develop them until 6-18 months of age</a:t>
            </a:r>
          </a:p>
          <a:p>
            <a:pPr lvl="0" rtl="0">
              <a:spcBef>
                <a:spcPts val="0"/>
              </a:spcBef>
              <a:buNone/>
            </a:pPr>
            <a:r>
              <a:rPr lang="en" sz="2600"/>
              <a:t>Wait list mortality: ~½ of children died waiting for transplant, so Drs. West and Rebeyka at Sick Children in Toronto performed ABOi transplants on 10 children (reported in 2001)</a:t>
            </a:r>
          </a:p>
          <a:p>
            <a:pPr marL="457200" lvl="0" indent="-393700" rtl="0">
              <a:spcBef>
                <a:spcPts val="0"/>
              </a:spcBef>
              <a:buSzPct val="100000"/>
              <a:buChar char="-"/>
            </a:pPr>
            <a:r>
              <a:rPr lang="en" sz="2600"/>
              <a:t>8 survived for at least 11 months</a:t>
            </a:r>
          </a:p>
          <a:p>
            <a:pPr marL="457200" lvl="0" indent="-393700" rtl="0">
              <a:spcBef>
                <a:spcPts val="0"/>
              </a:spcBef>
              <a:buSzPct val="100000"/>
              <a:buChar char="-"/>
            </a:pPr>
            <a:r>
              <a:rPr lang="en" sz="2600"/>
              <a:t>None of the 8 had AMR, even the 2 patients who developed alloantibodies against donor blood type</a:t>
            </a:r>
          </a:p>
          <a:p>
            <a:pPr lvl="0" rtl="0">
              <a:spcBef>
                <a:spcPts val="0"/>
              </a:spcBef>
              <a:buNone/>
            </a:pPr>
            <a:endParaRPr sz="2600"/>
          </a:p>
        </p:txBody>
      </p:sp>
      <p:sp>
        <p:nvSpPr>
          <p:cNvPr id="133" name="Shape 133"/>
          <p:cNvSpPr txBox="1"/>
          <p:nvPr/>
        </p:nvSpPr>
        <p:spPr>
          <a:xfrm>
            <a:off x="3779700" y="6118275"/>
            <a:ext cx="5052600" cy="664500"/>
          </a:xfrm>
          <a:prstGeom prst="rect">
            <a:avLst/>
          </a:prstGeom>
          <a:noFill/>
          <a:ln>
            <a:noFill/>
          </a:ln>
        </p:spPr>
        <p:txBody>
          <a:bodyPr lIns="91425" tIns="91425" rIns="91425" bIns="91425" anchor="t" anchorCtr="0">
            <a:noAutofit/>
          </a:bodyPr>
          <a:lstStyle/>
          <a:p>
            <a:pPr lvl="0" rtl="0">
              <a:spcBef>
                <a:spcPts val="0"/>
              </a:spcBef>
              <a:buNone/>
            </a:pPr>
            <a:r>
              <a:rPr lang="en"/>
              <a:t>West L </a:t>
            </a:r>
            <a:r>
              <a:rPr lang="en" i="1"/>
              <a:t>et al. </a:t>
            </a:r>
            <a:r>
              <a:rPr lang="en"/>
              <a:t>NEJM 2001 Mar 15; 344(11):793-800.</a:t>
            </a:r>
          </a:p>
          <a:p>
            <a:pPr lvl="0">
              <a:spcBef>
                <a:spcPts val="0"/>
              </a:spcBef>
              <a:buNone/>
            </a:pPr>
            <a:r>
              <a:rPr lang="en"/>
              <a:t>Fan XH </a:t>
            </a:r>
            <a:r>
              <a:rPr lang="en" i="1"/>
              <a:t>et al. </a:t>
            </a:r>
            <a:r>
              <a:rPr lang="en"/>
              <a:t>Nature Medicine. 2004 Nov;10(11):1227-33.</a:t>
            </a:r>
            <a:r>
              <a:rPr lang="en" i="1"/>
              <a:t>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Pediatric Heart Transplant: ABO Incompatible</a:t>
            </a:r>
          </a:p>
        </p:txBody>
      </p:sp>
      <p:sp>
        <p:nvSpPr>
          <p:cNvPr id="139" name="Shape 139"/>
          <p:cNvSpPr txBox="1">
            <a:spLocks noGrp="1"/>
          </p:cNvSpPr>
          <p:nvPr>
            <p:ph type="body" idx="1"/>
          </p:nvPr>
        </p:nvSpPr>
        <p:spPr>
          <a:xfrm>
            <a:off x="311700" y="1409849"/>
            <a:ext cx="8520600" cy="4608000"/>
          </a:xfrm>
          <a:prstGeom prst="rect">
            <a:avLst/>
          </a:prstGeom>
        </p:spPr>
        <p:txBody>
          <a:bodyPr lIns="91425" tIns="91425" rIns="91425" bIns="91425" anchor="t" anchorCtr="0">
            <a:noAutofit/>
          </a:bodyPr>
          <a:lstStyle/>
          <a:p>
            <a:pPr lvl="0" rtl="0">
              <a:spcBef>
                <a:spcPts val="0"/>
              </a:spcBef>
              <a:buNone/>
            </a:pPr>
            <a:r>
              <a:rPr lang="en" sz="2600"/>
              <a:t>Demonstration of tolerance: </a:t>
            </a:r>
          </a:p>
          <a:p>
            <a:pPr marL="457200" lvl="0" indent="-393700" rtl="0">
              <a:spcBef>
                <a:spcPts val="0"/>
              </a:spcBef>
              <a:buSzPct val="100000"/>
              <a:buChar char="-"/>
            </a:pPr>
            <a:r>
              <a:rPr lang="en" sz="2600"/>
              <a:t>Much lower titers (1:32) than average age matched controls (1:256)</a:t>
            </a:r>
          </a:p>
          <a:p>
            <a:pPr marL="457200" lvl="0" indent="-393700" rtl="0">
              <a:spcBef>
                <a:spcPts val="0"/>
              </a:spcBef>
              <a:buSzPct val="100000"/>
              <a:buChar char="-"/>
            </a:pPr>
            <a:r>
              <a:rPr lang="en" sz="2600"/>
              <a:t>Patients receiving A hearts had low levels of A antibodies and normal levels of B antibodies</a:t>
            </a:r>
          </a:p>
          <a:p>
            <a:pPr marL="457200" lvl="0" indent="-393700" rtl="0">
              <a:spcBef>
                <a:spcPts val="0"/>
              </a:spcBef>
              <a:buSzPct val="100000"/>
              <a:buChar char="-"/>
            </a:pPr>
            <a:r>
              <a:rPr lang="en" sz="2600"/>
              <a:t>In addition, there appeared to be some immunomodulatory effect on HLA antibodies</a:t>
            </a:r>
          </a:p>
          <a:p>
            <a:pPr lvl="0" rtl="0">
              <a:spcBef>
                <a:spcPts val="0"/>
              </a:spcBef>
              <a:buNone/>
            </a:pPr>
            <a:r>
              <a:rPr lang="en" sz="2600"/>
              <a:t>Success of Toronto group was replicated in the US (patients limited to &lt;1 year of age with titers &lt;1:4)</a:t>
            </a:r>
          </a:p>
          <a:p>
            <a:pPr lvl="0" rtl="0">
              <a:spcBef>
                <a:spcPts val="0"/>
              </a:spcBef>
              <a:buNone/>
            </a:pPr>
            <a:endParaRPr sz="2600"/>
          </a:p>
        </p:txBody>
      </p:sp>
      <p:sp>
        <p:nvSpPr>
          <p:cNvPr id="140" name="Shape 140"/>
          <p:cNvSpPr txBox="1"/>
          <p:nvPr/>
        </p:nvSpPr>
        <p:spPr>
          <a:xfrm>
            <a:off x="4839475" y="6193500"/>
            <a:ext cx="3598200" cy="664500"/>
          </a:xfrm>
          <a:prstGeom prst="rect">
            <a:avLst/>
          </a:prstGeom>
          <a:noFill/>
          <a:ln>
            <a:noFill/>
          </a:ln>
        </p:spPr>
        <p:txBody>
          <a:bodyPr lIns="91425" tIns="91425" rIns="91425" bIns="91425" anchor="t" anchorCtr="0">
            <a:noAutofit/>
          </a:bodyPr>
          <a:lstStyle/>
          <a:p>
            <a:pPr lvl="0">
              <a:spcBef>
                <a:spcPts val="0"/>
              </a:spcBef>
              <a:buNone/>
            </a:pPr>
            <a:r>
              <a:rPr lang="en"/>
              <a:t>Urschell S </a:t>
            </a:r>
            <a:r>
              <a:rPr lang="en" i="1"/>
              <a:t>et al. </a:t>
            </a:r>
            <a:r>
              <a:rPr lang="en"/>
              <a:t>Am J Transplant. 2010 Jan;10(1):149-56.</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Shape 145"/>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Immunobiology: Correlation with Vaccine Research</a:t>
            </a:r>
          </a:p>
        </p:txBody>
      </p:sp>
      <p:pic>
        <p:nvPicPr>
          <p:cNvPr id="146" name="Shape 146"/>
          <p:cNvPicPr preferRelativeResize="0"/>
          <p:nvPr/>
        </p:nvPicPr>
        <p:blipFill>
          <a:blip r:embed="rId3">
            <a:alphaModFix/>
          </a:blip>
          <a:stretch>
            <a:fillRect/>
          </a:stretch>
        </p:blipFill>
        <p:spPr>
          <a:xfrm>
            <a:off x="1304825" y="1716200"/>
            <a:ext cx="6057900" cy="4572000"/>
          </a:xfrm>
          <a:prstGeom prst="rect">
            <a:avLst/>
          </a:prstGeom>
          <a:noFill/>
          <a:ln>
            <a:noFill/>
          </a:ln>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Shape 151"/>
          <p:cNvSpPr txBox="1">
            <a:spLocks noGrp="1"/>
          </p:cNvSpPr>
          <p:nvPr>
            <p:ph type="title"/>
          </p:nvPr>
        </p:nvSpPr>
        <p:spPr>
          <a:xfrm>
            <a:off x="311700" y="440966"/>
            <a:ext cx="8520600" cy="943200"/>
          </a:xfrm>
          <a:prstGeom prst="rect">
            <a:avLst/>
          </a:prstGeom>
        </p:spPr>
        <p:txBody>
          <a:bodyPr lIns="91425" tIns="91425" rIns="91425" bIns="91425" anchor="t" anchorCtr="0">
            <a:noAutofit/>
          </a:bodyPr>
          <a:lstStyle/>
          <a:p>
            <a:pPr lvl="0" rtl="0">
              <a:spcBef>
                <a:spcPts val="0"/>
              </a:spcBef>
              <a:buNone/>
            </a:pPr>
            <a:r>
              <a:rPr lang="en"/>
              <a:t>ABOi Transplants in Adults</a:t>
            </a:r>
          </a:p>
        </p:txBody>
      </p:sp>
      <p:sp>
        <p:nvSpPr>
          <p:cNvPr id="152" name="Shape 152"/>
          <p:cNvSpPr txBox="1">
            <a:spLocks noGrp="1"/>
          </p:cNvSpPr>
          <p:nvPr>
            <p:ph type="body" idx="1"/>
          </p:nvPr>
        </p:nvSpPr>
        <p:spPr>
          <a:xfrm>
            <a:off x="311700" y="1257449"/>
            <a:ext cx="8520600" cy="4608000"/>
          </a:xfrm>
          <a:prstGeom prst="rect">
            <a:avLst/>
          </a:prstGeom>
        </p:spPr>
        <p:txBody>
          <a:bodyPr lIns="91425" tIns="91425" rIns="91425" bIns="91425" anchor="t" anchorCtr="0">
            <a:noAutofit/>
          </a:bodyPr>
          <a:lstStyle/>
          <a:p>
            <a:pPr lvl="0" rtl="0">
              <a:spcBef>
                <a:spcPts val="0"/>
              </a:spcBef>
              <a:buNone/>
            </a:pPr>
            <a:r>
              <a:rPr lang="en" sz="2600"/>
              <a:t>Need for transplant is higher than supply of organs: Can the ABO barrier be crossed?</a:t>
            </a:r>
          </a:p>
        </p:txBody>
      </p:sp>
      <p:pic>
        <p:nvPicPr>
          <p:cNvPr id="153" name="Shape 153"/>
          <p:cNvPicPr preferRelativeResize="0"/>
          <p:nvPr/>
        </p:nvPicPr>
        <p:blipFill>
          <a:blip r:embed="rId3">
            <a:alphaModFix/>
          </a:blip>
          <a:stretch>
            <a:fillRect/>
          </a:stretch>
        </p:blipFill>
        <p:spPr>
          <a:xfrm>
            <a:off x="1895475" y="2320762"/>
            <a:ext cx="5353050" cy="4143375"/>
          </a:xfrm>
          <a:prstGeom prst="rect">
            <a:avLst/>
          </a:prstGeom>
          <a:noFill/>
          <a:ln>
            <a:noFill/>
          </a:ln>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ESRD Rates</a:t>
            </a:r>
          </a:p>
        </p:txBody>
      </p:sp>
      <p:sp>
        <p:nvSpPr>
          <p:cNvPr id="159" name="Shape 159"/>
          <p:cNvSpPr txBox="1"/>
          <p:nvPr/>
        </p:nvSpPr>
        <p:spPr>
          <a:xfrm>
            <a:off x="3849000" y="6105750"/>
            <a:ext cx="4851900" cy="476400"/>
          </a:xfrm>
          <a:prstGeom prst="rect">
            <a:avLst/>
          </a:prstGeom>
          <a:noFill/>
          <a:ln>
            <a:noFill/>
          </a:ln>
        </p:spPr>
        <p:txBody>
          <a:bodyPr lIns="91425" tIns="91425" rIns="91425" bIns="91425" anchor="t" anchorCtr="0">
            <a:noAutofit/>
          </a:bodyPr>
          <a:lstStyle/>
          <a:p>
            <a:pPr lvl="0" rtl="0">
              <a:spcBef>
                <a:spcPts val="0"/>
              </a:spcBef>
              <a:buNone/>
            </a:pPr>
            <a:r>
              <a:rPr lang="en"/>
              <a:t>http://www.niddk.nih.gov/health-information/health-statistics/Pages/kidney-disease-statistics-united-states.aspx</a:t>
            </a:r>
          </a:p>
        </p:txBody>
      </p:sp>
      <p:pic>
        <p:nvPicPr>
          <p:cNvPr id="160" name="Shape 160"/>
          <p:cNvPicPr preferRelativeResize="0"/>
          <p:nvPr/>
        </p:nvPicPr>
        <p:blipFill>
          <a:blip r:embed="rId3">
            <a:alphaModFix/>
          </a:blip>
          <a:stretch>
            <a:fillRect/>
          </a:stretch>
        </p:blipFill>
        <p:spPr>
          <a:xfrm>
            <a:off x="1253750" y="1303274"/>
            <a:ext cx="7124774" cy="4564275"/>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Shape 165"/>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Renal Transplantation</a:t>
            </a:r>
          </a:p>
        </p:txBody>
      </p:sp>
      <p:sp>
        <p:nvSpPr>
          <p:cNvPr id="166" name="Shape 166"/>
          <p:cNvSpPr txBox="1">
            <a:spLocks noGrp="1"/>
          </p:cNvSpPr>
          <p:nvPr>
            <p:ph type="body" idx="1"/>
          </p:nvPr>
        </p:nvSpPr>
        <p:spPr>
          <a:xfrm>
            <a:off x="311700" y="1409849"/>
            <a:ext cx="8520600" cy="4608000"/>
          </a:xfrm>
          <a:prstGeom prst="rect">
            <a:avLst/>
          </a:prstGeom>
        </p:spPr>
        <p:txBody>
          <a:bodyPr lIns="91425" tIns="91425" rIns="91425" bIns="91425" anchor="t" anchorCtr="0">
            <a:noAutofit/>
          </a:bodyPr>
          <a:lstStyle/>
          <a:p>
            <a:pPr lvl="0" rtl="0">
              <a:spcBef>
                <a:spcPts val="0"/>
              </a:spcBef>
              <a:buNone/>
            </a:pPr>
            <a:r>
              <a:rPr lang="en"/>
              <a:t>1 in 10 Americans have some degree of CKD</a:t>
            </a:r>
          </a:p>
          <a:p>
            <a:pPr lvl="0" rtl="0">
              <a:spcBef>
                <a:spcPts val="0"/>
              </a:spcBef>
              <a:buNone/>
            </a:pPr>
            <a:r>
              <a:rPr lang="en"/>
              <a:t>398,861 patients on dialysis (as of 2008)</a:t>
            </a:r>
          </a:p>
          <a:p>
            <a:pPr lvl="0" rtl="0">
              <a:spcBef>
                <a:spcPts val="0"/>
              </a:spcBef>
              <a:buNone/>
            </a:pPr>
            <a:r>
              <a:rPr lang="en"/>
              <a:t>As of 3/31/16, the OPTN has 100,419 people listed awaiting renal transplant, ~5,000 patients per year die awaiting transplant</a:t>
            </a:r>
          </a:p>
          <a:p>
            <a:pPr lvl="0" rtl="0">
              <a:spcBef>
                <a:spcPts val="0"/>
              </a:spcBef>
              <a:buNone/>
            </a:pPr>
            <a:r>
              <a:rPr lang="en"/>
              <a:t>In 2 years, the following percentage of eligible patients were transplanted by blood type per OPTN (2003-2004 data)</a:t>
            </a:r>
          </a:p>
          <a:p>
            <a:pPr marL="457200" lvl="0" indent="-228600" rtl="0">
              <a:spcBef>
                <a:spcPts val="0"/>
              </a:spcBef>
              <a:buChar char="-"/>
            </a:pPr>
            <a:r>
              <a:rPr lang="en"/>
              <a:t>33.7% A recipients</a:t>
            </a:r>
          </a:p>
          <a:p>
            <a:pPr marL="457200" lvl="0" indent="-228600" rtl="0">
              <a:spcBef>
                <a:spcPts val="0"/>
              </a:spcBef>
              <a:buChar char="-"/>
            </a:pPr>
            <a:r>
              <a:rPr lang="en"/>
              <a:t>18.4% B recipients</a:t>
            </a:r>
          </a:p>
          <a:p>
            <a:pPr marL="457200" lvl="0" indent="-228600" rtl="0">
              <a:spcBef>
                <a:spcPts val="0"/>
              </a:spcBef>
              <a:buChar char="-"/>
            </a:pPr>
            <a:r>
              <a:rPr lang="en"/>
              <a:t>45.4% AB recipients</a:t>
            </a:r>
          </a:p>
          <a:p>
            <a:pPr marL="457200" lvl="0" indent="-228600" rtl="0">
              <a:spcBef>
                <a:spcPts val="0"/>
              </a:spcBef>
              <a:buChar char="-"/>
            </a:pPr>
            <a:r>
              <a:rPr lang="en"/>
              <a:t>19.9% O recipients</a:t>
            </a:r>
          </a:p>
        </p:txBody>
      </p:sp>
      <p:sp>
        <p:nvSpPr>
          <p:cNvPr id="167" name="Shape 167"/>
          <p:cNvSpPr txBox="1"/>
          <p:nvPr/>
        </p:nvSpPr>
        <p:spPr>
          <a:xfrm>
            <a:off x="4200050" y="5541450"/>
            <a:ext cx="4851900" cy="476400"/>
          </a:xfrm>
          <a:prstGeom prst="rect">
            <a:avLst/>
          </a:prstGeom>
          <a:noFill/>
          <a:ln>
            <a:noFill/>
          </a:ln>
        </p:spPr>
        <p:txBody>
          <a:bodyPr lIns="91425" tIns="91425" rIns="91425" bIns="91425" anchor="t" anchorCtr="0">
            <a:noAutofit/>
          </a:bodyPr>
          <a:lstStyle/>
          <a:p>
            <a:pPr lvl="0">
              <a:spcBef>
                <a:spcPts val="0"/>
              </a:spcBef>
              <a:buNone/>
            </a:pPr>
            <a:r>
              <a:rPr lang="en"/>
              <a:t>http://www.niddk.nih.gov/health-information/health-statistics/Pages/kidney-disease-statistics-united-states.aspx</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ABOi Renal Transplantation</a:t>
            </a:r>
          </a:p>
        </p:txBody>
      </p:sp>
      <p:sp>
        <p:nvSpPr>
          <p:cNvPr id="173" name="Shape 173"/>
          <p:cNvSpPr txBox="1">
            <a:spLocks noGrp="1"/>
          </p:cNvSpPr>
          <p:nvPr>
            <p:ph type="body" idx="1"/>
          </p:nvPr>
        </p:nvSpPr>
        <p:spPr>
          <a:xfrm>
            <a:off x="311700" y="1409849"/>
            <a:ext cx="8520600" cy="4608000"/>
          </a:xfrm>
          <a:prstGeom prst="rect">
            <a:avLst/>
          </a:prstGeom>
        </p:spPr>
        <p:txBody>
          <a:bodyPr lIns="91425" tIns="91425" rIns="91425" bIns="91425" anchor="t" anchorCtr="0">
            <a:noAutofit/>
          </a:bodyPr>
          <a:lstStyle/>
          <a:p>
            <a:pPr lvl="0" rtl="0">
              <a:spcBef>
                <a:spcPts val="0"/>
              </a:spcBef>
              <a:buNone/>
            </a:pPr>
            <a:r>
              <a:rPr lang="en"/>
              <a:t>Some initial work performed in Japan due to absence of deceased donor program until 1997</a:t>
            </a:r>
          </a:p>
          <a:p>
            <a:pPr marL="457200" lvl="0" indent="-228600" rtl="0">
              <a:spcBef>
                <a:spcPts val="0"/>
              </a:spcBef>
              <a:buChar char="-"/>
            </a:pPr>
            <a:r>
              <a:rPr lang="en"/>
              <a:t>Heart transplant in 1967 by Dr. Wada at Sapporo University heavily criticized, particularly with regard to criteria of brain death and Shinto religion</a:t>
            </a:r>
          </a:p>
          <a:p>
            <a:pPr lvl="0" rtl="0">
              <a:spcBef>
                <a:spcPts val="0"/>
              </a:spcBef>
              <a:buNone/>
            </a:pPr>
            <a:r>
              <a:rPr lang="en"/>
              <a:t>Long term results from 1988 to 2003 (n=564) was reported by Takahashi et al. (Xenotransplantation. 2006 Mar;13(2):118-22.) with good graft survival</a:t>
            </a:r>
          </a:p>
          <a:p>
            <a:pPr marL="457200" lvl="0" indent="-228600" rtl="0">
              <a:spcBef>
                <a:spcPts val="0"/>
              </a:spcBef>
              <a:buChar char="-"/>
            </a:pPr>
            <a:r>
              <a:rPr lang="en"/>
              <a:t>Methods of immunosuppression varied</a:t>
            </a:r>
          </a:p>
          <a:p>
            <a:pPr marL="457200" lvl="0" indent="-228600" rtl="0">
              <a:spcBef>
                <a:spcPts val="0"/>
              </a:spcBef>
              <a:buChar char="-"/>
            </a:pPr>
            <a:r>
              <a:rPr lang="en"/>
              <a:t>Graft survival rates at 1, 3, 5, and 10 years were 86, 82, 74 and 53% respectively</a:t>
            </a:r>
          </a:p>
        </p:txBody>
      </p:sp>
      <p:sp>
        <p:nvSpPr>
          <p:cNvPr id="174" name="Shape 174"/>
          <p:cNvSpPr txBox="1"/>
          <p:nvPr/>
        </p:nvSpPr>
        <p:spPr>
          <a:xfrm>
            <a:off x="4789325" y="6017850"/>
            <a:ext cx="4851900" cy="476400"/>
          </a:xfrm>
          <a:prstGeom prst="rect">
            <a:avLst/>
          </a:prstGeom>
          <a:noFill/>
          <a:ln>
            <a:noFill/>
          </a:ln>
        </p:spPr>
        <p:txBody>
          <a:bodyPr lIns="91425" tIns="91425" rIns="91425" bIns="91425" anchor="t" anchorCtr="0">
            <a:noAutofit/>
          </a:bodyPr>
          <a:lstStyle/>
          <a:p>
            <a:pPr lvl="0" rtl="0">
              <a:spcBef>
                <a:spcPts val="0"/>
              </a:spcBef>
              <a:buNone/>
            </a:pPr>
            <a:r>
              <a:rPr lang="en"/>
              <a:t>http://www.jotnw.or.jp/english/01.html</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Shape 179"/>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ABOi Renal Transplantation</a:t>
            </a:r>
          </a:p>
        </p:txBody>
      </p:sp>
      <p:sp>
        <p:nvSpPr>
          <p:cNvPr id="180" name="Shape 180"/>
          <p:cNvSpPr txBox="1"/>
          <p:nvPr/>
        </p:nvSpPr>
        <p:spPr>
          <a:xfrm>
            <a:off x="4200050" y="6155800"/>
            <a:ext cx="4851900" cy="476400"/>
          </a:xfrm>
          <a:prstGeom prst="rect">
            <a:avLst/>
          </a:prstGeom>
          <a:noFill/>
          <a:ln>
            <a:noFill/>
          </a:ln>
        </p:spPr>
        <p:txBody>
          <a:bodyPr lIns="91425" tIns="91425" rIns="91425" bIns="91425" anchor="t" anchorCtr="0">
            <a:noAutofit/>
          </a:bodyPr>
          <a:lstStyle/>
          <a:p>
            <a:pPr lvl="0" rtl="0">
              <a:spcBef>
                <a:spcPts val="0"/>
              </a:spcBef>
              <a:buNone/>
            </a:pPr>
            <a:r>
              <a:rPr lang="en"/>
              <a:t>Xenotransplantation. 2006 Mar;13(2):118-22</a:t>
            </a:r>
          </a:p>
        </p:txBody>
      </p:sp>
      <p:sp>
        <p:nvSpPr>
          <p:cNvPr id="181" name="Shape 181"/>
          <p:cNvSpPr txBox="1">
            <a:spLocks noGrp="1"/>
          </p:cNvSpPr>
          <p:nvPr>
            <p:ph type="body" idx="1"/>
          </p:nvPr>
        </p:nvSpPr>
        <p:spPr>
          <a:xfrm>
            <a:off x="311700" y="1409850"/>
            <a:ext cx="4640700" cy="5222400"/>
          </a:xfrm>
          <a:prstGeom prst="rect">
            <a:avLst/>
          </a:prstGeom>
        </p:spPr>
        <p:txBody>
          <a:bodyPr lIns="91425" tIns="91425" rIns="91425" bIns="91425" anchor="t" anchorCtr="0">
            <a:noAutofit/>
          </a:bodyPr>
          <a:lstStyle/>
          <a:p>
            <a:pPr lvl="0" rtl="0">
              <a:spcBef>
                <a:spcPts val="0"/>
              </a:spcBef>
              <a:buNone/>
            </a:pPr>
            <a:r>
              <a:rPr lang="en"/>
              <a:t>Good survival compared to historical ABO matched controls</a:t>
            </a:r>
          </a:p>
          <a:p>
            <a:pPr lvl="0" rtl="0">
              <a:spcBef>
                <a:spcPts val="0"/>
              </a:spcBef>
              <a:buNone/>
            </a:pPr>
            <a:r>
              <a:rPr lang="en"/>
              <a:t>Better survival in younger patients, especially pediatric patients &lt;15 years of age</a:t>
            </a:r>
          </a:p>
          <a:p>
            <a:pPr lvl="0" rtl="0">
              <a:spcBef>
                <a:spcPts val="0"/>
              </a:spcBef>
              <a:buNone/>
            </a:pPr>
            <a:r>
              <a:rPr lang="en"/>
              <a:t>No significant differences in survival based on ABO type (A vs. B incompatible)</a:t>
            </a:r>
          </a:p>
          <a:p>
            <a:pPr lvl="0" rtl="0">
              <a:spcBef>
                <a:spcPts val="0"/>
              </a:spcBef>
              <a:buNone/>
            </a:pPr>
            <a:r>
              <a:rPr lang="en"/>
              <a:t>Applicability to patients in the US?</a:t>
            </a:r>
          </a:p>
          <a:p>
            <a:pPr marL="457200" lvl="0" indent="-228600" rtl="0">
              <a:spcBef>
                <a:spcPts val="0"/>
              </a:spcBef>
              <a:buChar char="-"/>
            </a:pPr>
            <a:r>
              <a:rPr lang="en"/>
              <a:t>Higher rates of deceased donor transplant</a:t>
            </a:r>
          </a:p>
          <a:p>
            <a:pPr marL="457200" lvl="0" indent="-228600" rtl="0">
              <a:spcBef>
                <a:spcPts val="0"/>
              </a:spcBef>
              <a:buChar char="-"/>
            </a:pPr>
            <a:r>
              <a:rPr lang="en"/>
              <a:t>Higher rates of transplantation in general</a:t>
            </a:r>
          </a:p>
        </p:txBody>
      </p:sp>
      <p:pic>
        <p:nvPicPr>
          <p:cNvPr id="182" name="Shape 182"/>
          <p:cNvPicPr preferRelativeResize="0"/>
          <p:nvPr/>
        </p:nvPicPr>
        <p:blipFill>
          <a:blip r:embed="rId3">
            <a:alphaModFix/>
          </a:blip>
          <a:stretch>
            <a:fillRect/>
          </a:stretch>
        </p:blipFill>
        <p:spPr>
          <a:xfrm>
            <a:off x="5439950" y="3549025"/>
            <a:ext cx="3467100" cy="2571750"/>
          </a:xfrm>
          <a:prstGeom prst="rect">
            <a:avLst/>
          </a:prstGeom>
          <a:noFill/>
          <a:ln>
            <a:noFill/>
          </a:ln>
        </p:spPr>
      </p:pic>
      <p:pic>
        <p:nvPicPr>
          <p:cNvPr id="183" name="Shape 183"/>
          <p:cNvPicPr preferRelativeResize="0"/>
          <p:nvPr/>
        </p:nvPicPr>
        <p:blipFill>
          <a:blip r:embed="rId4">
            <a:alphaModFix/>
          </a:blip>
          <a:stretch>
            <a:fillRect/>
          </a:stretch>
        </p:blipFill>
        <p:spPr>
          <a:xfrm>
            <a:off x="5439950" y="1066062"/>
            <a:ext cx="3543300" cy="2447925"/>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Shape 188"/>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Methods of Immunosuppression</a:t>
            </a:r>
          </a:p>
        </p:txBody>
      </p:sp>
      <p:sp>
        <p:nvSpPr>
          <p:cNvPr id="189" name="Shape 189"/>
          <p:cNvSpPr txBox="1">
            <a:spLocks noGrp="1"/>
          </p:cNvSpPr>
          <p:nvPr>
            <p:ph type="body" idx="1"/>
          </p:nvPr>
        </p:nvSpPr>
        <p:spPr>
          <a:xfrm>
            <a:off x="311700" y="1688433"/>
            <a:ext cx="8520600" cy="4403700"/>
          </a:xfrm>
          <a:prstGeom prst="rect">
            <a:avLst/>
          </a:prstGeom>
        </p:spPr>
        <p:txBody>
          <a:bodyPr lIns="91425" tIns="91425" rIns="91425" bIns="91425" anchor="t" anchorCtr="0">
            <a:noAutofit/>
          </a:bodyPr>
          <a:lstStyle/>
          <a:p>
            <a:pPr lvl="0" rtl="0">
              <a:spcBef>
                <a:spcPts val="0"/>
              </a:spcBef>
              <a:buNone/>
            </a:pPr>
            <a:endParaRPr/>
          </a:p>
        </p:txBody>
      </p:sp>
      <p:pic>
        <p:nvPicPr>
          <p:cNvPr id="190" name="Shape 190"/>
          <p:cNvPicPr preferRelativeResize="0"/>
          <p:nvPr/>
        </p:nvPicPr>
        <p:blipFill>
          <a:blip r:embed="rId3">
            <a:alphaModFix/>
          </a:blip>
          <a:stretch>
            <a:fillRect/>
          </a:stretch>
        </p:blipFill>
        <p:spPr>
          <a:xfrm>
            <a:off x="66675" y="1443037"/>
            <a:ext cx="9010650" cy="4429125"/>
          </a:xfrm>
          <a:prstGeom prst="rect">
            <a:avLst/>
          </a:prstGeom>
          <a:noFill/>
          <a:ln>
            <a:noFill/>
          </a:ln>
        </p:spPr>
      </p:pic>
      <p:sp>
        <p:nvSpPr>
          <p:cNvPr id="191" name="Shape 191"/>
          <p:cNvSpPr txBox="1"/>
          <p:nvPr/>
        </p:nvSpPr>
        <p:spPr>
          <a:xfrm>
            <a:off x="5386075" y="6196550"/>
            <a:ext cx="3378900" cy="334500"/>
          </a:xfrm>
          <a:prstGeom prst="rect">
            <a:avLst/>
          </a:prstGeom>
          <a:noFill/>
          <a:ln>
            <a:noFill/>
          </a:ln>
        </p:spPr>
        <p:txBody>
          <a:bodyPr lIns="91425" tIns="91425" rIns="91425" bIns="91425" anchor="t" anchorCtr="0">
            <a:noAutofit/>
          </a:bodyPr>
          <a:lstStyle/>
          <a:p>
            <a:pPr lvl="0">
              <a:spcBef>
                <a:spcPts val="0"/>
              </a:spcBef>
              <a:buNone/>
            </a:pPr>
            <a:r>
              <a:rPr lang="en"/>
              <a:t>Bohmig </a:t>
            </a:r>
            <a:r>
              <a:rPr lang="en" i="1"/>
              <a:t>et al. </a:t>
            </a:r>
            <a:r>
              <a:rPr lang="en"/>
              <a:t>Nature Reviews Nephrology 11, 732–747 (2015)</a:t>
            </a:r>
          </a:p>
        </p:txBody>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Shape 196"/>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Methods of Immunosuppression</a:t>
            </a:r>
          </a:p>
        </p:txBody>
      </p:sp>
      <p:sp>
        <p:nvSpPr>
          <p:cNvPr id="197" name="Shape 197"/>
          <p:cNvSpPr txBox="1">
            <a:spLocks noGrp="1"/>
          </p:cNvSpPr>
          <p:nvPr>
            <p:ph type="body" idx="1"/>
          </p:nvPr>
        </p:nvSpPr>
        <p:spPr>
          <a:xfrm>
            <a:off x="311700" y="1688433"/>
            <a:ext cx="8520600" cy="4403700"/>
          </a:xfrm>
          <a:prstGeom prst="rect">
            <a:avLst/>
          </a:prstGeom>
        </p:spPr>
        <p:txBody>
          <a:bodyPr lIns="91425" tIns="91425" rIns="91425" bIns="91425" anchor="t" anchorCtr="0">
            <a:noAutofit/>
          </a:bodyPr>
          <a:lstStyle/>
          <a:p>
            <a:pPr lvl="0" rtl="0">
              <a:spcBef>
                <a:spcPts val="0"/>
              </a:spcBef>
              <a:buNone/>
            </a:pPr>
            <a:endParaRPr/>
          </a:p>
        </p:txBody>
      </p:sp>
      <p:sp>
        <p:nvSpPr>
          <p:cNvPr id="198" name="Shape 198"/>
          <p:cNvSpPr txBox="1"/>
          <p:nvPr/>
        </p:nvSpPr>
        <p:spPr>
          <a:xfrm>
            <a:off x="3442050" y="6348950"/>
            <a:ext cx="5703900" cy="334500"/>
          </a:xfrm>
          <a:prstGeom prst="rect">
            <a:avLst/>
          </a:prstGeom>
          <a:noFill/>
          <a:ln>
            <a:noFill/>
          </a:ln>
        </p:spPr>
        <p:txBody>
          <a:bodyPr lIns="91425" tIns="91425" rIns="91425" bIns="91425" anchor="t" anchorCtr="0">
            <a:noAutofit/>
          </a:bodyPr>
          <a:lstStyle/>
          <a:p>
            <a:pPr lvl="0" rtl="0">
              <a:spcBef>
                <a:spcPts val="0"/>
              </a:spcBef>
              <a:buNone/>
            </a:pPr>
            <a:r>
              <a:rPr lang="en"/>
              <a:t>Bohmig </a:t>
            </a:r>
            <a:r>
              <a:rPr lang="en" i="1"/>
              <a:t>et al. </a:t>
            </a:r>
            <a:r>
              <a:rPr lang="en"/>
              <a:t>Nature Reviews Nephrology 11, 732–747 (2015)</a:t>
            </a:r>
          </a:p>
        </p:txBody>
      </p:sp>
      <p:pic>
        <p:nvPicPr>
          <p:cNvPr id="199" name="Shape 199"/>
          <p:cNvPicPr preferRelativeResize="0"/>
          <p:nvPr/>
        </p:nvPicPr>
        <p:blipFill>
          <a:blip r:embed="rId3">
            <a:alphaModFix/>
          </a:blip>
          <a:stretch>
            <a:fillRect/>
          </a:stretch>
        </p:blipFill>
        <p:spPr>
          <a:xfrm>
            <a:off x="142875" y="76200"/>
            <a:ext cx="8848775" cy="6285800"/>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a:spcBef>
                <a:spcPts val="0"/>
              </a:spcBef>
              <a:buNone/>
            </a:pPr>
            <a:r>
              <a:rPr lang="en"/>
              <a:t>The Early Years</a:t>
            </a:r>
          </a:p>
        </p:txBody>
      </p:sp>
      <p:pic>
        <p:nvPicPr>
          <p:cNvPr id="73" name="Shape 73"/>
          <p:cNvPicPr preferRelativeResize="0"/>
          <p:nvPr/>
        </p:nvPicPr>
        <p:blipFill>
          <a:blip r:embed="rId3">
            <a:alphaModFix/>
          </a:blip>
          <a:stretch>
            <a:fillRect/>
          </a:stretch>
        </p:blipFill>
        <p:spPr>
          <a:xfrm>
            <a:off x="1588150" y="1461400"/>
            <a:ext cx="5867400" cy="4857750"/>
          </a:xfrm>
          <a:prstGeom prst="rect">
            <a:avLst/>
          </a:prstGeom>
          <a:noFill/>
          <a:ln>
            <a:noFill/>
          </a:ln>
        </p:spPr>
      </p:pic>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Shape 204"/>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Standardizing Immunosuppression: Swedish Method</a:t>
            </a:r>
          </a:p>
        </p:txBody>
      </p:sp>
      <p:sp>
        <p:nvSpPr>
          <p:cNvPr id="205" name="Shape 205"/>
          <p:cNvSpPr txBox="1">
            <a:spLocks noGrp="1"/>
          </p:cNvSpPr>
          <p:nvPr>
            <p:ph type="body" idx="1"/>
          </p:nvPr>
        </p:nvSpPr>
        <p:spPr>
          <a:xfrm>
            <a:off x="311700" y="1791875"/>
            <a:ext cx="8520600" cy="4224000"/>
          </a:xfrm>
          <a:prstGeom prst="rect">
            <a:avLst/>
          </a:prstGeom>
        </p:spPr>
        <p:txBody>
          <a:bodyPr lIns="91425" tIns="91425" rIns="91425" bIns="91425" anchor="t" anchorCtr="0">
            <a:noAutofit/>
          </a:bodyPr>
          <a:lstStyle/>
          <a:p>
            <a:pPr lvl="0" rtl="0">
              <a:spcBef>
                <a:spcPts val="0"/>
              </a:spcBef>
              <a:buNone/>
            </a:pPr>
            <a:r>
              <a:rPr lang="en"/>
              <a:t>Introduced in 2001, consists of:</a:t>
            </a:r>
          </a:p>
          <a:p>
            <a:pPr marL="457200" lvl="0" indent="-228600" rtl="0">
              <a:spcBef>
                <a:spcPts val="0"/>
              </a:spcBef>
              <a:buChar char="-"/>
            </a:pPr>
            <a:r>
              <a:rPr lang="en"/>
              <a:t>Antigen specific immunoadsorption</a:t>
            </a:r>
          </a:p>
          <a:p>
            <a:pPr marL="457200" lvl="0" indent="-228600" rtl="0">
              <a:spcBef>
                <a:spcPts val="0"/>
              </a:spcBef>
              <a:buChar char="-"/>
            </a:pPr>
            <a:r>
              <a:rPr lang="en"/>
              <a:t>Rituximab (not splenectomy)</a:t>
            </a:r>
          </a:p>
          <a:p>
            <a:pPr marL="457200" lvl="0" indent="-228600" rtl="0">
              <a:spcBef>
                <a:spcPts val="0"/>
              </a:spcBef>
              <a:buChar char="-"/>
            </a:pPr>
            <a:r>
              <a:rPr lang="en"/>
              <a:t>tacrolimus, mycophenolate mofetil, and prednisolone</a:t>
            </a:r>
          </a:p>
          <a:p>
            <a:pPr lvl="0" rtl="0">
              <a:spcBef>
                <a:spcPts val="0"/>
              </a:spcBef>
              <a:buNone/>
            </a:pPr>
            <a:r>
              <a:rPr lang="en"/>
              <a:t>3 center experience with 60 patients</a:t>
            </a:r>
          </a:p>
          <a:p>
            <a:pPr marL="457200" lvl="0" indent="-228600" rtl="0">
              <a:spcBef>
                <a:spcPts val="0"/>
              </a:spcBef>
              <a:buChar char="-"/>
            </a:pPr>
            <a:r>
              <a:rPr lang="en"/>
              <a:t>58 grafts still functioning follow-up of up to 61 months</a:t>
            </a:r>
          </a:p>
          <a:p>
            <a:pPr marL="457200" lvl="0" indent="-228600" rtl="0">
              <a:spcBef>
                <a:spcPts val="0"/>
              </a:spcBef>
              <a:buChar char="-"/>
            </a:pPr>
            <a:r>
              <a:rPr lang="en"/>
              <a:t>One graft lost due to medication non-compliance, one death unrelated to renal function (</a:t>
            </a:r>
            <a:r>
              <a:rPr lang="en" i="1"/>
              <a:t>C. difficile </a:t>
            </a:r>
            <a:r>
              <a:rPr lang="en"/>
              <a:t>infection)</a:t>
            </a:r>
          </a:p>
          <a:p>
            <a:pPr marL="457200" lvl="0" indent="-228600" rtl="0">
              <a:spcBef>
                <a:spcPts val="0"/>
              </a:spcBef>
              <a:buChar char="-"/>
            </a:pPr>
            <a:r>
              <a:rPr lang="en"/>
              <a:t>7 patients in the ABO compatible arm had acute humoral rejection (n=274)</a:t>
            </a:r>
          </a:p>
          <a:p>
            <a:pPr lvl="0" rtl="0">
              <a:spcBef>
                <a:spcPts val="0"/>
              </a:spcBef>
              <a:buNone/>
            </a:pPr>
            <a:r>
              <a:rPr lang="en"/>
              <a:t>Now used in many European transplant centers</a:t>
            </a:r>
          </a:p>
        </p:txBody>
      </p:sp>
      <p:sp>
        <p:nvSpPr>
          <p:cNvPr id="206" name="Shape 206"/>
          <p:cNvSpPr txBox="1"/>
          <p:nvPr/>
        </p:nvSpPr>
        <p:spPr>
          <a:xfrm>
            <a:off x="5491425" y="6206050"/>
            <a:ext cx="3284700" cy="526500"/>
          </a:xfrm>
          <a:prstGeom prst="rect">
            <a:avLst/>
          </a:prstGeom>
          <a:noFill/>
          <a:ln>
            <a:noFill/>
          </a:ln>
        </p:spPr>
        <p:txBody>
          <a:bodyPr lIns="91425" tIns="91425" rIns="91425" bIns="91425" anchor="t" anchorCtr="0">
            <a:noAutofit/>
          </a:bodyPr>
          <a:lstStyle/>
          <a:p>
            <a:pPr lvl="0">
              <a:spcBef>
                <a:spcPts val="0"/>
              </a:spcBef>
              <a:buNone/>
            </a:pPr>
            <a:r>
              <a:rPr lang="en"/>
              <a:t>Tyden G, et al. Transplantation 2007. 83(9): 1153-1155</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Shape 211"/>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Rituximab Results</a:t>
            </a:r>
          </a:p>
        </p:txBody>
      </p:sp>
      <p:sp>
        <p:nvSpPr>
          <p:cNvPr id="212" name="Shape 212"/>
          <p:cNvSpPr txBox="1">
            <a:spLocks noGrp="1"/>
          </p:cNvSpPr>
          <p:nvPr>
            <p:ph type="body" idx="1"/>
          </p:nvPr>
        </p:nvSpPr>
        <p:spPr>
          <a:xfrm>
            <a:off x="311700" y="1791875"/>
            <a:ext cx="8520600" cy="4224000"/>
          </a:xfrm>
          <a:prstGeom prst="rect">
            <a:avLst/>
          </a:prstGeom>
        </p:spPr>
        <p:txBody>
          <a:bodyPr lIns="91425" tIns="91425" rIns="91425" bIns="91425" anchor="t" anchorCtr="0">
            <a:noAutofit/>
          </a:bodyPr>
          <a:lstStyle/>
          <a:p>
            <a:pPr lvl="0" rtl="0">
              <a:spcBef>
                <a:spcPts val="0"/>
              </a:spcBef>
              <a:buNone/>
            </a:pPr>
            <a:r>
              <a:rPr lang="en" sz="3000"/>
              <a:t>5 year survival of Japanese cohorts were:</a:t>
            </a:r>
          </a:p>
          <a:p>
            <a:pPr marL="457200" lvl="0" indent="-419100" rtl="0">
              <a:spcBef>
                <a:spcPts val="0"/>
              </a:spcBef>
              <a:buSzPct val="100000"/>
              <a:buChar char="-"/>
            </a:pPr>
            <a:r>
              <a:rPr lang="en" sz="3000"/>
              <a:t>ABO compatible (88.4%)</a:t>
            </a:r>
          </a:p>
          <a:p>
            <a:pPr marL="457200" lvl="0" indent="-419100" rtl="0">
              <a:spcBef>
                <a:spcPts val="0"/>
              </a:spcBef>
              <a:buSzPct val="100000"/>
              <a:buChar char="-"/>
            </a:pPr>
            <a:r>
              <a:rPr lang="en" sz="3000"/>
              <a:t>ABOi with splenectomy (90.3%)</a:t>
            </a:r>
          </a:p>
          <a:p>
            <a:pPr marL="457200" lvl="0" indent="-419100" rtl="0">
              <a:spcBef>
                <a:spcPts val="0"/>
              </a:spcBef>
              <a:buSzPct val="100000"/>
              <a:buChar char="-"/>
            </a:pPr>
            <a:r>
              <a:rPr lang="en" sz="3000"/>
              <a:t>ABOi with Rituximab (100%)</a:t>
            </a:r>
          </a:p>
          <a:p>
            <a:pPr lvl="0" rtl="0">
              <a:spcBef>
                <a:spcPts val="0"/>
              </a:spcBef>
              <a:buNone/>
            </a:pPr>
            <a:r>
              <a:rPr lang="en" sz="3000"/>
              <a:t>After a relatively few number of cases performed in the US, cases have been increasing since 2010</a:t>
            </a:r>
          </a:p>
        </p:txBody>
      </p:sp>
      <p:sp>
        <p:nvSpPr>
          <p:cNvPr id="213" name="Shape 213"/>
          <p:cNvSpPr txBox="1"/>
          <p:nvPr/>
        </p:nvSpPr>
        <p:spPr>
          <a:xfrm>
            <a:off x="5491425" y="6206050"/>
            <a:ext cx="3284700" cy="526500"/>
          </a:xfrm>
          <a:prstGeom prst="rect">
            <a:avLst/>
          </a:prstGeom>
          <a:noFill/>
          <a:ln>
            <a:noFill/>
          </a:ln>
        </p:spPr>
        <p:txBody>
          <a:bodyPr lIns="91425" tIns="91425" rIns="91425" bIns="91425" anchor="t" anchorCtr="0">
            <a:noAutofit/>
          </a:bodyPr>
          <a:lstStyle/>
          <a:p>
            <a:pPr lvl="0" rtl="0">
              <a:spcBef>
                <a:spcPts val="0"/>
              </a:spcBef>
              <a:buNone/>
            </a:pPr>
            <a:r>
              <a:rPr lang="en"/>
              <a:t>Fuchinoue S, et al. Transplantation, 91 (2011), pp. 853–857</a:t>
            </a:r>
          </a:p>
        </p:txBody>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Shape 218"/>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a:spcBef>
                <a:spcPts val="0"/>
              </a:spcBef>
              <a:buNone/>
            </a:pPr>
            <a:r>
              <a:rPr lang="en"/>
              <a:t>Adult ABOi Renal Transplant in the United States</a:t>
            </a:r>
          </a:p>
        </p:txBody>
      </p:sp>
      <p:sp>
        <p:nvSpPr>
          <p:cNvPr id="219" name="Shape 219"/>
          <p:cNvSpPr txBox="1">
            <a:spLocks noGrp="1"/>
          </p:cNvSpPr>
          <p:nvPr>
            <p:ph type="body" idx="1"/>
          </p:nvPr>
        </p:nvSpPr>
        <p:spPr>
          <a:xfrm>
            <a:off x="311700" y="1307433"/>
            <a:ext cx="8520600" cy="4403700"/>
          </a:xfrm>
          <a:prstGeom prst="rect">
            <a:avLst/>
          </a:prstGeom>
        </p:spPr>
        <p:txBody>
          <a:bodyPr lIns="91425" tIns="91425" rIns="91425" bIns="91425" anchor="t" anchorCtr="0">
            <a:noAutofit/>
          </a:bodyPr>
          <a:lstStyle/>
          <a:p>
            <a:pPr lvl="0" rtl="0">
              <a:spcBef>
                <a:spcPts val="0"/>
              </a:spcBef>
              <a:buNone/>
            </a:pPr>
            <a:r>
              <a:rPr lang="en"/>
              <a:t>738 cases between 1995 and 2010</a:t>
            </a:r>
          </a:p>
          <a:p>
            <a:pPr marL="457200" lvl="0" indent="-228600" rtl="0">
              <a:spcBef>
                <a:spcPts val="0"/>
              </a:spcBef>
              <a:buChar char="-"/>
            </a:pPr>
            <a:r>
              <a:rPr lang="en"/>
              <a:t>Overall survival not significantly different (p=0.2) than matched controls, but noted higher graft loss in first 14 days</a:t>
            </a:r>
          </a:p>
          <a:p>
            <a:pPr lvl="0" rtl="0">
              <a:spcBef>
                <a:spcPts val="0"/>
              </a:spcBef>
              <a:buNone/>
            </a:pPr>
            <a:r>
              <a:rPr lang="en"/>
              <a:t>Collaborative transplant study: 1420 patients at 101 centers (only 2 sites in US)</a:t>
            </a:r>
          </a:p>
          <a:p>
            <a:pPr marL="457200" lvl="0" indent="-228600" rtl="0">
              <a:spcBef>
                <a:spcPts val="0"/>
              </a:spcBef>
              <a:buChar char="-"/>
            </a:pPr>
            <a:r>
              <a:rPr lang="en"/>
              <a:t>Similar findings to above study </a:t>
            </a:r>
          </a:p>
          <a:p>
            <a:pPr lvl="0" rtl="0">
              <a:spcBef>
                <a:spcPts val="0"/>
              </a:spcBef>
              <a:buNone/>
            </a:pPr>
            <a:r>
              <a:rPr lang="en"/>
              <a:t>Other areas of research: HLA mismatch (Orandi </a:t>
            </a:r>
            <a:r>
              <a:rPr lang="en" i="1"/>
              <a:t>et al. </a:t>
            </a:r>
            <a:r>
              <a:rPr lang="en"/>
              <a:t>N Engl J Med 2016; 374:940-950)</a:t>
            </a:r>
          </a:p>
          <a:p>
            <a:pPr marL="457200" lvl="0" indent="-228600" rtl="0">
              <a:spcBef>
                <a:spcPts val="0"/>
              </a:spcBef>
              <a:buChar char="-"/>
            </a:pPr>
            <a:r>
              <a:rPr lang="en"/>
              <a:t>22 center trial with 1025 recipients of kidney transplants from HLA-incompatible live donors</a:t>
            </a:r>
          </a:p>
          <a:p>
            <a:pPr marL="457200" lvl="0" indent="-228600" rtl="0">
              <a:spcBef>
                <a:spcPts val="0"/>
              </a:spcBef>
              <a:buChar char="-"/>
            </a:pPr>
            <a:r>
              <a:rPr lang="en"/>
              <a:t>Higher survival (95.0%, vs. 94.0% for the waiting-list-or-transplant control group and 89.6% for the waiting-list-only control group)</a:t>
            </a:r>
          </a:p>
          <a:p>
            <a:pPr marL="457200" lvl="0" indent="-228600" rtl="0">
              <a:spcBef>
                <a:spcPts val="0"/>
              </a:spcBef>
              <a:buChar char="-"/>
            </a:pPr>
            <a:r>
              <a:rPr lang="en"/>
              <a:t>Significant across all pre-op levels of DSA</a:t>
            </a:r>
          </a:p>
          <a:p>
            <a:pPr lvl="0" rtl="0">
              <a:spcBef>
                <a:spcPts val="0"/>
              </a:spcBef>
              <a:buNone/>
            </a:pPr>
            <a:endParaRPr/>
          </a:p>
        </p:txBody>
      </p:sp>
      <p:sp>
        <p:nvSpPr>
          <p:cNvPr id="220" name="Shape 220"/>
          <p:cNvSpPr txBox="1"/>
          <p:nvPr/>
        </p:nvSpPr>
        <p:spPr>
          <a:xfrm>
            <a:off x="1538900" y="6196575"/>
            <a:ext cx="7828800" cy="435000"/>
          </a:xfrm>
          <a:prstGeom prst="rect">
            <a:avLst/>
          </a:prstGeom>
          <a:noFill/>
          <a:ln>
            <a:noFill/>
          </a:ln>
        </p:spPr>
        <p:txBody>
          <a:bodyPr lIns="91425" tIns="91425" rIns="91425" bIns="91425" anchor="t" anchorCtr="0">
            <a:noAutofit/>
          </a:bodyPr>
          <a:lstStyle/>
          <a:p>
            <a:pPr lvl="0" rtl="0">
              <a:spcBef>
                <a:spcPts val="0"/>
              </a:spcBef>
              <a:buNone/>
            </a:pPr>
            <a:r>
              <a:rPr lang="en"/>
              <a:t>Montgomery JR et al. Transplantation. 2012. 93: 603–609</a:t>
            </a:r>
          </a:p>
          <a:p>
            <a:pPr lvl="0">
              <a:spcBef>
                <a:spcPts val="0"/>
              </a:spcBef>
              <a:buNone/>
            </a:pPr>
            <a:r>
              <a:rPr lang="en"/>
              <a:t>Opeltz G </a:t>
            </a:r>
            <a:r>
              <a:rPr lang="en" i="1"/>
              <a:t>et al. </a:t>
            </a:r>
            <a:r>
              <a:rPr lang="en"/>
              <a:t>Transplantation. 2015. 99:400–404</a:t>
            </a:r>
          </a:p>
        </p:txBody>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Shape 225"/>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a:spcBef>
                <a:spcPts val="0"/>
              </a:spcBef>
              <a:buNone/>
            </a:pPr>
            <a:r>
              <a:rPr lang="en"/>
              <a:t>Mechanism of Tolerance</a:t>
            </a:r>
          </a:p>
        </p:txBody>
      </p:sp>
      <p:sp>
        <p:nvSpPr>
          <p:cNvPr id="226" name="Shape 226"/>
          <p:cNvSpPr txBox="1">
            <a:spLocks noGrp="1"/>
          </p:cNvSpPr>
          <p:nvPr>
            <p:ph type="body" idx="1"/>
          </p:nvPr>
        </p:nvSpPr>
        <p:spPr>
          <a:xfrm>
            <a:off x="311700" y="1688433"/>
            <a:ext cx="8520600" cy="4403700"/>
          </a:xfrm>
          <a:prstGeom prst="rect">
            <a:avLst/>
          </a:prstGeom>
        </p:spPr>
        <p:txBody>
          <a:bodyPr lIns="91425" tIns="91425" rIns="91425" bIns="91425" anchor="t" anchorCtr="0">
            <a:noAutofit/>
          </a:bodyPr>
          <a:lstStyle/>
          <a:p>
            <a:pPr lvl="0" rtl="0">
              <a:spcBef>
                <a:spcPts val="0"/>
              </a:spcBef>
              <a:buNone/>
            </a:pPr>
            <a:r>
              <a:rPr lang="en" sz="2400"/>
              <a:t>Graft accommodation</a:t>
            </a:r>
          </a:p>
          <a:p>
            <a:pPr marL="457200" lvl="0" indent="-381000" rtl="0">
              <a:spcBef>
                <a:spcPts val="0"/>
              </a:spcBef>
              <a:buSzPct val="100000"/>
              <a:buChar char="-"/>
            </a:pPr>
            <a:r>
              <a:rPr lang="en" sz="2400"/>
              <a:t>expression of antiapoptotic genes (heme oxygenase-1, A20, bcl-2, and bcl-xL)</a:t>
            </a:r>
          </a:p>
          <a:p>
            <a:pPr marL="457200" lvl="0" indent="-381000" rtl="0">
              <a:spcBef>
                <a:spcPts val="0"/>
              </a:spcBef>
              <a:buSzPct val="100000"/>
              <a:buChar char="-"/>
            </a:pPr>
            <a:r>
              <a:rPr lang="en" sz="2400"/>
              <a:t>Upregulation of complement regulatory proteins (CD45, CD55, and CD59)</a:t>
            </a:r>
          </a:p>
          <a:p>
            <a:pPr lvl="0" rtl="0">
              <a:spcBef>
                <a:spcPts val="0"/>
              </a:spcBef>
              <a:buNone/>
            </a:pPr>
            <a:r>
              <a:rPr lang="en" sz="2400"/>
              <a:t>Suppression of B cells</a:t>
            </a:r>
          </a:p>
          <a:p>
            <a:pPr lvl="0" rtl="0">
              <a:spcBef>
                <a:spcPts val="0"/>
              </a:spcBef>
              <a:buNone/>
            </a:pPr>
            <a:r>
              <a:rPr lang="en" sz="2400"/>
              <a:t>Immunomodulatory effect of IVIG?</a:t>
            </a:r>
          </a:p>
          <a:p>
            <a:pPr lvl="0">
              <a:spcBef>
                <a:spcPts val="0"/>
              </a:spcBef>
              <a:buNone/>
            </a:pPr>
            <a:endParaRPr/>
          </a:p>
        </p:txBody>
      </p:sp>
      <p:sp>
        <p:nvSpPr>
          <p:cNvPr id="227" name="Shape 227"/>
          <p:cNvSpPr txBox="1"/>
          <p:nvPr/>
        </p:nvSpPr>
        <p:spPr>
          <a:xfrm>
            <a:off x="3462475" y="6243975"/>
            <a:ext cx="5503200" cy="418200"/>
          </a:xfrm>
          <a:prstGeom prst="rect">
            <a:avLst/>
          </a:prstGeom>
          <a:noFill/>
          <a:ln>
            <a:noFill/>
          </a:ln>
        </p:spPr>
        <p:txBody>
          <a:bodyPr lIns="91425" tIns="91425" rIns="91425" bIns="91425" anchor="t" anchorCtr="0">
            <a:noAutofit/>
          </a:bodyPr>
          <a:lstStyle/>
          <a:p>
            <a:pPr lvl="0">
              <a:spcBef>
                <a:spcPts val="0"/>
              </a:spcBef>
              <a:buNone/>
            </a:pPr>
            <a:r>
              <a:rPr lang="en"/>
              <a:t>Koo TY and Yang J. Kidney Research and Clinical Practice 2015. 34 (3):170–179</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Shape 232"/>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Controversies</a:t>
            </a:r>
          </a:p>
        </p:txBody>
      </p:sp>
      <p:sp>
        <p:nvSpPr>
          <p:cNvPr id="233" name="Shape 233"/>
          <p:cNvSpPr txBox="1">
            <a:spLocks noGrp="1"/>
          </p:cNvSpPr>
          <p:nvPr>
            <p:ph type="body" idx="1"/>
          </p:nvPr>
        </p:nvSpPr>
        <p:spPr>
          <a:xfrm>
            <a:off x="311700" y="1688433"/>
            <a:ext cx="8520600" cy="4403700"/>
          </a:xfrm>
          <a:prstGeom prst="rect">
            <a:avLst/>
          </a:prstGeom>
        </p:spPr>
        <p:txBody>
          <a:bodyPr lIns="91425" tIns="91425" rIns="91425" bIns="91425" anchor="t" anchorCtr="0">
            <a:noAutofit/>
          </a:bodyPr>
          <a:lstStyle/>
          <a:p>
            <a:pPr marL="457200" lvl="0" indent="-381000" rtl="0">
              <a:spcBef>
                <a:spcPts val="0"/>
              </a:spcBef>
              <a:buSzPct val="100000"/>
              <a:buChar char="-"/>
            </a:pPr>
            <a:r>
              <a:rPr lang="en" sz="2400"/>
              <a:t>Variability of lab testing for antibody titers, prognostic value of pretransplant titers unclear</a:t>
            </a:r>
          </a:p>
          <a:p>
            <a:pPr marL="457200" lvl="0" indent="-381000" rtl="0">
              <a:spcBef>
                <a:spcPts val="0"/>
              </a:spcBef>
              <a:buSzPct val="100000"/>
              <a:buChar char="-"/>
            </a:pPr>
            <a:r>
              <a:rPr lang="en" sz="2400"/>
              <a:t>Intensity of immunosuppression with risk of infection, malignancy</a:t>
            </a:r>
          </a:p>
          <a:p>
            <a:pPr marL="914400" lvl="1" indent="-381000" rtl="0">
              <a:spcBef>
                <a:spcPts val="0"/>
              </a:spcBef>
              <a:buSzPct val="100000"/>
              <a:buChar char="-"/>
            </a:pPr>
            <a:r>
              <a:rPr lang="en" sz="2400"/>
              <a:t>Some patients require chronic steroid therapy</a:t>
            </a:r>
          </a:p>
          <a:p>
            <a:pPr marL="457200" lvl="0" indent="-381000" rtl="0">
              <a:spcBef>
                <a:spcPts val="0"/>
              </a:spcBef>
              <a:buSzPct val="100000"/>
              <a:buChar char="-"/>
            </a:pPr>
            <a:r>
              <a:rPr lang="en" sz="2400"/>
              <a:t>$$$ ($90,300 compared to $52,500 in the US)</a:t>
            </a:r>
          </a:p>
          <a:p>
            <a:pPr marL="914400" lvl="1" indent="-381000" rtl="0">
              <a:spcBef>
                <a:spcPts val="0"/>
              </a:spcBef>
              <a:buSzPct val="100000"/>
              <a:buChar char="-"/>
            </a:pPr>
            <a:r>
              <a:rPr lang="en" sz="2400"/>
              <a:t>However, likely cost effective when compared to maintaining patient on dialysis (Schwartz J </a:t>
            </a:r>
            <a:r>
              <a:rPr lang="en" sz="2400" i="1"/>
              <a:t>et al. </a:t>
            </a:r>
            <a:r>
              <a:rPr lang="en" sz="2400"/>
              <a:t>Transplantation. 2006. 82: 155–163)</a:t>
            </a:r>
          </a:p>
          <a:p>
            <a:pPr marL="0" lvl="0" indent="0" rtl="0">
              <a:spcBef>
                <a:spcPts val="0"/>
              </a:spcBef>
              <a:buNone/>
            </a:pPr>
            <a:endParaRPr sz="2400"/>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a:spLocks noGrp="1"/>
          </p:cNvSpPr>
          <p:nvPr>
            <p:ph type="title"/>
          </p:nvPr>
        </p:nvSpPr>
        <p:spPr>
          <a:xfrm>
            <a:off x="311700" y="1086400"/>
            <a:ext cx="8571300" cy="1256100"/>
          </a:xfrm>
          <a:prstGeom prst="rect">
            <a:avLst/>
          </a:prstGeom>
        </p:spPr>
        <p:txBody>
          <a:bodyPr lIns="91425" tIns="91425" rIns="91425" bIns="91425" anchor="ctr" anchorCtr="0">
            <a:noAutofit/>
          </a:bodyPr>
          <a:lstStyle/>
          <a:p>
            <a:pPr lvl="0">
              <a:spcBef>
                <a:spcPts val="0"/>
              </a:spcBef>
              <a:buNone/>
            </a:pPr>
            <a:r>
              <a:rPr lang="en" sz="7200"/>
              <a:t>Questions?</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History of Solid Organ Transplants</a:t>
            </a:r>
          </a:p>
        </p:txBody>
      </p:sp>
      <p:sp>
        <p:nvSpPr>
          <p:cNvPr id="79" name="Shape 79"/>
          <p:cNvSpPr txBox="1">
            <a:spLocks noGrp="1"/>
          </p:cNvSpPr>
          <p:nvPr>
            <p:ph type="body" idx="1"/>
          </p:nvPr>
        </p:nvSpPr>
        <p:spPr>
          <a:xfrm>
            <a:off x="311700" y="1688433"/>
            <a:ext cx="8520600" cy="4403700"/>
          </a:xfrm>
          <a:prstGeom prst="rect">
            <a:avLst/>
          </a:prstGeom>
        </p:spPr>
        <p:txBody>
          <a:bodyPr lIns="91425" tIns="91425" rIns="91425" bIns="91425" anchor="t" anchorCtr="0">
            <a:noAutofit/>
          </a:bodyPr>
          <a:lstStyle/>
          <a:p>
            <a:pPr lvl="0" rtl="0">
              <a:spcBef>
                <a:spcPts val="0"/>
              </a:spcBef>
              <a:buNone/>
            </a:pPr>
            <a:r>
              <a:rPr lang="en" sz="2600"/>
              <a:t>Graz 1901: Erwin Payr develops new methods of vascular suturing</a:t>
            </a:r>
          </a:p>
          <a:p>
            <a:pPr lvl="0" rtl="0">
              <a:spcBef>
                <a:spcPts val="0"/>
              </a:spcBef>
              <a:buNone/>
            </a:pPr>
            <a:r>
              <a:rPr lang="en" sz="2600"/>
              <a:t>Vienna 1902: Emerich Ullmann transplants a dog kidney into the neck of another dog</a:t>
            </a:r>
          </a:p>
          <a:p>
            <a:pPr lvl="0" rtl="0">
              <a:spcBef>
                <a:spcPts val="0"/>
              </a:spcBef>
              <a:buNone/>
            </a:pPr>
            <a:r>
              <a:rPr lang="en" sz="2600"/>
              <a:t>Lyons 1906: Mathieu Jaboulay grafts a pig kidney and a sheep kidney to the brachial artery of two human patients using graft techniques described by Alexis Carrell</a:t>
            </a:r>
          </a:p>
          <a:p>
            <a:pPr lvl="0" rtl="0">
              <a:spcBef>
                <a:spcPts val="0"/>
              </a:spcBef>
              <a:buNone/>
            </a:pPr>
            <a:endParaRPr/>
          </a:p>
        </p:txBody>
      </p:sp>
      <p:sp>
        <p:nvSpPr>
          <p:cNvPr id="80" name="Shape 80"/>
          <p:cNvSpPr txBox="1"/>
          <p:nvPr/>
        </p:nvSpPr>
        <p:spPr>
          <a:xfrm>
            <a:off x="4993200" y="6092125"/>
            <a:ext cx="3839100" cy="521700"/>
          </a:xfrm>
          <a:prstGeom prst="rect">
            <a:avLst/>
          </a:prstGeom>
          <a:noFill/>
          <a:ln>
            <a:noFill/>
          </a:ln>
        </p:spPr>
        <p:txBody>
          <a:bodyPr lIns="91425" tIns="91425" rIns="91425" bIns="91425" anchor="t" anchorCtr="0">
            <a:noAutofit/>
          </a:bodyPr>
          <a:lstStyle/>
          <a:p>
            <a:pPr lvl="0">
              <a:spcBef>
                <a:spcPts val="0"/>
              </a:spcBef>
              <a:buNone/>
            </a:pPr>
            <a:r>
              <a:rPr lang="en"/>
              <a:t>Morris, PJ N Eng J Med, 2004 (351;26)</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title"/>
          </p:nvPr>
        </p:nvSpPr>
        <p:spPr>
          <a:xfrm>
            <a:off x="311700" y="364766"/>
            <a:ext cx="8520600" cy="943200"/>
          </a:xfrm>
          <a:prstGeom prst="rect">
            <a:avLst/>
          </a:prstGeom>
        </p:spPr>
        <p:txBody>
          <a:bodyPr lIns="91425" tIns="91425" rIns="91425" bIns="91425" anchor="t" anchorCtr="0">
            <a:noAutofit/>
          </a:bodyPr>
          <a:lstStyle/>
          <a:p>
            <a:pPr lvl="0" rtl="0">
              <a:spcBef>
                <a:spcPts val="0"/>
              </a:spcBef>
              <a:buNone/>
            </a:pPr>
            <a:r>
              <a:rPr lang="en"/>
              <a:t>History of Solid Organ Transplants: Allografts</a:t>
            </a:r>
          </a:p>
        </p:txBody>
      </p:sp>
      <p:sp>
        <p:nvSpPr>
          <p:cNvPr id="86" name="Shape 86"/>
          <p:cNvSpPr txBox="1">
            <a:spLocks noGrp="1"/>
          </p:cNvSpPr>
          <p:nvPr>
            <p:ph type="body" idx="1"/>
          </p:nvPr>
        </p:nvSpPr>
        <p:spPr>
          <a:xfrm>
            <a:off x="311700" y="1078625"/>
            <a:ext cx="5755800" cy="5382900"/>
          </a:xfrm>
          <a:prstGeom prst="rect">
            <a:avLst/>
          </a:prstGeom>
        </p:spPr>
        <p:txBody>
          <a:bodyPr lIns="91425" tIns="91425" rIns="91425" bIns="91425" anchor="t" anchorCtr="0">
            <a:noAutofit/>
          </a:bodyPr>
          <a:lstStyle/>
          <a:p>
            <a:pPr lvl="0" rtl="0">
              <a:spcBef>
                <a:spcPts val="0"/>
              </a:spcBef>
              <a:buNone/>
            </a:pPr>
            <a:r>
              <a:rPr lang="en" sz="2600"/>
              <a:t>Kherson Ukraine 1933: Yu Yu (Yurii) Voronoy performs first cadaveric renal allograft</a:t>
            </a:r>
          </a:p>
          <a:p>
            <a:pPr lvl="0" rtl="0">
              <a:spcBef>
                <a:spcPts val="0"/>
              </a:spcBef>
              <a:buNone/>
            </a:pPr>
            <a:r>
              <a:rPr lang="en" sz="2600"/>
              <a:t>26 year old female with renal failure secondary to suicide attempt by mercury poisoning</a:t>
            </a:r>
          </a:p>
          <a:p>
            <a:pPr lvl="0" rtl="0">
              <a:spcBef>
                <a:spcPts val="0"/>
              </a:spcBef>
              <a:buNone/>
            </a:pPr>
            <a:r>
              <a:rPr lang="en" sz="2600"/>
              <a:t>6 hour </a:t>
            </a:r>
            <a:r>
              <a:rPr lang="en" sz="2600" b="1" i="1"/>
              <a:t>warm</a:t>
            </a:r>
            <a:r>
              <a:rPr lang="en" sz="2600"/>
              <a:t> ischemic time, ABO mismatch, no immunosuppression: graft lasted 2 days</a:t>
            </a:r>
          </a:p>
          <a:p>
            <a:pPr lvl="0" rtl="0">
              <a:spcBef>
                <a:spcPts val="0"/>
              </a:spcBef>
              <a:buNone/>
            </a:pPr>
            <a:r>
              <a:rPr lang="en" sz="2600"/>
              <a:t>5 more allografts with graft survival of 2-7 days</a:t>
            </a:r>
          </a:p>
        </p:txBody>
      </p:sp>
      <p:sp>
        <p:nvSpPr>
          <p:cNvPr id="87" name="Shape 87"/>
          <p:cNvSpPr txBox="1"/>
          <p:nvPr/>
        </p:nvSpPr>
        <p:spPr>
          <a:xfrm>
            <a:off x="6143775" y="5794675"/>
            <a:ext cx="3000300" cy="1063200"/>
          </a:xfrm>
          <a:prstGeom prst="rect">
            <a:avLst/>
          </a:prstGeom>
          <a:noFill/>
          <a:ln>
            <a:noFill/>
          </a:ln>
        </p:spPr>
        <p:txBody>
          <a:bodyPr lIns="91425" tIns="91425" rIns="91425" bIns="91425" anchor="t" anchorCtr="0">
            <a:noAutofit/>
          </a:bodyPr>
          <a:lstStyle/>
          <a:p>
            <a:pPr lvl="0" rtl="0">
              <a:spcBef>
                <a:spcPts val="0"/>
              </a:spcBef>
              <a:buNone/>
            </a:pPr>
            <a:r>
              <a:rPr lang="en"/>
              <a:t>Matevossian E Int. J. Transplant. 2009 (1132-1139)</a:t>
            </a:r>
          </a:p>
        </p:txBody>
      </p:sp>
      <p:pic>
        <p:nvPicPr>
          <p:cNvPr id="88" name="Shape 88"/>
          <p:cNvPicPr preferRelativeResize="0"/>
          <p:nvPr/>
        </p:nvPicPr>
        <p:blipFill>
          <a:blip r:embed="rId3">
            <a:alphaModFix/>
          </a:blip>
          <a:stretch>
            <a:fillRect/>
          </a:stretch>
        </p:blipFill>
        <p:spPr>
          <a:xfrm>
            <a:off x="6143774" y="1688974"/>
            <a:ext cx="2764724" cy="3953299"/>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History of Solid Organ Transplants: Early Immunology</a:t>
            </a:r>
          </a:p>
        </p:txBody>
      </p:sp>
      <p:sp>
        <p:nvSpPr>
          <p:cNvPr id="94" name="Shape 94"/>
          <p:cNvSpPr txBox="1">
            <a:spLocks noGrp="1"/>
          </p:cNvSpPr>
          <p:nvPr>
            <p:ph type="body" idx="1"/>
          </p:nvPr>
        </p:nvSpPr>
        <p:spPr>
          <a:xfrm>
            <a:off x="311700" y="1917033"/>
            <a:ext cx="8520600" cy="4403700"/>
          </a:xfrm>
          <a:prstGeom prst="rect">
            <a:avLst/>
          </a:prstGeom>
        </p:spPr>
        <p:txBody>
          <a:bodyPr lIns="91425" tIns="91425" rIns="91425" bIns="91425" anchor="t" anchorCtr="0">
            <a:noAutofit/>
          </a:bodyPr>
          <a:lstStyle/>
          <a:p>
            <a:pPr lvl="0" rtl="0">
              <a:spcBef>
                <a:spcPts val="0"/>
              </a:spcBef>
              <a:buNone/>
            </a:pPr>
            <a:r>
              <a:rPr lang="en" sz="2600"/>
              <a:t>“Our previous work allows the overall conclusion that one of the reasons for an allograft rejection is the existence of a local mesenchymal, as well as general, immunobiological reaction, which led to the formation of specific antibodies and finally to the elimination of the allograft”</a:t>
            </a:r>
          </a:p>
          <a:p>
            <a:pPr marL="457200" lvl="0" indent="-393700" rtl="0">
              <a:spcBef>
                <a:spcPts val="0"/>
              </a:spcBef>
              <a:buSzPct val="100000"/>
              <a:buChar char="-"/>
            </a:pPr>
            <a:r>
              <a:rPr lang="en" sz="2600"/>
              <a:t>Y.Y. Voronoy</a:t>
            </a:r>
          </a:p>
        </p:txBody>
      </p:sp>
      <p:sp>
        <p:nvSpPr>
          <p:cNvPr id="95" name="Shape 95"/>
          <p:cNvSpPr txBox="1"/>
          <p:nvPr/>
        </p:nvSpPr>
        <p:spPr>
          <a:xfrm>
            <a:off x="4993200" y="6092125"/>
            <a:ext cx="3839100" cy="521700"/>
          </a:xfrm>
          <a:prstGeom prst="rect">
            <a:avLst/>
          </a:prstGeom>
          <a:noFill/>
          <a:ln>
            <a:noFill/>
          </a:ln>
        </p:spPr>
        <p:txBody>
          <a:bodyPr lIns="91425" tIns="91425" rIns="91425" bIns="91425" anchor="t" anchorCtr="0">
            <a:noAutofit/>
          </a:bodyPr>
          <a:lstStyle/>
          <a:p>
            <a:pPr lvl="0" rtl="0">
              <a:spcBef>
                <a:spcPts val="0"/>
              </a:spcBef>
              <a:buNone/>
            </a:pPr>
            <a:r>
              <a:rPr lang="en"/>
              <a:t>Matevossian E Int. J. Transplant. 2009 (1132-1139)</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512175" y="517166"/>
            <a:ext cx="8520600" cy="943200"/>
          </a:xfrm>
          <a:prstGeom prst="rect">
            <a:avLst/>
          </a:prstGeom>
        </p:spPr>
        <p:txBody>
          <a:bodyPr lIns="91425" tIns="91425" rIns="91425" bIns="91425" anchor="t" anchorCtr="0">
            <a:noAutofit/>
          </a:bodyPr>
          <a:lstStyle/>
          <a:p>
            <a:pPr lvl="0" rtl="0">
              <a:spcBef>
                <a:spcPts val="0"/>
              </a:spcBef>
              <a:buNone/>
            </a:pPr>
            <a:r>
              <a:rPr lang="en"/>
              <a:t>History of Solid Organ Transplants: Postwar</a:t>
            </a:r>
          </a:p>
        </p:txBody>
      </p:sp>
      <p:sp>
        <p:nvSpPr>
          <p:cNvPr id="101" name="Shape 101"/>
          <p:cNvSpPr txBox="1">
            <a:spLocks noGrp="1"/>
          </p:cNvSpPr>
          <p:nvPr>
            <p:ph type="body" idx="1"/>
          </p:nvPr>
        </p:nvSpPr>
        <p:spPr>
          <a:xfrm>
            <a:off x="83100" y="1231025"/>
            <a:ext cx="4791600" cy="5118300"/>
          </a:xfrm>
          <a:prstGeom prst="rect">
            <a:avLst/>
          </a:prstGeom>
        </p:spPr>
        <p:txBody>
          <a:bodyPr lIns="91425" tIns="91425" rIns="91425" bIns="91425" anchor="t" anchorCtr="0">
            <a:noAutofit/>
          </a:bodyPr>
          <a:lstStyle/>
          <a:p>
            <a:pPr lvl="0" rtl="0">
              <a:spcBef>
                <a:spcPts val="0"/>
              </a:spcBef>
              <a:buNone/>
            </a:pPr>
            <a:r>
              <a:rPr lang="en" sz="2600"/>
              <a:t>1950s: total body irradiation as immunosuppression</a:t>
            </a:r>
          </a:p>
          <a:p>
            <a:pPr lvl="0" rtl="0">
              <a:spcBef>
                <a:spcPts val="0"/>
              </a:spcBef>
              <a:buNone/>
            </a:pPr>
            <a:r>
              <a:rPr lang="en" sz="2600"/>
              <a:t>1954: Living donor transplant between twin brothers, Richard and Ronald Herrick</a:t>
            </a:r>
          </a:p>
          <a:p>
            <a:pPr lvl="0" rtl="0">
              <a:spcBef>
                <a:spcPts val="0"/>
              </a:spcBef>
              <a:buNone/>
            </a:pPr>
            <a:r>
              <a:rPr lang="en" sz="2600"/>
              <a:t>1960s-1980s: Introduction of 6-MP, corticosteroids, azathioprine, cyclosporine, mycophenolate, tacrolimus, sirolimus, OKT3...</a:t>
            </a:r>
          </a:p>
          <a:p>
            <a:pPr lvl="0" rtl="0">
              <a:spcBef>
                <a:spcPts val="0"/>
              </a:spcBef>
              <a:buNone/>
            </a:pPr>
            <a:endParaRPr sz="2600"/>
          </a:p>
        </p:txBody>
      </p:sp>
      <p:pic>
        <p:nvPicPr>
          <p:cNvPr id="102" name="Shape 102"/>
          <p:cNvPicPr preferRelativeResize="0"/>
          <p:nvPr/>
        </p:nvPicPr>
        <p:blipFill>
          <a:blip r:embed="rId3">
            <a:alphaModFix/>
          </a:blip>
          <a:stretch>
            <a:fillRect/>
          </a:stretch>
        </p:blipFill>
        <p:spPr>
          <a:xfrm>
            <a:off x="4874699" y="1606574"/>
            <a:ext cx="4288750" cy="4185297"/>
          </a:xfrm>
          <a:prstGeom prst="rect">
            <a:avLst/>
          </a:prstGeom>
          <a:noFill/>
          <a:ln>
            <a:noFill/>
          </a:ln>
        </p:spPr>
      </p:pic>
      <p:sp>
        <p:nvSpPr>
          <p:cNvPr id="103" name="Shape 103"/>
          <p:cNvSpPr txBox="1"/>
          <p:nvPr/>
        </p:nvSpPr>
        <p:spPr>
          <a:xfrm>
            <a:off x="132625" y="6243575"/>
            <a:ext cx="3839100" cy="521700"/>
          </a:xfrm>
          <a:prstGeom prst="rect">
            <a:avLst/>
          </a:prstGeom>
          <a:noFill/>
          <a:ln>
            <a:noFill/>
          </a:ln>
        </p:spPr>
        <p:txBody>
          <a:bodyPr lIns="91425" tIns="91425" rIns="91425" bIns="91425" anchor="t" anchorCtr="0">
            <a:noAutofit/>
          </a:bodyPr>
          <a:lstStyle/>
          <a:p>
            <a:pPr lvl="0" rtl="0">
              <a:spcBef>
                <a:spcPts val="0"/>
              </a:spcBef>
              <a:buNone/>
            </a:pPr>
            <a:r>
              <a:rPr lang="en"/>
              <a:t>Morris, PJ N Eng J Med, 2004 (351;26)</a:t>
            </a:r>
          </a:p>
        </p:txBody>
      </p:sp>
      <p:sp>
        <p:nvSpPr>
          <p:cNvPr id="104" name="Shape 104"/>
          <p:cNvSpPr txBox="1"/>
          <p:nvPr/>
        </p:nvSpPr>
        <p:spPr>
          <a:xfrm>
            <a:off x="5304900" y="5861875"/>
            <a:ext cx="3839100" cy="521700"/>
          </a:xfrm>
          <a:prstGeom prst="rect">
            <a:avLst/>
          </a:prstGeom>
          <a:noFill/>
          <a:ln>
            <a:noFill/>
          </a:ln>
        </p:spPr>
        <p:txBody>
          <a:bodyPr lIns="91425" tIns="91425" rIns="91425" bIns="91425" anchor="t" anchorCtr="0">
            <a:noAutofit/>
          </a:bodyPr>
          <a:lstStyle/>
          <a:p>
            <a:pPr lvl="0" rtl="0">
              <a:spcBef>
                <a:spcPts val="0"/>
              </a:spcBef>
              <a:buNone/>
            </a:pPr>
            <a:r>
              <a:rPr lang="en"/>
              <a:t>Boston.com</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Other History of Solid Organ Transplants</a:t>
            </a:r>
          </a:p>
        </p:txBody>
      </p:sp>
      <p:sp>
        <p:nvSpPr>
          <p:cNvPr id="110" name="Shape 110"/>
          <p:cNvSpPr txBox="1">
            <a:spLocks noGrp="1"/>
          </p:cNvSpPr>
          <p:nvPr>
            <p:ph type="body" idx="1"/>
          </p:nvPr>
        </p:nvSpPr>
        <p:spPr>
          <a:xfrm>
            <a:off x="311700" y="1674475"/>
            <a:ext cx="4766100" cy="4403700"/>
          </a:xfrm>
          <a:prstGeom prst="rect">
            <a:avLst/>
          </a:prstGeom>
        </p:spPr>
        <p:txBody>
          <a:bodyPr lIns="91425" tIns="91425" rIns="91425" bIns="91425" anchor="t" anchorCtr="0">
            <a:noAutofit/>
          </a:bodyPr>
          <a:lstStyle/>
          <a:p>
            <a:pPr lvl="0" rtl="0">
              <a:spcBef>
                <a:spcPts val="0"/>
              </a:spcBef>
              <a:buNone/>
            </a:pPr>
            <a:r>
              <a:rPr lang="en"/>
              <a:t>1963: Startzl </a:t>
            </a:r>
            <a:r>
              <a:rPr lang="en" i="1"/>
              <a:t>et al.</a:t>
            </a:r>
            <a:r>
              <a:rPr lang="en"/>
              <a:t> perform a series of 5 liver transplants at UC Denver. None lived past 23 days. </a:t>
            </a:r>
          </a:p>
          <a:p>
            <a:pPr lvl="0" rtl="0">
              <a:spcBef>
                <a:spcPts val="0"/>
              </a:spcBef>
              <a:buNone/>
            </a:pPr>
            <a:r>
              <a:rPr lang="en"/>
              <a:t>1963: Dr. James Hardy performs the first lung transplant at the University of Mississippi. Patient dies of other medical issues shortly afterward. </a:t>
            </a:r>
          </a:p>
          <a:p>
            <a:pPr lvl="0" rtl="0">
              <a:spcBef>
                <a:spcPts val="0"/>
              </a:spcBef>
              <a:buNone/>
            </a:pPr>
            <a:r>
              <a:rPr lang="en"/>
              <a:t>1967: Dr. Christiaan Barnard performs the first heart transplant at the Groote Schuur Hospital, South Africa. Patient died due to pneumonia 18 days later</a:t>
            </a:r>
          </a:p>
          <a:p>
            <a:pPr lvl="0" rtl="0">
              <a:spcBef>
                <a:spcPts val="0"/>
              </a:spcBef>
              <a:buNone/>
            </a:pPr>
            <a:endParaRPr/>
          </a:p>
        </p:txBody>
      </p:sp>
      <p:sp>
        <p:nvSpPr>
          <p:cNvPr id="111" name="Shape 111"/>
          <p:cNvSpPr txBox="1"/>
          <p:nvPr/>
        </p:nvSpPr>
        <p:spPr>
          <a:xfrm>
            <a:off x="3974400" y="5955300"/>
            <a:ext cx="4857900" cy="834000"/>
          </a:xfrm>
          <a:prstGeom prst="rect">
            <a:avLst/>
          </a:prstGeom>
          <a:noFill/>
          <a:ln>
            <a:noFill/>
          </a:ln>
        </p:spPr>
        <p:txBody>
          <a:bodyPr lIns="91425" tIns="91425" rIns="91425" bIns="91425" anchor="t" anchorCtr="0">
            <a:noAutofit/>
          </a:bodyPr>
          <a:lstStyle/>
          <a:p>
            <a:pPr lvl="0" rtl="0">
              <a:spcBef>
                <a:spcPts val="0"/>
              </a:spcBef>
              <a:buNone/>
            </a:pPr>
            <a:r>
              <a:rPr lang="en"/>
              <a:t>Lungtransplantfoundation.org</a:t>
            </a:r>
          </a:p>
          <a:p>
            <a:pPr lvl="0" rtl="0">
              <a:spcBef>
                <a:spcPts val="0"/>
              </a:spcBef>
              <a:buNone/>
            </a:pPr>
            <a:r>
              <a:rPr lang="en"/>
              <a:t>Mazza G </a:t>
            </a:r>
            <a:r>
              <a:rPr lang="en" i="1"/>
              <a:t>et al.</a:t>
            </a:r>
            <a:r>
              <a:rPr lang="en"/>
              <a:t> Journal of Hepatology 63 (2): 523–524.</a:t>
            </a:r>
          </a:p>
          <a:p>
            <a:pPr lvl="0" rtl="0">
              <a:spcBef>
                <a:spcPts val="0"/>
              </a:spcBef>
              <a:buNone/>
            </a:pPr>
            <a:r>
              <a:rPr lang="en"/>
              <a:t>Columbiasurgery.org/hearttransplant</a:t>
            </a:r>
          </a:p>
        </p:txBody>
      </p:sp>
      <p:pic>
        <p:nvPicPr>
          <p:cNvPr id="112" name="Shape 112"/>
          <p:cNvPicPr preferRelativeResize="0"/>
          <p:nvPr/>
        </p:nvPicPr>
        <p:blipFill>
          <a:blip r:embed="rId3">
            <a:alphaModFix/>
          </a:blip>
          <a:stretch>
            <a:fillRect/>
          </a:stretch>
        </p:blipFill>
        <p:spPr>
          <a:xfrm>
            <a:off x="5153025" y="1592949"/>
            <a:ext cx="3184400" cy="4195449"/>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Shape 117"/>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Pediatric Heart Transplant: Challenges</a:t>
            </a:r>
          </a:p>
        </p:txBody>
      </p:sp>
      <p:sp>
        <p:nvSpPr>
          <p:cNvPr id="118" name="Shape 118"/>
          <p:cNvSpPr txBox="1">
            <a:spLocks noGrp="1"/>
          </p:cNvSpPr>
          <p:nvPr>
            <p:ph type="body" idx="1"/>
          </p:nvPr>
        </p:nvSpPr>
        <p:spPr>
          <a:xfrm>
            <a:off x="311700" y="1688233"/>
            <a:ext cx="3999900" cy="4403700"/>
          </a:xfrm>
          <a:prstGeom prst="rect">
            <a:avLst/>
          </a:prstGeom>
        </p:spPr>
        <p:txBody>
          <a:bodyPr lIns="91425" tIns="91425" rIns="91425" bIns="91425" anchor="t" anchorCtr="0">
            <a:noAutofit/>
          </a:bodyPr>
          <a:lstStyle/>
          <a:p>
            <a:pPr lvl="0" rtl="0">
              <a:spcBef>
                <a:spcPts val="0"/>
              </a:spcBef>
              <a:buNone/>
            </a:pPr>
            <a:r>
              <a:rPr lang="en" sz="2600"/>
              <a:t>Size mismatch</a:t>
            </a:r>
          </a:p>
          <a:p>
            <a:pPr lvl="0" rtl="0">
              <a:spcBef>
                <a:spcPts val="0"/>
              </a:spcBef>
              <a:buNone/>
            </a:pPr>
            <a:r>
              <a:rPr lang="en" sz="2600"/>
              <a:t>Difficulties of using VAD as a bridge to transplant (use of ECMO)</a:t>
            </a:r>
          </a:p>
          <a:p>
            <a:pPr lvl="0" rtl="0">
              <a:spcBef>
                <a:spcPts val="0"/>
              </a:spcBef>
              <a:buNone/>
            </a:pPr>
            <a:r>
              <a:rPr lang="en" sz="2600"/>
              <a:t>Other anatomical complexities</a:t>
            </a:r>
          </a:p>
        </p:txBody>
      </p:sp>
      <p:pic>
        <p:nvPicPr>
          <p:cNvPr id="119" name="Shape 119"/>
          <p:cNvPicPr preferRelativeResize="0"/>
          <p:nvPr/>
        </p:nvPicPr>
        <p:blipFill>
          <a:blip r:embed="rId3">
            <a:alphaModFix/>
          </a:blip>
          <a:stretch>
            <a:fillRect/>
          </a:stretch>
        </p:blipFill>
        <p:spPr>
          <a:xfrm>
            <a:off x="4737350" y="1536583"/>
            <a:ext cx="3999900" cy="3983771"/>
          </a:xfrm>
          <a:prstGeom prst="rect">
            <a:avLst/>
          </a:prstGeom>
          <a:noFill/>
          <a:ln>
            <a:noFill/>
          </a:ln>
        </p:spPr>
      </p:pic>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Shape 124"/>
          <p:cNvSpPr txBox="1">
            <a:spLocks noGrp="1"/>
          </p:cNvSpPr>
          <p:nvPr>
            <p:ph type="title"/>
          </p:nvPr>
        </p:nvSpPr>
        <p:spPr>
          <a:xfrm>
            <a:off x="311700" y="593366"/>
            <a:ext cx="8520600" cy="943200"/>
          </a:xfrm>
          <a:prstGeom prst="rect">
            <a:avLst/>
          </a:prstGeom>
        </p:spPr>
        <p:txBody>
          <a:bodyPr lIns="91425" tIns="91425" rIns="91425" bIns="91425" anchor="t" anchorCtr="0">
            <a:noAutofit/>
          </a:bodyPr>
          <a:lstStyle/>
          <a:p>
            <a:pPr lvl="0" rtl="0">
              <a:spcBef>
                <a:spcPts val="0"/>
              </a:spcBef>
              <a:buNone/>
            </a:pPr>
            <a:r>
              <a:rPr lang="en"/>
              <a:t>Pediatric Heart Transplant: Challenges</a:t>
            </a:r>
          </a:p>
        </p:txBody>
      </p:sp>
      <p:sp>
        <p:nvSpPr>
          <p:cNvPr id="125" name="Shape 125"/>
          <p:cNvSpPr txBox="1"/>
          <p:nvPr/>
        </p:nvSpPr>
        <p:spPr>
          <a:xfrm>
            <a:off x="2170675" y="6320725"/>
            <a:ext cx="6051900" cy="521700"/>
          </a:xfrm>
          <a:prstGeom prst="rect">
            <a:avLst/>
          </a:prstGeom>
          <a:noFill/>
          <a:ln>
            <a:noFill/>
          </a:ln>
        </p:spPr>
        <p:txBody>
          <a:bodyPr lIns="91425" tIns="91425" rIns="91425" bIns="91425" anchor="t" anchorCtr="0">
            <a:noAutofit/>
          </a:bodyPr>
          <a:lstStyle/>
          <a:p>
            <a:pPr lvl="0" rtl="0">
              <a:spcBef>
                <a:spcPts val="0"/>
              </a:spcBef>
              <a:buNone/>
            </a:pPr>
            <a:r>
              <a:rPr lang="en"/>
              <a:t>Phoenix Children’s Hospital Heart Center Cardiac 3D Print Lab</a:t>
            </a:r>
          </a:p>
        </p:txBody>
      </p:sp>
      <p:pic>
        <p:nvPicPr>
          <p:cNvPr id="126" name="Shape 126"/>
          <p:cNvPicPr preferRelativeResize="0"/>
          <p:nvPr/>
        </p:nvPicPr>
        <p:blipFill>
          <a:blip r:embed="rId3">
            <a:alphaModFix/>
          </a:blip>
          <a:stretch>
            <a:fillRect/>
          </a:stretch>
        </p:blipFill>
        <p:spPr>
          <a:xfrm>
            <a:off x="841716" y="1360974"/>
            <a:ext cx="7457832" cy="4959750"/>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name="tropic">
  <a:themeElements>
    <a:clrScheme name="Tropic">
      <a:dk1>
        <a:srgbClr val="A1E8D9"/>
      </a:dk1>
      <a:lt1>
        <a:srgbClr val="FFFFFF"/>
      </a:lt1>
      <a:dk2>
        <a:srgbClr val="695D46"/>
      </a:dk2>
      <a:lt2>
        <a:srgbClr val="B3A77D"/>
      </a:lt2>
      <a:accent1>
        <a:srgbClr val="EF6C00"/>
      </a:accent1>
      <a:accent2>
        <a:srgbClr val="009668"/>
      </a:accent2>
      <a:accent3>
        <a:srgbClr val="4DB6AC"/>
      </a:accent3>
      <a:accent4>
        <a:srgbClr val="FF9800"/>
      </a:accent4>
      <a:accent5>
        <a:srgbClr val="CE93D8"/>
      </a:accent5>
      <a:accent6>
        <a:srgbClr val="EEFF41"/>
      </a:accent6>
      <a:hlink>
        <a:srgbClr val="CE93D8"/>
      </a:hlink>
      <a:folHlink>
        <a:srgbClr val="CE93D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1889</Words>
  <Application>Microsoft Office PowerPoint</Application>
  <PresentationFormat>On-screen Show (4:3)</PresentationFormat>
  <Paragraphs>146</Paragraphs>
  <Slides>25</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Open Sans</vt:lpstr>
      <vt:lpstr>PT Sans Narrow</vt:lpstr>
      <vt:lpstr>Times New Roman</vt:lpstr>
      <vt:lpstr>tropic</vt:lpstr>
      <vt:lpstr>ABO Incompatible Renal Transplants</vt:lpstr>
      <vt:lpstr>The Early Years</vt:lpstr>
      <vt:lpstr>History of Solid Organ Transplants</vt:lpstr>
      <vt:lpstr>History of Solid Organ Transplants: Allografts</vt:lpstr>
      <vt:lpstr>History of Solid Organ Transplants: Early Immunology</vt:lpstr>
      <vt:lpstr>History of Solid Organ Transplants: Postwar</vt:lpstr>
      <vt:lpstr>Other History of Solid Organ Transplants</vt:lpstr>
      <vt:lpstr>Pediatric Heart Transplant: Challenges</vt:lpstr>
      <vt:lpstr>Pediatric Heart Transplant: Challenges</vt:lpstr>
      <vt:lpstr>Pediatric Heart Transplant: ABO Incompatible</vt:lpstr>
      <vt:lpstr>Pediatric Heart Transplant: ABO Incompatible</vt:lpstr>
      <vt:lpstr>Immunobiology: Correlation with Vaccine Research</vt:lpstr>
      <vt:lpstr>ABOi Transplants in Adults</vt:lpstr>
      <vt:lpstr>ESRD Rates</vt:lpstr>
      <vt:lpstr>Renal Transplantation</vt:lpstr>
      <vt:lpstr>ABOi Renal Transplantation</vt:lpstr>
      <vt:lpstr>ABOi Renal Transplantation</vt:lpstr>
      <vt:lpstr>Methods of Immunosuppression</vt:lpstr>
      <vt:lpstr>Methods of Immunosuppression</vt:lpstr>
      <vt:lpstr>Standardizing Immunosuppression: Swedish Method</vt:lpstr>
      <vt:lpstr>Rituximab Results</vt:lpstr>
      <vt:lpstr>Adult ABOi Renal Transplant in the United States</vt:lpstr>
      <vt:lpstr>Mechanism of Tolerance</vt:lpstr>
      <vt:lpstr>Controversies</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 Incompatible Renal Transplants</dc:title>
  <dc:creator>Compton, Margaret Louise</dc:creator>
  <cp:lastModifiedBy>Compton, Margaret Louise</cp:lastModifiedBy>
  <cp:revision>1</cp:revision>
  <dcterms:modified xsi:type="dcterms:W3CDTF">2016-04-01T14:36:43Z</dcterms:modified>
</cp:coreProperties>
</file>