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sldIdLst>
    <p:sldId id="256" r:id="rId2"/>
    <p:sldId id="271" r:id="rId3"/>
    <p:sldId id="272" r:id="rId4"/>
    <p:sldId id="258" r:id="rId5"/>
    <p:sldId id="259" r:id="rId6"/>
    <p:sldId id="267" r:id="rId7"/>
    <p:sldId id="260" r:id="rId8"/>
    <p:sldId id="261" r:id="rId9"/>
    <p:sldId id="262" r:id="rId10"/>
    <p:sldId id="268" r:id="rId11"/>
    <p:sldId id="266" r:id="rId12"/>
    <p:sldId id="269" r:id="rId13"/>
    <p:sldId id="263" r:id="rId14"/>
    <p:sldId id="264" r:id="rId15"/>
    <p:sldId id="274" r:id="rId16"/>
    <p:sldId id="275" r:id="rId17"/>
    <p:sldId id="276" r:id="rId18"/>
    <p:sldId id="277" r:id="rId19"/>
    <p:sldId id="273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417C-E90E-4D52-B341-7D24330AC965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B85B-EC07-4EFB-A481-F0B3451D2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2857-C72B-496A-A13C-5D3792A91018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0B0E-C0A4-439D-B38D-D62080B15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9DF2-5F11-45FF-B065-BADAF4A66590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CD7C-BCF3-475E-B66F-433C1D60F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10A8-73DB-476B-8645-160458B9C936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48B3-66C9-4B40-BA9E-5819AD81F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B90E-3437-4ED7-8B1F-A28BB854F298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8DE9-23F0-4CC5-81AE-77283C528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54E3-98D8-4C3C-B12F-127E37E4B7EC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020B-B474-4723-AA84-833FD7B04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6215-E587-4A50-823E-6CFDCFD95DD0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3F67-EDDD-4A45-AEFB-54F2A9C86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01C3-DFAA-4ED2-9B97-A8EAE91D2697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0B-4FC5-454B-9218-EA7D5064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0759-3E68-4AD4-83E2-EA75ADB2F135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E79D-7BD4-4428-A809-41673C371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6EC-9D68-4399-BBCE-CF846DFB8DD7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2CEC-9713-4955-AD0A-9C14BDB2A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39DD-16B2-4268-8D05-34DA7C94273B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D248-9914-480F-BB82-140706C9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D4004C-86A8-4006-96A5-A4570B07A920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647CC1-50E1-400A-8E2F-22E71E20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Interesting Case Conference:</a:t>
            </a:r>
            <a:br>
              <a:rPr lang="en-US" dirty="0" smtClean="0"/>
            </a:br>
            <a:r>
              <a:rPr lang="en-US" dirty="0" smtClean="0"/>
              <a:t>ABO Incompatible Heart Transplant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Jonathan Douds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August 14,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Acceptance of ABOi Organs</a:t>
            </a:r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97" r="-9897"/>
          <a:stretch>
            <a:fillRect/>
          </a:stretch>
        </p:blipFill>
        <p:spPr/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992938" y="6234113"/>
            <a:ext cx="215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Subramanian V, et al. (2012)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-1430338" y="33289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 Type and Pediatric Transplant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10 patients to undergo intentional ABOi cardiac transplantation were reported in 2001</a:t>
            </a:r>
          </a:p>
          <a:p>
            <a:pPr lvl="1" eaLnBrk="1" hangingPunct="1"/>
            <a:r>
              <a:rPr lang="en-US" smtClean="0"/>
              <a:t>Had no or very low titers of isohemagglutinins</a:t>
            </a:r>
          </a:p>
          <a:p>
            <a:pPr lvl="1" eaLnBrk="1" hangingPunct="1"/>
            <a:r>
              <a:rPr lang="en-US" smtClean="0"/>
              <a:t>No hyperacute rejection occurred</a:t>
            </a:r>
          </a:p>
          <a:p>
            <a:pPr eaLnBrk="1" hangingPunct="1"/>
            <a:r>
              <a:rPr lang="en-US" smtClean="0"/>
              <a:t>2 patients died both with causes unrelated to ABO incompatibility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ABOi Transplants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85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i="1" dirty="0"/>
              <a:t>UNOS policy change in 2006 allowed for listing of infants with ABOi transplants with a maximum age limit of &lt;2 years and a maximum isohemagglutinin titer of LE 1.4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ABOi hearts offered once ABOc possibilities are exhausted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One study indicated that infants eligible for ABOi hearts have a median waiting time of 2 weeks or less than those only listed for ABOc hearts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Canadian data has shown a decrease in wait listing mortality for infants under 6 months of age from 58% to 7% with ABOi transplants making up to 40% of transplants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Henderson, et al.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Previous studies have shown that children who received ABOi heart transplants have similar survival when </a:t>
            </a:r>
            <a:r>
              <a:rPr lang="en-US" dirty="0" smtClean="0"/>
              <a:t>compared </a:t>
            </a:r>
            <a:r>
              <a:rPr lang="en-US" dirty="0"/>
              <a:t>to ABOc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Prior to study, published studies have had small number of patients and small follow-up data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Goal was to analyze patients in Pediatric Heart Transplant Study </a:t>
            </a:r>
            <a:r>
              <a:rPr lang="en-US" dirty="0" smtClean="0"/>
              <a:t>database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Analyzed ABOi and ABOc done at PHTS transplant centers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Compared clinical characteristics and short term freedom of death, rejection, and infection in the ABOi patients with the ABOc patients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Henderson, et al.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Analyzed 502  heart transplants done at PHTS centers that performed at least 1 ABOi transplant (85)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ABOi transplant patients had equivalent one year survival and freedom from rejection compared with those that received an ABOc transplant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 spite of the favorable outcome, many centers appear to reserve ABOi transplantation for sicker patients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Recommended reevaluation of the current United Network for Organ Sharing policy that gives priority to ABOc over ABOi transplnation in the 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Costanzo, et al. (2010)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“Upper limit of age or titer for ABOi pediatric heart transplant remains unclear”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“ABOi heart transplant can be safely performed in the pediatric population in the presence of positive isohemagglutinin titers against the donor organ”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“Serial measurements of isohemagglutinin titers should be done in the post-operative period”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Whole blood products should never be administered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Group O RBCs and group AB blood elements are safe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If RBC transfusions are given to any ABO-incompatible recipient, base the match on the recipient’s ABO blood type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If platelets or plasma is needed, base the match on the donor’s ABO blood type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All recommendations are level of evidence C (based on expert consensus and not on clinical trials)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Costanzo, et al. (2010) Guidelines</a:t>
            </a: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1088" b="-31088"/>
          <a:stretch>
            <a:fillRect/>
          </a:stretch>
        </p:blipFill>
        <p:spPr>
          <a:xfrm>
            <a:off x="193675" y="1349375"/>
            <a:ext cx="8686800" cy="4776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Kobayashi and Saito (2006)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2 surveys performed in Japan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2003 survey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 2003, serum samples from six healthy donors were sent to 29 hospitals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Measured isohemagglutinin assays in serial-doubling time dilutions of serum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Inter-institutional difference between maximum and minimum value was as high as 32 fold in IgM and 256 fold in IgG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They noted that protocol for the assay varied between institutions, so a standardized protocol was created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2004 survey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Intra-institutional variation was reduced to below eight-fold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Conclusions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Periodical control survey is necessary and standardization of the assay of anti-A and anti-B antibody titer is important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2013 VUMC CAP Survey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Titers were performed for anti-A and anti-D</a:t>
            </a:r>
          </a:p>
          <a:p>
            <a:pPr eaLnBrk="1" hangingPunct="1"/>
            <a:r>
              <a:rPr lang="en-US" smtClean="0"/>
              <a:t>Anti-A result was a titer of 64, with CAP acceptable results of 64, 128, and 256</a:t>
            </a:r>
          </a:p>
          <a:p>
            <a:pPr lvl="1" eaLnBrk="1" hangingPunct="1"/>
            <a:r>
              <a:rPr lang="en-US" smtClean="0"/>
              <a:t>Given a result of “good”</a:t>
            </a:r>
          </a:p>
          <a:p>
            <a:pPr eaLnBrk="1" hangingPunct="1"/>
            <a:r>
              <a:rPr lang="en-US" smtClean="0"/>
              <a:t>Anti-D result was a titer of 32</a:t>
            </a:r>
          </a:p>
          <a:p>
            <a:pPr lvl="1" eaLnBrk="1" hangingPunct="1"/>
            <a:r>
              <a:rPr lang="en-US" smtClean="0"/>
              <a:t>Result was listed as acceptable when compared to similar methodologies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Henderson HT, Canter CE, </a:t>
            </a:r>
            <a:r>
              <a:rPr lang="en-US" dirty="0" err="1" smtClean="0"/>
              <a:t>Mahle</a:t>
            </a:r>
            <a:r>
              <a:rPr lang="en-US" dirty="0" smtClean="0"/>
              <a:t> WT, </a:t>
            </a:r>
            <a:r>
              <a:rPr lang="en-US" dirty="0" err="1" smtClean="0"/>
              <a:t>Dipchand</a:t>
            </a:r>
            <a:r>
              <a:rPr lang="en-US" dirty="0" smtClean="0"/>
              <a:t> AI, </a:t>
            </a:r>
            <a:r>
              <a:rPr lang="en-US" dirty="0" err="1" smtClean="0"/>
              <a:t>LaPorte</a:t>
            </a:r>
            <a:r>
              <a:rPr lang="en-US" dirty="0" smtClean="0"/>
              <a:t> K, </a:t>
            </a:r>
            <a:r>
              <a:rPr lang="en-US" dirty="0" err="1" smtClean="0"/>
              <a:t>Schechtman</a:t>
            </a:r>
            <a:r>
              <a:rPr lang="en-US" dirty="0" smtClean="0"/>
              <a:t> KB, </a:t>
            </a:r>
            <a:r>
              <a:rPr lang="en-US" dirty="0" err="1" smtClean="0"/>
              <a:t>Zheng</a:t>
            </a:r>
            <a:r>
              <a:rPr lang="en-US" dirty="0" smtClean="0"/>
              <a:t> J, Asante-</a:t>
            </a:r>
            <a:r>
              <a:rPr lang="en-US" dirty="0" err="1" smtClean="0"/>
              <a:t>Korang</a:t>
            </a:r>
            <a:r>
              <a:rPr lang="en-US" dirty="0" smtClean="0"/>
              <a:t> A, Singh RK, </a:t>
            </a:r>
            <a:r>
              <a:rPr lang="en-US" dirty="0" err="1" smtClean="0"/>
              <a:t>Kanter</a:t>
            </a:r>
            <a:r>
              <a:rPr lang="en-US" dirty="0" smtClean="0"/>
              <a:t> KR. ABO-incompatible heart transplantation: Analysis of the Pediatric Heart Transplant Study </a:t>
            </a:r>
            <a:r>
              <a:rPr lang="en-US" dirty="0" err="1" smtClean="0"/>
              <a:t>databse</a:t>
            </a:r>
            <a:r>
              <a:rPr lang="en-US" dirty="0" smtClean="0"/>
              <a:t>. The Journal of Heart and Lung Transplantation, </a:t>
            </a:r>
            <a:r>
              <a:rPr lang="en-US" dirty="0" err="1" smtClean="0"/>
              <a:t>Vol</a:t>
            </a:r>
            <a:r>
              <a:rPr lang="en-US" dirty="0" smtClean="0"/>
              <a:t> 32, No 2, February 2012.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Subramanian, V, </a:t>
            </a:r>
            <a:r>
              <a:rPr lang="en-US" dirty="0" err="1" smtClean="0"/>
              <a:t>Ramachandran</a:t>
            </a:r>
            <a:r>
              <a:rPr lang="en-US" dirty="0" smtClean="0"/>
              <a:t> S, Klein C, </a:t>
            </a:r>
            <a:r>
              <a:rPr lang="en-US" dirty="0" err="1" smtClean="0"/>
              <a:t>Wellen</a:t>
            </a:r>
            <a:r>
              <a:rPr lang="en-US" dirty="0" smtClean="0"/>
              <a:t> JR, </a:t>
            </a:r>
            <a:r>
              <a:rPr lang="en-US" dirty="0" err="1" smtClean="0"/>
              <a:t>Shenoy</a:t>
            </a:r>
            <a:r>
              <a:rPr lang="en-US" dirty="0" smtClean="0"/>
              <a:t> S, Chapman WC, </a:t>
            </a:r>
            <a:r>
              <a:rPr lang="en-US" dirty="0" err="1" smtClean="0"/>
              <a:t>Mohanakumar</a:t>
            </a:r>
            <a:r>
              <a:rPr lang="en-US" dirty="0" smtClean="0"/>
              <a:t> T. ABO-incompatible organ transplantation. Intl Journal of </a:t>
            </a:r>
            <a:r>
              <a:rPr lang="en-US" dirty="0" err="1" smtClean="0"/>
              <a:t>Immunogenetics</a:t>
            </a:r>
            <a:r>
              <a:rPr lang="en-US" dirty="0" smtClean="0"/>
              <a:t>, 2012, 39, 282-290.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Irving C, </a:t>
            </a:r>
            <a:r>
              <a:rPr lang="en-US" dirty="0" err="1" smtClean="0"/>
              <a:t>Gennery</a:t>
            </a:r>
            <a:r>
              <a:rPr lang="en-US" dirty="0" smtClean="0"/>
              <a:t> A, Kirk R. Pushing the boundaries: The current status of ABO-incompatible cardiac transplantation. The Journal of Heart and Lung Transplantation, </a:t>
            </a:r>
            <a:r>
              <a:rPr lang="en-US" dirty="0" err="1" smtClean="0"/>
              <a:t>Vol</a:t>
            </a:r>
            <a:r>
              <a:rPr lang="en-US" dirty="0" smtClean="0"/>
              <a:t> 31, No 8, August 2012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Costanzo MR et al., The International Society of Heart and Lung Transplantation Guidelines for the Care of Heart Transplant Recipients. The Journal of Heart and Lung </a:t>
            </a:r>
            <a:r>
              <a:rPr lang="en-US" dirty="0" err="1" smtClean="0"/>
              <a:t>Transplanation</a:t>
            </a:r>
            <a:r>
              <a:rPr lang="en-US" dirty="0" smtClean="0"/>
              <a:t>, </a:t>
            </a:r>
            <a:r>
              <a:rPr lang="en-US" dirty="0" err="1" smtClean="0"/>
              <a:t>Vol</a:t>
            </a:r>
            <a:r>
              <a:rPr lang="en-US" dirty="0" smtClean="0"/>
              <a:t> 29, No 8, August 2010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Kobayashi T and Saito K. A series of surveys on assay for anti-A/B antibody by Japanese ABO-incompatible Transplantation Committee. Xenotransplantation 2006: 13: 136-140.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2 month old male (currently)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HPI: Born at 36.1 w EGA, 2930 g via emergent C section. At birth, baby was noted to be cyanotic with oxygen saturation at 70% on room air. Baby was intubated with improvement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Family history: Father with DCM as a neonate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Radiology: CXR showed cardiomegaly; Echo demonstrated depressed LV and RV wall motion, mitral and tricuspid insufficiency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Presentation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Echo worsened </a:t>
            </a:r>
          </a:p>
          <a:p>
            <a:pPr eaLnBrk="1" hangingPunct="1"/>
            <a:r>
              <a:rPr lang="en-US" smtClean="0"/>
              <a:t>Patient evaluated for heart transplant</a:t>
            </a:r>
          </a:p>
          <a:p>
            <a:pPr eaLnBrk="1" hangingPunct="1"/>
            <a:r>
              <a:rPr lang="en-US" smtClean="0"/>
              <a:t>An ABO incompatible heart was available on 8/1/13 (B donor, O recipient)</a:t>
            </a:r>
          </a:p>
          <a:p>
            <a:pPr lvl="1" eaLnBrk="1" hangingPunct="1"/>
            <a:r>
              <a:rPr lang="en-US" smtClean="0"/>
              <a:t>Patient’s ABO titers were 1:1</a:t>
            </a:r>
          </a:p>
          <a:p>
            <a:pPr eaLnBrk="1" hangingPunct="1"/>
            <a:r>
              <a:rPr lang="en-US" smtClean="0"/>
              <a:t>Patient remains critically ill with respiratory failure and feeding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 Background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/>
            <a:r>
              <a:rPr lang="en-US" sz="3200" smtClean="0"/>
              <a:t>UNOS (United Network for Organ Sharing) listed 51,837 patients for transplantation in 2010 and had only 28,664 organs available</a:t>
            </a:r>
          </a:p>
          <a:p>
            <a:pPr marL="342900" lvl="2" indent="-342900" eaLnBrk="1" hangingPunct="1"/>
            <a:r>
              <a:rPr lang="en-US" sz="3200" smtClean="0"/>
              <a:t>Limitations in pediatric transplant have included:</a:t>
            </a:r>
          </a:p>
          <a:p>
            <a:pPr marL="800100" lvl="3" indent="-342900" eaLnBrk="1" hangingPunct="1"/>
            <a:r>
              <a:rPr lang="en-US" sz="2800" smtClean="0"/>
              <a:t>ABO type </a:t>
            </a:r>
          </a:p>
          <a:p>
            <a:pPr marL="800100" lvl="3" indent="-342900" eaLnBrk="1" hangingPunct="1"/>
            <a:r>
              <a:rPr lang="en-US" sz="2800" smtClean="0"/>
              <a:t>HLA type</a:t>
            </a:r>
          </a:p>
          <a:p>
            <a:pPr marL="800100" lvl="3" indent="-342900" eaLnBrk="1" hangingPunct="1"/>
            <a:r>
              <a:rPr lang="en-US" sz="2800" smtClean="0"/>
              <a:t>Size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ABO Blood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4 blood groups, A, B, O, and AB described </a:t>
            </a:r>
            <a:r>
              <a:rPr lang="en-US" dirty="0"/>
              <a:t>by Karl Landsteiner in 1900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Located </a:t>
            </a:r>
            <a:r>
              <a:rPr lang="en-US" dirty="0"/>
              <a:t>on chromosome </a:t>
            </a:r>
            <a:r>
              <a:rPr lang="en-US" dirty="0" smtClean="0"/>
              <a:t>9q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Gene encodes </a:t>
            </a:r>
            <a:r>
              <a:rPr lang="en-US" dirty="0"/>
              <a:t>glycosyl transferases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Specific sugars </a:t>
            </a:r>
            <a:r>
              <a:rPr lang="en-US" dirty="0" smtClean="0"/>
              <a:t>added to a precursor H antigen determine </a:t>
            </a:r>
            <a:r>
              <a:rPr lang="en-US" dirty="0"/>
              <a:t>blood type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 has a N</a:t>
            </a:r>
            <a:r>
              <a:rPr lang="en-US" dirty="0"/>
              <a:t>-acetyl </a:t>
            </a:r>
            <a:r>
              <a:rPr lang="en-US" dirty="0" smtClean="0"/>
              <a:t>galactosamine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 has a galactose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O </a:t>
            </a:r>
            <a:r>
              <a:rPr lang="en-US" dirty="0"/>
              <a:t>type only has H </a:t>
            </a:r>
            <a:r>
              <a:rPr lang="en-US" dirty="0" smtClean="0"/>
              <a:t>antigen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Lack of H antigen is known as Bombay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Antibodies to these blood groups develop naturally in response to environmental antigens that share structural similarity to A and B antigens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Type A people develop anti-B antibodies and express the A antigen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ABH antigens are expressed on the mesothelial cells on the epicardium and on vascular endothelium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Immunosuppression administered according to standard protocol, regardless of ABOi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Measure isohemagglutinins regularly in the immediate post-transplant period but they correlate poorly with clinical, echocardiographic or pathologic signs of AMR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 Type and Transplant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Following mismatch transplants in adults, hyperacute antibody-mediated rejection occurs owing to the pre-formed antibodies in the serum of the recipient that bind to the antigens on the cell of the donor</a:t>
            </a:r>
          </a:p>
          <a:p>
            <a:pPr eaLnBrk="1" hangingPunct="1"/>
            <a:r>
              <a:rPr lang="en-US" smtClean="0"/>
              <a:t>Leads to activation of complement and coagulation cascades leading to ischemic necrosis of the graft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 Type and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 2004, it was found that instead of this expected response, a severe form of acute antibody mediated rejection occurred during the first 2 weeks post transplant – “delayed hyperacute rejection”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Two proposed mechanisms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Decreased antigenicity of the vascular endothelium owing to ischemic injury to the graft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Decreased antibody in the recipient either owing to antibody removal prior to transplant or due to immunosuppressive therapy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This rarely occurred beyond one month due to “accommodation”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Therefore, the first two weeks are the critical period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 Type and Pediatric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715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Humoral responses to ABOi in adults do not seem to occur in </a:t>
            </a:r>
            <a:r>
              <a:rPr lang="en-US" dirty="0" smtClean="0"/>
              <a:t>children</a:t>
            </a:r>
          </a:p>
          <a:p>
            <a:pPr marL="5715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There </a:t>
            </a:r>
            <a:r>
              <a:rPr lang="en-US" dirty="0"/>
              <a:t>are little or no antibodies to ABO antigens in young infants as these are predominantly formed following </a:t>
            </a:r>
            <a:r>
              <a:rPr lang="en-US" dirty="0" smtClean="0"/>
              <a:t>exposure</a:t>
            </a:r>
          </a:p>
          <a:p>
            <a:pPr marL="5715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Anti</a:t>
            </a:r>
            <a:r>
              <a:rPr lang="en-US" dirty="0"/>
              <a:t>-A and anti-B antibodies are absent at birth and appear from 4 to 8 months of age after colonization of the GI tract with E. </a:t>
            </a:r>
            <a:r>
              <a:rPr lang="en-US" dirty="0" smtClean="0"/>
              <a:t>coli</a:t>
            </a:r>
          </a:p>
          <a:p>
            <a:pPr marL="5715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Development </a:t>
            </a:r>
            <a:r>
              <a:rPr lang="en-US" dirty="0"/>
              <a:t>of antibodies to carbohydrate epitopes on these bacteria</a:t>
            </a:r>
          </a:p>
          <a:p>
            <a:pPr marL="5715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1344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Interesting Case Conference: ABO Incompatible Heart Transplant</vt:lpstr>
      <vt:lpstr>Case Presentation</vt:lpstr>
      <vt:lpstr>Case Presentation</vt:lpstr>
      <vt:lpstr>Brief Background</vt:lpstr>
      <vt:lpstr>Review of ABO Blood Groups</vt:lpstr>
      <vt:lpstr>Clinical Background</vt:lpstr>
      <vt:lpstr>ABO Type and Transplant</vt:lpstr>
      <vt:lpstr>ABO Type and Transplant</vt:lpstr>
      <vt:lpstr>ABO Type and Pediatric Transplant</vt:lpstr>
      <vt:lpstr>Acceptance of ABOi Organs</vt:lpstr>
      <vt:lpstr>ABO Type and Pediatric Transplant</vt:lpstr>
      <vt:lpstr>Effect of ABOi Transplants</vt:lpstr>
      <vt:lpstr>Henderson, et al. (2012)</vt:lpstr>
      <vt:lpstr>Henderson, et al. (2012)</vt:lpstr>
      <vt:lpstr>Costanzo, et al. (2010) Guidelines</vt:lpstr>
      <vt:lpstr>Costanzo, et al. (2010) Guidelines</vt:lpstr>
      <vt:lpstr>Kobayashi and Saito (2006)</vt:lpstr>
      <vt:lpstr>2013 VUMC CAP Survey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 Conference: ABO Incompatible Heart Transplant</dc:title>
  <dc:creator>Jon D</dc:creator>
  <cp:lastModifiedBy>Paroskie, Allison</cp:lastModifiedBy>
  <cp:revision>28</cp:revision>
  <dcterms:created xsi:type="dcterms:W3CDTF">2013-08-11T19:16:52Z</dcterms:created>
  <dcterms:modified xsi:type="dcterms:W3CDTF">2013-08-15T12:46:47Z</dcterms:modified>
</cp:coreProperties>
</file>