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64" r:id="rId5"/>
    <p:sldId id="263" r:id="rId6"/>
    <p:sldId id="259" r:id="rId7"/>
    <p:sldId id="260" r:id="rId8"/>
    <p:sldId id="266" r:id="rId9"/>
    <p:sldId id="257"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95" autoAdjust="0"/>
  </p:normalViewPr>
  <p:slideViewPr>
    <p:cSldViewPr>
      <p:cViewPr varScale="1">
        <p:scale>
          <a:sx n="112" d="100"/>
          <a:sy n="112" d="100"/>
        </p:scale>
        <p:origin x="-15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D90126-09FF-4F83-A77F-4C565961F6FF}"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18203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90126-09FF-4F83-A77F-4C565961F6FF}"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59585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90126-09FF-4F83-A77F-4C565961F6FF}"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7534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90126-09FF-4F83-A77F-4C565961F6FF}"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157429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90126-09FF-4F83-A77F-4C565961F6FF}"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227854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D90126-09FF-4F83-A77F-4C565961F6FF}"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5297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D90126-09FF-4F83-A77F-4C565961F6FF}" type="datetimeFigureOut">
              <a:rPr lang="en-US" smtClean="0"/>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366109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D90126-09FF-4F83-A77F-4C565961F6FF}" type="datetimeFigureOut">
              <a:rPr lang="en-US" smtClean="0"/>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365959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90126-09FF-4F83-A77F-4C565961F6FF}" type="datetimeFigureOut">
              <a:rPr lang="en-US" smtClean="0"/>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64516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90126-09FF-4F83-A77F-4C565961F6FF}"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285723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90126-09FF-4F83-A77F-4C565961F6FF}"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C972-B03C-48BC-BB08-47CA4E74AB43}" type="slidenum">
              <a:rPr lang="en-US" smtClean="0"/>
              <a:t>‹#›</a:t>
            </a:fld>
            <a:endParaRPr lang="en-US"/>
          </a:p>
        </p:txBody>
      </p:sp>
    </p:spTree>
    <p:extLst>
      <p:ext uri="{BB962C8B-B14F-4D97-AF65-F5344CB8AC3E}">
        <p14:creationId xmlns:p14="http://schemas.microsoft.com/office/powerpoint/2010/main" val="171946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90126-09FF-4F83-A77F-4C565961F6FF}" type="datetimeFigureOut">
              <a:rPr lang="en-US" smtClean="0"/>
              <a:t>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C972-B03C-48BC-BB08-47CA4E74AB43}" type="slidenum">
              <a:rPr lang="en-US" smtClean="0"/>
              <a:t>‹#›</a:t>
            </a:fld>
            <a:endParaRPr lang="en-US"/>
          </a:p>
        </p:txBody>
      </p:sp>
    </p:spTree>
    <p:extLst>
      <p:ext uri="{BB962C8B-B14F-4D97-AF65-F5344CB8AC3E}">
        <p14:creationId xmlns:p14="http://schemas.microsoft.com/office/powerpoint/2010/main" val="120805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e-CDR Data – during and post hospitalization</a:t>
            </a:r>
            <a:endParaRPr lang="en-US" dirty="0"/>
          </a:p>
        </p:txBody>
      </p:sp>
      <p:sp>
        <p:nvSpPr>
          <p:cNvPr id="3" name="Subtitle 2"/>
          <p:cNvSpPr>
            <a:spLocks noGrp="1"/>
          </p:cNvSpPr>
          <p:nvPr>
            <p:ph type="subTitle" idx="1"/>
          </p:nvPr>
        </p:nvSpPr>
        <p:spPr/>
        <p:txBody>
          <a:bodyPr/>
          <a:lstStyle/>
          <a:p>
            <a:r>
              <a:rPr lang="en-US" dirty="0" smtClean="0"/>
              <a:t>1-29-15</a:t>
            </a:r>
            <a:endParaRPr lang="en-US" dirty="0"/>
          </a:p>
        </p:txBody>
      </p:sp>
    </p:spTree>
    <p:extLst>
      <p:ext uri="{BB962C8B-B14F-4D97-AF65-F5344CB8AC3E}">
        <p14:creationId xmlns:p14="http://schemas.microsoft.com/office/powerpoint/2010/main" val="349264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Need Help?</a:t>
            </a:r>
            <a:endParaRPr lang="en-US" dirty="0"/>
          </a:p>
        </p:txBody>
      </p:sp>
      <p:sp>
        <p:nvSpPr>
          <p:cNvPr id="3" name="Content Placeholder 2"/>
          <p:cNvSpPr>
            <a:spLocks noGrp="1"/>
          </p:cNvSpPr>
          <p:nvPr>
            <p:ph idx="1"/>
          </p:nvPr>
        </p:nvSpPr>
        <p:spPr/>
        <p:txBody>
          <a:bodyPr/>
          <a:lstStyle/>
          <a:p>
            <a:r>
              <a:rPr lang="en-US" dirty="0" smtClean="0"/>
              <a:t>Call Help Desk –343-4357 or 3/HELP</a:t>
            </a:r>
          </a:p>
          <a:p>
            <a:r>
              <a:rPr lang="en-US" dirty="0" smtClean="0"/>
              <a:t>Ask for Systems Support Services on call. </a:t>
            </a:r>
            <a:endParaRPr lang="en-US" dirty="0"/>
          </a:p>
        </p:txBody>
      </p:sp>
    </p:spTree>
    <p:extLst>
      <p:ext uri="{BB962C8B-B14F-4D97-AF65-F5344CB8AC3E}">
        <p14:creationId xmlns:p14="http://schemas.microsoft.com/office/powerpoint/2010/main" val="127162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New ! – CDR Report</a:t>
            </a:r>
            <a:endParaRPr lang="en-US" dirty="0"/>
          </a:p>
        </p:txBody>
      </p:sp>
      <p:sp>
        <p:nvSpPr>
          <p:cNvPr id="3" name="Content Placeholder 2"/>
          <p:cNvSpPr>
            <a:spLocks noGrp="1"/>
          </p:cNvSpPr>
          <p:nvPr>
            <p:ph idx="1"/>
          </p:nvPr>
        </p:nvSpPr>
        <p:spPr>
          <a:ln>
            <a:solidFill>
              <a:schemeClr val="accent1"/>
            </a:solidFill>
          </a:ln>
        </p:spPr>
        <p:txBody>
          <a:bodyPr>
            <a:normAutofit fontScale="92500" lnSpcReduction="20000"/>
          </a:bodyPr>
          <a:lstStyle/>
          <a:p>
            <a:r>
              <a:rPr lang="en-US" dirty="0" smtClean="0"/>
              <a:t>In order to monitor or trouble-shoot issues with controlled substance documentation, a new report is available in HED effective 2-3-15 – </a:t>
            </a:r>
            <a:r>
              <a:rPr lang="en-US" b="1" i="1" dirty="0" smtClean="0"/>
              <a:t>CDR Med Status</a:t>
            </a:r>
          </a:p>
          <a:p>
            <a:r>
              <a:rPr lang="en-US" dirty="0" smtClean="0"/>
              <a:t>During an admission and for approx. 48 hrs. after discharge, the report can be printed (but NOT viewed) from within HED. </a:t>
            </a:r>
          </a:p>
          <a:p>
            <a:r>
              <a:rPr lang="en-US" dirty="0" smtClean="0"/>
              <a:t>From approx. 48 hrs. post discharge, the report will be available to view or print from </a:t>
            </a:r>
            <a:r>
              <a:rPr lang="en-US" dirty="0" err="1" smtClean="0"/>
              <a:t>StarPanel</a:t>
            </a:r>
            <a:r>
              <a:rPr lang="en-US" dirty="0" smtClean="0"/>
              <a:t>. </a:t>
            </a:r>
            <a:r>
              <a:rPr lang="en-US" sz="2400" dirty="0" smtClean="0"/>
              <a:t>(The report will be available for patients </a:t>
            </a:r>
            <a:r>
              <a:rPr lang="en-US" sz="2400" dirty="0" smtClean="0"/>
              <a:t>discharged</a:t>
            </a:r>
            <a:r>
              <a:rPr lang="en-US" sz="2400" dirty="0" smtClean="0"/>
              <a:t> </a:t>
            </a:r>
            <a:r>
              <a:rPr lang="en-US" sz="2400" dirty="0" smtClean="0"/>
              <a:t>after Feb. 3 when the report goes live so should be available post discharge for some patients </a:t>
            </a:r>
            <a:r>
              <a:rPr lang="en-US" sz="2400" smtClean="0"/>
              <a:t>later this week</a:t>
            </a:r>
            <a:r>
              <a:rPr lang="en-US" sz="2400" smtClean="0"/>
              <a:t>.) </a:t>
            </a:r>
            <a:endParaRPr lang="en-US" dirty="0"/>
          </a:p>
        </p:txBody>
      </p:sp>
    </p:spTree>
    <p:extLst>
      <p:ext uri="{BB962C8B-B14F-4D97-AF65-F5344CB8AC3E}">
        <p14:creationId xmlns:p14="http://schemas.microsoft.com/office/powerpoint/2010/main" val="233515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5158771"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ular Callout 9"/>
          <p:cNvSpPr/>
          <p:nvPr/>
        </p:nvSpPr>
        <p:spPr>
          <a:xfrm>
            <a:off x="4419600" y="2960295"/>
            <a:ext cx="1295400" cy="195195"/>
          </a:xfrm>
          <a:prstGeom prst="wedgeRectCallout">
            <a:avLst>
              <a:gd name="adj1" fmla="val -76106"/>
              <a:gd name="adj2" fmla="val 346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CDR Med Status</a:t>
            </a:r>
            <a:endParaRPr lang="en-US" sz="1200" dirty="0">
              <a:solidFill>
                <a:schemeClr val="tx1"/>
              </a:solidFill>
            </a:endParaRPr>
          </a:p>
        </p:txBody>
      </p:sp>
      <p:sp>
        <p:nvSpPr>
          <p:cNvPr id="7" name="Rounded Rectangle 6"/>
          <p:cNvSpPr/>
          <p:nvPr/>
        </p:nvSpPr>
        <p:spPr>
          <a:xfrm>
            <a:off x="990600" y="914400"/>
            <a:ext cx="838200" cy="228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276600" y="3102802"/>
            <a:ext cx="533400" cy="526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6400" y="163717"/>
            <a:ext cx="3276600" cy="400110"/>
          </a:xfrm>
          <a:prstGeom prst="rect">
            <a:avLst/>
          </a:prstGeom>
          <a:noFill/>
          <a:ln>
            <a:solidFill>
              <a:schemeClr val="accent1"/>
            </a:solidFill>
          </a:ln>
        </p:spPr>
        <p:txBody>
          <a:bodyPr wrap="square" rtlCol="0">
            <a:spAutoFit/>
          </a:bodyPr>
          <a:lstStyle/>
          <a:p>
            <a:r>
              <a:rPr lang="en-US" sz="2000" dirty="0" smtClean="0"/>
              <a:t>New CDR Report in HED</a:t>
            </a:r>
            <a:endParaRPr lang="en-US" sz="2000" dirty="0"/>
          </a:p>
        </p:txBody>
      </p:sp>
      <p:sp>
        <p:nvSpPr>
          <p:cNvPr id="11" name="Rounded Rectangle 10"/>
          <p:cNvSpPr/>
          <p:nvPr/>
        </p:nvSpPr>
        <p:spPr>
          <a:xfrm>
            <a:off x="762000" y="337066"/>
            <a:ext cx="457200" cy="1846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486400" y="914400"/>
            <a:ext cx="3276600" cy="1754326"/>
          </a:xfrm>
          <a:prstGeom prst="rect">
            <a:avLst/>
          </a:prstGeom>
          <a:noFill/>
          <a:ln>
            <a:solidFill>
              <a:schemeClr val="accent1"/>
            </a:solidFill>
          </a:ln>
        </p:spPr>
        <p:txBody>
          <a:bodyPr wrap="square" rtlCol="0">
            <a:spAutoFit/>
          </a:bodyPr>
          <a:lstStyle/>
          <a:p>
            <a:r>
              <a:rPr lang="en-US" sz="1200" dirty="0" smtClean="0"/>
              <a:t>1. From </a:t>
            </a:r>
            <a:r>
              <a:rPr lang="en-US" sz="1200" b="1" i="1" dirty="0" smtClean="0"/>
              <a:t>Report</a:t>
            </a:r>
            <a:r>
              <a:rPr lang="en-US" sz="1200" dirty="0" smtClean="0"/>
              <a:t> link top of screen, click on Transfer Reports. </a:t>
            </a:r>
          </a:p>
          <a:p>
            <a:r>
              <a:rPr lang="en-US" sz="1200" dirty="0" smtClean="0"/>
              <a:t>2. CDR Med Status report will display. </a:t>
            </a:r>
          </a:p>
          <a:p>
            <a:r>
              <a:rPr lang="en-US" sz="1200" dirty="0" smtClean="0"/>
              <a:t>3. Enter Start and End date/time for time range you need to review. </a:t>
            </a:r>
            <a:endParaRPr lang="en-US" sz="1200" dirty="0"/>
          </a:p>
          <a:p>
            <a:r>
              <a:rPr lang="en-US" sz="1200" dirty="0" smtClean="0"/>
              <a:t>4. Click Send. </a:t>
            </a:r>
          </a:p>
          <a:p>
            <a:r>
              <a:rPr lang="en-US" sz="1200" dirty="0" smtClean="0"/>
              <a:t>5. HED reports print on Critical Printer (generally printer by MR where HEO/Wiz order documents print). </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997658"/>
            <a:ext cx="4495800" cy="2860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981200" y="6172200"/>
            <a:ext cx="4419600" cy="646331"/>
          </a:xfrm>
          <a:prstGeom prst="rect">
            <a:avLst/>
          </a:prstGeom>
          <a:solidFill>
            <a:schemeClr val="bg1"/>
          </a:solidFill>
          <a:ln>
            <a:solidFill>
              <a:schemeClr val="accent1"/>
            </a:solidFill>
          </a:ln>
        </p:spPr>
        <p:txBody>
          <a:bodyPr wrap="square" rtlCol="0">
            <a:spAutoFit/>
          </a:bodyPr>
          <a:lstStyle/>
          <a:p>
            <a:r>
              <a:rPr lang="en-US" sz="1200" b="1" u="sng" dirty="0" smtClean="0"/>
              <a:t>Hint:</a:t>
            </a:r>
            <a:r>
              <a:rPr lang="en-US" sz="1200" dirty="0" smtClean="0"/>
              <a:t> Sometimes this print dialogue box is buried behind other windows on your computer so you may need to minimize other windows before you see it. </a:t>
            </a:r>
            <a:endParaRPr lang="en-US" sz="1200" dirty="0"/>
          </a:p>
        </p:txBody>
      </p:sp>
    </p:spTree>
    <p:extLst>
      <p:ext uri="{BB962C8B-B14F-4D97-AF65-F5344CB8AC3E}">
        <p14:creationId xmlns:p14="http://schemas.microsoft.com/office/powerpoint/2010/main" val="1506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381000"/>
          </a:xfrm>
          <a:prstGeom prst="rect">
            <a:avLst/>
          </a:prstGeom>
          <a:noFill/>
          <a:ln>
            <a:solidFill>
              <a:schemeClr val="accent1"/>
            </a:solidFill>
          </a:ln>
        </p:spPr>
        <p:txBody>
          <a:bodyPr wrap="square" rtlCol="0">
            <a:spAutoFit/>
          </a:bodyPr>
          <a:lstStyle/>
          <a:p>
            <a:pPr algn="ctr"/>
            <a:r>
              <a:rPr lang="en-US" dirty="0" smtClean="0"/>
              <a:t>To access New CDR Report in </a:t>
            </a:r>
            <a:r>
              <a:rPr lang="en-US" dirty="0" err="1" smtClean="0"/>
              <a:t>StarPanel</a:t>
            </a:r>
            <a:r>
              <a:rPr lang="en-US" dirty="0" smtClean="0"/>
              <a:t> &gt; 48 hrs. post Discharge</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2050" y="762000"/>
            <a:ext cx="394335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5715000" y="1181100"/>
            <a:ext cx="762000" cy="1905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6240" y="1981200"/>
            <a:ext cx="4194969" cy="3242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762000"/>
            <a:ext cx="4114800" cy="1754326"/>
          </a:xfrm>
          <a:prstGeom prst="rect">
            <a:avLst/>
          </a:prstGeom>
          <a:noFill/>
          <a:ln>
            <a:solidFill>
              <a:schemeClr val="accent1"/>
            </a:solidFill>
          </a:ln>
        </p:spPr>
        <p:txBody>
          <a:bodyPr wrap="square" rtlCol="0">
            <a:spAutoFit/>
          </a:bodyPr>
          <a:lstStyle/>
          <a:p>
            <a:pPr marL="228600" indent="-228600">
              <a:buAutoNum type="arabicPeriod"/>
            </a:pPr>
            <a:r>
              <a:rPr lang="en-US" sz="1200" dirty="0" smtClean="0"/>
              <a:t>Enter MR# to select patient. </a:t>
            </a:r>
          </a:p>
          <a:p>
            <a:pPr marL="228600" indent="-228600">
              <a:buAutoNum type="arabicPeriod"/>
            </a:pPr>
            <a:r>
              <a:rPr lang="en-US" sz="1200" dirty="0" smtClean="0"/>
              <a:t>Click on </a:t>
            </a:r>
            <a:r>
              <a:rPr lang="en-US" sz="1200" b="1" i="1" dirty="0" err="1" smtClean="0"/>
              <a:t>AllDocuments</a:t>
            </a:r>
            <a:endParaRPr lang="en-US" sz="1200" b="1" i="1" dirty="0" smtClean="0"/>
          </a:p>
          <a:p>
            <a:r>
              <a:rPr lang="en-US" sz="1200" dirty="0" smtClean="0"/>
              <a:t>3. Scroll down to find admission (look for light blue bar that borders Inpatient Admission episodes of care. </a:t>
            </a:r>
          </a:p>
          <a:p>
            <a:r>
              <a:rPr lang="en-US" sz="1200" dirty="0" smtClean="0"/>
              <a:t>4. Scroll to date of admission for hospitalization in question. </a:t>
            </a:r>
          </a:p>
          <a:p>
            <a:r>
              <a:rPr lang="en-US" sz="1200" dirty="0" smtClean="0"/>
              <a:t>HED documents will display as a block under the name of the Attending Physician on day of admission. </a:t>
            </a:r>
          </a:p>
          <a:p>
            <a:r>
              <a:rPr lang="en-US" sz="1200" dirty="0" smtClean="0"/>
              <a:t>5. New </a:t>
            </a:r>
            <a:r>
              <a:rPr lang="en-US" sz="1200" b="1" i="1" dirty="0" smtClean="0"/>
              <a:t>CDR Med Status </a:t>
            </a:r>
            <a:r>
              <a:rPr lang="en-US" sz="1200" dirty="0" smtClean="0"/>
              <a:t>report will be listed with other reports in this section. </a:t>
            </a:r>
            <a:endParaRPr lang="en-US" sz="1200" dirty="0"/>
          </a:p>
        </p:txBody>
      </p:sp>
      <p:sp>
        <p:nvSpPr>
          <p:cNvPr id="5" name="Rounded Rectangle 4"/>
          <p:cNvSpPr/>
          <p:nvPr/>
        </p:nvSpPr>
        <p:spPr>
          <a:xfrm>
            <a:off x="5943600" y="3810000"/>
            <a:ext cx="3097609" cy="1219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ular Callout 8"/>
          <p:cNvSpPr/>
          <p:nvPr/>
        </p:nvSpPr>
        <p:spPr>
          <a:xfrm>
            <a:off x="4038600" y="3912125"/>
            <a:ext cx="1295400" cy="195195"/>
          </a:xfrm>
          <a:prstGeom prst="wedgeRectCallout">
            <a:avLst>
              <a:gd name="adj1" fmla="val 97220"/>
              <a:gd name="adj2" fmla="val 16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CDR Med Status</a:t>
            </a:r>
            <a:endParaRPr lang="en-US" sz="1200" dirty="0">
              <a:solidFill>
                <a:schemeClr val="tx1"/>
              </a:solidFill>
            </a:endParaRPr>
          </a:p>
        </p:txBody>
      </p:sp>
    </p:spTree>
    <p:extLst>
      <p:ext uri="{BB962C8B-B14F-4D97-AF65-F5344CB8AC3E}">
        <p14:creationId xmlns:p14="http://schemas.microsoft.com/office/powerpoint/2010/main" val="344237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err="1" smtClean="0"/>
              <a:t>StarPanel</a:t>
            </a:r>
            <a:r>
              <a:rPr lang="en-US" dirty="0" smtClean="0"/>
              <a:t> CDR </a:t>
            </a:r>
            <a:r>
              <a:rPr lang="en-US" dirty="0" err="1" smtClean="0"/>
              <a:t>Flowsheet</a:t>
            </a:r>
            <a:endParaRPr lang="en-US" dirty="0"/>
          </a:p>
        </p:txBody>
      </p:sp>
      <p:sp>
        <p:nvSpPr>
          <p:cNvPr id="3" name="Content Placeholder 2"/>
          <p:cNvSpPr>
            <a:spLocks noGrp="1"/>
          </p:cNvSpPr>
          <p:nvPr>
            <p:ph idx="1"/>
          </p:nvPr>
        </p:nvSpPr>
        <p:spPr>
          <a:ln>
            <a:solidFill>
              <a:schemeClr val="accent1"/>
            </a:solidFill>
          </a:ln>
        </p:spPr>
        <p:txBody>
          <a:bodyPr>
            <a:normAutofit fontScale="85000" lnSpcReduction="20000"/>
          </a:bodyPr>
          <a:lstStyle/>
          <a:p>
            <a:r>
              <a:rPr lang="en-US" dirty="0" smtClean="0"/>
              <a:t>Can access by entering MR # or by selecting patient from a list by clicking on MR#</a:t>
            </a:r>
          </a:p>
          <a:p>
            <a:r>
              <a:rPr lang="en-US" dirty="0" smtClean="0"/>
              <a:t>CDR data does NOT age off </a:t>
            </a:r>
            <a:r>
              <a:rPr lang="en-US" dirty="0" err="1" smtClean="0"/>
              <a:t>Flowsheets</a:t>
            </a:r>
            <a:r>
              <a:rPr lang="en-US" dirty="0" smtClean="0"/>
              <a:t> like it ages off of OPC. CDR data will remain for future reference indefinitely. </a:t>
            </a:r>
          </a:p>
          <a:p>
            <a:r>
              <a:rPr lang="en-US" dirty="0" smtClean="0"/>
              <a:t>Limitations: </a:t>
            </a:r>
          </a:p>
          <a:p>
            <a:pPr lvl="1"/>
            <a:r>
              <a:rPr lang="en-US" dirty="0" smtClean="0"/>
              <a:t>Co-signatures not visible from CDR </a:t>
            </a:r>
            <a:r>
              <a:rPr lang="en-US" dirty="0" err="1" smtClean="0"/>
              <a:t>Flowsheet</a:t>
            </a:r>
            <a:r>
              <a:rPr lang="en-US" dirty="0" smtClean="0"/>
              <a:t>. (All other required data is here. </a:t>
            </a:r>
          </a:p>
          <a:p>
            <a:pPr lvl="1"/>
            <a:r>
              <a:rPr lang="en-US" dirty="0" err="1" smtClean="0"/>
              <a:t>Flowsheets</a:t>
            </a:r>
            <a:r>
              <a:rPr lang="en-US" dirty="0" smtClean="0"/>
              <a:t> are not designed to be printed. You may be able to capture needed information from a screen shot but the </a:t>
            </a:r>
            <a:r>
              <a:rPr lang="en-US" dirty="0" err="1" smtClean="0"/>
              <a:t>Flowsheets</a:t>
            </a:r>
            <a:r>
              <a:rPr lang="en-US" dirty="0" smtClean="0"/>
              <a:t> are designed to be viewed on line and not to be printed. </a:t>
            </a:r>
            <a:endParaRPr lang="en-US" dirty="0"/>
          </a:p>
        </p:txBody>
      </p:sp>
    </p:spTree>
    <p:extLst>
      <p:ext uri="{BB962C8B-B14F-4D97-AF65-F5344CB8AC3E}">
        <p14:creationId xmlns:p14="http://schemas.microsoft.com/office/powerpoint/2010/main" val="160031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69" y="114301"/>
            <a:ext cx="8951556" cy="3421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9" y="3550058"/>
            <a:ext cx="8951556" cy="3149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ular Callout 1"/>
          <p:cNvSpPr/>
          <p:nvPr/>
        </p:nvSpPr>
        <p:spPr>
          <a:xfrm>
            <a:off x="381000" y="533400"/>
            <a:ext cx="914400" cy="609600"/>
          </a:xfrm>
          <a:prstGeom prst="wedgeRectCallout">
            <a:avLst>
              <a:gd name="adj1" fmla="val -23803"/>
              <a:gd name="adj2" fmla="val 803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Click to open </a:t>
            </a:r>
            <a:r>
              <a:rPr lang="en-US" sz="1200" u="sng" dirty="0" smtClean="0">
                <a:solidFill>
                  <a:schemeClr val="tx1"/>
                </a:solidFill>
              </a:rPr>
              <a:t>all</a:t>
            </a:r>
            <a:r>
              <a:rPr lang="en-US" sz="1200" dirty="0" smtClean="0">
                <a:solidFill>
                  <a:schemeClr val="tx1"/>
                </a:solidFill>
              </a:rPr>
              <a:t> Comments</a:t>
            </a:r>
            <a:endParaRPr lang="en-US" sz="1200" dirty="0">
              <a:solidFill>
                <a:schemeClr val="tx1"/>
              </a:solidFill>
            </a:endParaRPr>
          </a:p>
        </p:txBody>
      </p:sp>
    </p:spTree>
    <p:extLst>
      <p:ext uri="{BB962C8B-B14F-4D97-AF65-F5344CB8AC3E}">
        <p14:creationId xmlns:p14="http://schemas.microsoft.com/office/powerpoint/2010/main" val="19578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656" y="2857500"/>
            <a:ext cx="8534401"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14300"/>
            <a:ext cx="2082800"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914400" y="2057400"/>
            <a:ext cx="533400" cy="8001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971800" y="381000"/>
            <a:ext cx="5562600" cy="923330"/>
          </a:xfrm>
          <a:prstGeom prst="rect">
            <a:avLst/>
          </a:prstGeom>
          <a:noFill/>
          <a:ln>
            <a:solidFill>
              <a:schemeClr val="accent1"/>
            </a:solidFill>
          </a:ln>
        </p:spPr>
        <p:txBody>
          <a:bodyPr wrap="square" rtlCol="0">
            <a:spAutoFit/>
          </a:bodyPr>
          <a:lstStyle/>
          <a:p>
            <a:r>
              <a:rPr lang="en-US" dirty="0" smtClean="0"/>
              <a:t>Example of all Comments opened to read. (Note click to hide hyperlink is available to close pop-up window when you are done.)</a:t>
            </a:r>
            <a:endParaRPr lang="en-US" dirty="0"/>
          </a:p>
        </p:txBody>
      </p:sp>
    </p:spTree>
    <p:extLst>
      <p:ext uri="{BB962C8B-B14F-4D97-AF65-F5344CB8AC3E}">
        <p14:creationId xmlns:p14="http://schemas.microsoft.com/office/powerpoint/2010/main" val="962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a:ln>
            <a:solidFill>
              <a:schemeClr val="accent1"/>
            </a:solidFill>
          </a:ln>
        </p:spPr>
        <p:txBody>
          <a:bodyPr>
            <a:noAutofit/>
          </a:bodyPr>
          <a:lstStyle/>
          <a:p>
            <a:r>
              <a:rPr lang="en-US" sz="3200" dirty="0" smtClean="0"/>
              <a:t>Correcting CDR Documentation After the Fact</a:t>
            </a:r>
            <a:endParaRPr lang="en-US" sz="3200" dirty="0"/>
          </a:p>
        </p:txBody>
      </p:sp>
      <p:sp>
        <p:nvSpPr>
          <p:cNvPr id="3" name="Content Placeholder 2"/>
          <p:cNvSpPr>
            <a:spLocks noGrp="1"/>
          </p:cNvSpPr>
          <p:nvPr>
            <p:ph idx="1"/>
          </p:nvPr>
        </p:nvSpPr>
        <p:spPr>
          <a:xfrm>
            <a:off x="457200" y="1371600"/>
            <a:ext cx="8229600" cy="4754563"/>
          </a:xfrm>
          <a:ln>
            <a:solidFill>
              <a:schemeClr val="accent1"/>
            </a:solidFill>
          </a:ln>
        </p:spPr>
        <p:txBody>
          <a:bodyPr>
            <a:normAutofit/>
          </a:bodyPr>
          <a:lstStyle/>
          <a:p>
            <a:r>
              <a:rPr lang="en-US" sz="1800" dirty="0" smtClean="0"/>
              <a:t>The original author of CDR documentation in HED may alter the documentation for up to 30 hrs. after it’s entered (remove, modify). </a:t>
            </a:r>
          </a:p>
          <a:p>
            <a:r>
              <a:rPr lang="en-US" sz="1800" dirty="0" smtClean="0"/>
              <a:t>Entries may also be co-signed in HED up to 30 hrs. after the original entry. </a:t>
            </a:r>
          </a:p>
          <a:p>
            <a:r>
              <a:rPr lang="en-US" sz="1800" dirty="0" smtClean="0"/>
              <a:t>Late entries may be made up to 72 </a:t>
            </a:r>
            <a:r>
              <a:rPr lang="en-US" sz="1800" dirty="0"/>
              <a:t>h</a:t>
            </a:r>
            <a:r>
              <a:rPr lang="en-US" sz="1800" dirty="0" smtClean="0"/>
              <a:t>rs. after the fact. </a:t>
            </a:r>
          </a:p>
          <a:p>
            <a:r>
              <a:rPr lang="en-US" sz="1800" dirty="0" smtClean="0"/>
              <a:t>From the time of discharge, documentation can be entered (or corrected by original author) from approx. 48 hrs. before charting is “closed”. [To access patient during 48 hrs. post discharge to completed charting, pull up census for unit from which patient was discharged and scroll to bottom of list to see all recently discharged patients.] </a:t>
            </a:r>
          </a:p>
          <a:p>
            <a:r>
              <a:rPr lang="en-US" sz="1800" dirty="0" smtClean="0"/>
              <a:t>When you cannot add to or correct charting in HED (because it’s been too long since original entry or because charting is already closed post discharge), you may document late entries in </a:t>
            </a:r>
            <a:r>
              <a:rPr lang="en-US" sz="1800" dirty="0" err="1" smtClean="0"/>
              <a:t>StarPanel</a:t>
            </a:r>
            <a:r>
              <a:rPr lang="en-US" sz="1800" dirty="0" smtClean="0"/>
              <a:t>. </a:t>
            </a:r>
            <a:endParaRPr lang="en-US" sz="1800" dirty="0"/>
          </a:p>
        </p:txBody>
      </p:sp>
    </p:spTree>
    <p:extLst>
      <p:ext uri="{BB962C8B-B14F-4D97-AF65-F5344CB8AC3E}">
        <p14:creationId xmlns:p14="http://schemas.microsoft.com/office/powerpoint/2010/main" val="1429542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1676399"/>
            <a:ext cx="7818582" cy="1252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5"/>
          <p:cNvSpPr>
            <a:spLocks noGrp="1"/>
          </p:cNvSpPr>
          <p:nvPr>
            <p:ph type="title"/>
          </p:nvPr>
        </p:nvSpPr>
        <p:spPr>
          <a:xfrm>
            <a:off x="457200" y="274638"/>
            <a:ext cx="8229600" cy="868362"/>
          </a:xfrm>
          <a:ln>
            <a:solidFill>
              <a:schemeClr val="accent1"/>
            </a:solidFill>
          </a:ln>
        </p:spPr>
        <p:txBody>
          <a:bodyPr>
            <a:noAutofit/>
          </a:bodyPr>
          <a:lstStyle/>
          <a:p>
            <a:r>
              <a:rPr lang="en-US" sz="3200" dirty="0" smtClean="0"/>
              <a:t>To Make Late Entries in </a:t>
            </a:r>
            <a:r>
              <a:rPr lang="en-US" sz="3200" dirty="0" err="1" smtClean="0"/>
              <a:t>Starpanel</a:t>
            </a:r>
            <a:r>
              <a:rPr lang="en-US" sz="3200" dirty="0" smtClean="0"/>
              <a:t> … </a:t>
            </a:r>
            <a:endParaRPr lang="en-US" sz="3200" dirty="0"/>
          </a:p>
        </p:txBody>
      </p:sp>
      <p:sp>
        <p:nvSpPr>
          <p:cNvPr id="7" name="Rounded Rectangle 6"/>
          <p:cNvSpPr/>
          <p:nvPr/>
        </p:nvSpPr>
        <p:spPr>
          <a:xfrm>
            <a:off x="1905000" y="2057400"/>
            <a:ext cx="533400" cy="152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057400" y="2302629"/>
            <a:ext cx="1066800" cy="21197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95" y="3076182"/>
            <a:ext cx="8775891" cy="2943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6705600" y="1447800"/>
            <a:ext cx="2286000" cy="3970318"/>
          </a:xfrm>
          <a:prstGeom prst="rect">
            <a:avLst/>
          </a:prstGeom>
          <a:solidFill>
            <a:schemeClr val="bg1"/>
          </a:solidFill>
          <a:ln>
            <a:solidFill>
              <a:schemeClr val="accent1"/>
            </a:solidFill>
          </a:ln>
        </p:spPr>
        <p:txBody>
          <a:bodyPr wrap="square" rtlCol="0">
            <a:spAutoFit/>
          </a:bodyPr>
          <a:lstStyle/>
          <a:p>
            <a:pPr marL="228600" indent="-228600">
              <a:buAutoNum type="arabicPeriod"/>
            </a:pPr>
            <a:r>
              <a:rPr lang="en-US" sz="1200" dirty="0" smtClean="0"/>
              <a:t>Select patient from List or by entering MR#. </a:t>
            </a:r>
          </a:p>
          <a:p>
            <a:pPr marL="228600" indent="-228600">
              <a:buAutoNum type="arabicPeriod"/>
            </a:pPr>
            <a:r>
              <a:rPr lang="en-US" sz="1200" dirty="0" smtClean="0"/>
              <a:t>Select </a:t>
            </a:r>
            <a:r>
              <a:rPr lang="en-US" sz="1200" b="1" i="1" dirty="0" smtClean="0"/>
              <a:t>Enter Data</a:t>
            </a:r>
            <a:r>
              <a:rPr lang="en-US" sz="1200" dirty="0" smtClean="0"/>
              <a:t> option </a:t>
            </a:r>
            <a:r>
              <a:rPr lang="en-US" sz="1200" b="1" i="1" dirty="0" err="1" smtClean="0"/>
              <a:t>TypeNewDocument</a:t>
            </a:r>
            <a:endParaRPr lang="en-US" sz="1200" b="1" i="1" dirty="0" smtClean="0"/>
          </a:p>
          <a:p>
            <a:pPr marL="228600" indent="-228600">
              <a:buAutoNum type="arabicPeriod"/>
            </a:pPr>
            <a:r>
              <a:rPr lang="en-US" sz="1200" dirty="0" smtClean="0"/>
              <a:t>Change date of service &amp; time to reflect time of e-CDR entry that needs to be modified or co-signed. </a:t>
            </a:r>
          </a:p>
          <a:p>
            <a:pPr marL="228600" indent="-228600">
              <a:buAutoNum type="arabicPeriod"/>
            </a:pPr>
            <a:r>
              <a:rPr lang="en-US" sz="1200" dirty="0" smtClean="0"/>
              <a:t>Type of Document = </a:t>
            </a:r>
            <a:r>
              <a:rPr lang="en-US" sz="1200" b="1" dirty="0" smtClean="0"/>
              <a:t>Nursing Documentation</a:t>
            </a:r>
          </a:p>
          <a:p>
            <a:pPr marL="228600" indent="-228600">
              <a:buAutoNum type="arabicPeriod"/>
            </a:pPr>
            <a:r>
              <a:rPr lang="en-US" sz="1200" dirty="0" smtClean="0"/>
              <a:t>Indexing Comment = </a:t>
            </a:r>
            <a:r>
              <a:rPr lang="en-US" sz="1200" b="1" dirty="0" smtClean="0"/>
              <a:t>CDR Late Charting Entry</a:t>
            </a:r>
          </a:p>
          <a:p>
            <a:pPr marL="228600" indent="-228600">
              <a:buAutoNum type="arabicPeriod"/>
            </a:pPr>
            <a:r>
              <a:rPr lang="en-US" sz="1200" dirty="0" smtClean="0"/>
              <a:t>Briefly enter documentation change or statement about observing waste or participating in handover communication about quantity left to infuse &amp; enter full name and title. </a:t>
            </a:r>
          </a:p>
          <a:p>
            <a:pPr marL="228600" indent="-228600">
              <a:buAutoNum type="arabicPeriod"/>
            </a:pPr>
            <a:r>
              <a:rPr lang="en-US" sz="1200" dirty="0" smtClean="0"/>
              <a:t>Click </a:t>
            </a:r>
            <a:r>
              <a:rPr lang="en-US" sz="1200" b="1" i="1" dirty="0" smtClean="0"/>
              <a:t>Save as Final </a:t>
            </a:r>
            <a:r>
              <a:rPr lang="en-US" sz="1200" dirty="0" smtClean="0"/>
              <a:t>button. </a:t>
            </a:r>
          </a:p>
          <a:p>
            <a:pPr marL="228600" indent="-228600">
              <a:buAutoNum type="arabicPeriod"/>
            </a:pPr>
            <a:endParaRPr lang="en-US" sz="1200" dirty="0"/>
          </a:p>
        </p:txBody>
      </p:sp>
      <p:sp>
        <p:nvSpPr>
          <p:cNvPr id="11" name="TextBox 10"/>
          <p:cNvSpPr txBox="1"/>
          <p:nvPr/>
        </p:nvSpPr>
        <p:spPr>
          <a:xfrm>
            <a:off x="247461" y="4910286"/>
            <a:ext cx="6172200" cy="1015663"/>
          </a:xfrm>
          <a:prstGeom prst="rect">
            <a:avLst/>
          </a:prstGeom>
          <a:noFill/>
          <a:ln w="28575">
            <a:solidFill>
              <a:srgbClr val="00B0F0"/>
            </a:solidFill>
          </a:ln>
        </p:spPr>
        <p:txBody>
          <a:bodyPr wrap="square" rtlCol="0">
            <a:spAutoFit/>
          </a:bodyPr>
          <a:lstStyle/>
          <a:p>
            <a:r>
              <a:rPr lang="en-US" sz="1200" b="1" i="1" u="sng" dirty="0" smtClean="0"/>
              <a:t>Other sample entries: </a:t>
            </a:r>
          </a:p>
          <a:p>
            <a:pPr marL="228600" indent="-228600">
              <a:buAutoNum type="arabicParenR"/>
            </a:pPr>
            <a:r>
              <a:rPr lang="en-US" sz="1200" dirty="0" smtClean="0"/>
              <a:t>I witnessed that 48.25 ml. remained in PCA syringe at change of shift</a:t>
            </a:r>
          </a:p>
          <a:p>
            <a:pPr marL="228600" indent="-228600">
              <a:buAutoNum type="arabicParenR"/>
            </a:pPr>
            <a:r>
              <a:rPr lang="en-US" sz="1200" dirty="0" smtClean="0"/>
              <a:t>Completed/Denied for 7a-7p shift: 32/36</a:t>
            </a:r>
          </a:p>
          <a:p>
            <a:pPr marL="228600" indent="-228600">
              <a:buAutoNum type="arabicParenR"/>
            </a:pPr>
            <a:r>
              <a:rPr lang="en-US" sz="1200" dirty="0" smtClean="0"/>
              <a:t>I witnessed that bag was empty after 48 ml. had infused. </a:t>
            </a:r>
          </a:p>
          <a:p>
            <a:pPr marL="228600" indent="-228600">
              <a:buAutoNum type="arabicParenR"/>
            </a:pPr>
            <a:endParaRPr lang="en-US" sz="1200" dirty="0"/>
          </a:p>
        </p:txBody>
      </p:sp>
    </p:spTree>
    <p:extLst>
      <p:ext uri="{BB962C8B-B14F-4D97-AF65-F5344CB8AC3E}">
        <p14:creationId xmlns:p14="http://schemas.microsoft.com/office/powerpoint/2010/main" val="198607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746</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Finding e-CDR Data – during and post hospitalization</vt:lpstr>
      <vt:lpstr>New ! – CDR Report</vt:lpstr>
      <vt:lpstr>PowerPoint Presentation</vt:lpstr>
      <vt:lpstr>PowerPoint Presentation</vt:lpstr>
      <vt:lpstr>StarPanel CDR Flowsheet</vt:lpstr>
      <vt:lpstr>PowerPoint Presentation</vt:lpstr>
      <vt:lpstr>PowerPoint Presentation</vt:lpstr>
      <vt:lpstr>Correcting CDR Documentation After the Fact</vt:lpstr>
      <vt:lpstr>To Make Late Entries in Starpanel … </vt:lpstr>
      <vt:lpstr>Questions? Need Help?</vt:lpstr>
    </vt:vector>
  </TitlesOfParts>
  <Company>VUMC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e-CDR Data – during and post hospitalization</dc:title>
  <dc:creator>Hughart, Karen</dc:creator>
  <cp:lastModifiedBy>hugharkl</cp:lastModifiedBy>
  <cp:revision>11</cp:revision>
  <dcterms:created xsi:type="dcterms:W3CDTF">2015-01-29T22:18:28Z</dcterms:created>
  <dcterms:modified xsi:type="dcterms:W3CDTF">2015-02-02T20:57:46Z</dcterms:modified>
</cp:coreProperties>
</file>