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E97F372-34E4-486E-A3BD-7F0F7758FA35}" type="datetimeFigureOut">
              <a:rPr lang="en-US" smtClean="0"/>
              <a:t>11/14/2013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3733A0D-D0DB-487E-80B1-BACA16A6F37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7F372-34E4-486E-A3BD-7F0F7758FA35}"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33A0D-D0DB-487E-80B1-BACA16A6F3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7F372-34E4-486E-A3BD-7F0F7758FA35}"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33A0D-D0DB-487E-80B1-BACA16A6F3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7F372-34E4-486E-A3BD-7F0F7758FA35}"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33A0D-D0DB-487E-80B1-BACA16A6F3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97F372-34E4-486E-A3BD-7F0F7758FA35}"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3733A0D-D0DB-487E-80B1-BACA16A6F3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97F372-34E4-486E-A3BD-7F0F7758FA35}"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33A0D-D0DB-487E-80B1-BACA16A6F3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97F372-34E4-486E-A3BD-7F0F7758FA35}" type="datetimeFigureOut">
              <a:rPr lang="en-US" smtClean="0"/>
              <a:t>11/14/2013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33A0D-D0DB-487E-80B1-BACA16A6F3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97F372-34E4-486E-A3BD-7F0F7758FA35}" type="datetimeFigureOut">
              <a:rPr lang="en-US" smtClean="0"/>
              <a:t>11/14/2013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33A0D-D0DB-487E-80B1-BACA16A6F3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7F372-34E4-486E-A3BD-7F0F7758FA35}" type="datetimeFigureOut">
              <a:rPr lang="en-US" smtClean="0"/>
              <a:t>11/14/2013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33A0D-D0DB-487E-80B1-BACA16A6F3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97F372-34E4-486E-A3BD-7F0F7758FA35}"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33A0D-D0DB-487E-80B1-BACA16A6F3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97F372-34E4-486E-A3BD-7F0F7758FA35}"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33A0D-D0DB-487E-80B1-BACA16A6F3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E97F372-34E4-486E-A3BD-7F0F7758FA35}" type="datetimeFigureOut">
              <a:rPr lang="en-US" smtClean="0"/>
              <a:t>11/14/2013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3733A0D-D0DB-487E-80B1-BACA16A6F37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amprod.mc.vanderbilt.edu/sam/UserQuery.aspx" TargetMode="External"/><Relationship Id="rId2" Type="http://schemas.openxmlformats.org/officeDocument/2006/relationships/hyperlink" Target="http://www.vanderbilt.edu/accessvu/" TargetMode="External"/><Relationship Id="rId1" Type="http://schemas.openxmlformats.org/officeDocument/2006/relationships/slideLayout" Target="../slideLayouts/slideLayout5.xml"/><Relationship Id="rId5" Type="http://schemas.openxmlformats.org/officeDocument/2006/relationships/hyperlink" Target="http://www.mc.vanderbilt.edu/root/vumc.php?site=sss2&amp;doc=42882" TargetMode="External"/><Relationship Id="rId4" Type="http://schemas.openxmlformats.org/officeDocument/2006/relationships/hyperlink" Target="https://ifm60wp-web-vm/login.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Security Manager Orientation</a:t>
            </a:r>
            <a:endParaRPr lang="en-US" b="1" dirty="0"/>
          </a:p>
        </p:txBody>
      </p:sp>
      <p:sp>
        <p:nvSpPr>
          <p:cNvPr id="3" name="Subtitle 2"/>
          <p:cNvSpPr>
            <a:spLocks noGrp="1"/>
          </p:cNvSpPr>
          <p:nvPr>
            <p:ph type="subTitle" idx="1"/>
          </p:nvPr>
        </p:nvSpPr>
        <p:spPr>
          <a:xfrm>
            <a:off x="914400" y="3886200"/>
            <a:ext cx="7924800" cy="1752600"/>
          </a:xfrm>
        </p:spPr>
        <p:txBody>
          <a:bodyPr/>
          <a:lstStyle/>
          <a:p>
            <a:r>
              <a:rPr lang="en-US" dirty="0" smtClean="0"/>
              <a:t>Systems Support Services</a:t>
            </a:r>
            <a:endParaRPr lang="en-US" dirty="0"/>
          </a:p>
          <a:p>
            <a:r>
              <a:rPr lang="en-US" dirty="0" smtClean="0"/>
              <a:t>Vanderbilt University Information Technology</a:t>
            </a:r>
          </a:p>
          <a:p>
            <a:r>
              <a:rPr lang="en-US" dirty="0" smtClean="0"/>
              <a:t>Identity </a:t>
            </a:r>
            <a:r>
              <a:rPr lang="en-US" dirty="0"/>
              <a:t>Operations </a:t>
            </a:r>
            <a:endParaRPr lang="en-US" dirty="0" smtClean="0"/>
          </a:p>
        </p:txBody>
      </p:sp>
    </p:spTree>
    <p:extLst>
      <p:ext uri="{BB962C8B-B14F-4D97-AF65-F5344CB8AC3E}">
        <p14:creationId xmlns:p14="http://schemas.microsoft.com/office/powerpoint/2010/main" val="2070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 Objectives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By end of the class, participants will begin to understand: </a:t>
            </a:r>
          </a:p>
          <a:p>
            <a:r>
              <a:rPr lang="en-US" dirty="0"/>
              <a:t>Steps for obtaining and managing </a:t>
            </a:r>
            <a:r>
              <a:rPr lang="en-US" dirty="0" err="1" smtClean="0"/>
              <a:t>VUNet</a:t>
            </a:r>
            <a:r>
              <a:rPr lang="en-US" dirty="0" smtClean="0"/>
              <a:t> </a:t>
            </a:r>
            <a:r>
              <a:rPr lang="en-US" dirty="0"/>
              <a:t>IDs &amp; resources available to you for guidance</a:t>
            </a:r>
          </a:p>
          <a:p>
            <a:r>
              <a:rPr lang="en-US" dirty="0" smtClean="0"/>
              <a:t>Overall process and components of systems access &amp; Security Manager role</a:t>
            </a:r>
          </a:p>
          <a:p>
            <a:r>
              <a:rPr lang="en-US" dirty="0" smtClean="0"/>
              <a:t>Steps for obtaining and managing RACF IDs &amp; access to clinical systems managed by Identity Operations team &amp; resources available to you for guidance</a:t>
            </a:r>
          </a:p>
          <a:p>
            <a:r>
              <a:rPr lang="en-US" dirty="0" smtClean="0"/>
              <a:t>Resources available to troubleshoot issues that Security Managers encounter</a:t>
            </a:r>
          </a:p>
          <a:p>
            <a:endParaRPr lang="en-US" dirty="0" smtClean="0"/>
          </a:p>
        </p:txBody>
      </p:sp>
    </p:spTree>
    <p:extLst>
      <p:ext uri="{BB962C8B-B14F-4D97-AF65-F5344CB8AC3E}">
        <p14:creationId xmlns:p14="http://schemas.microsoft.com/office/powerpoint/2010/main" val="907141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of Process – New Employee</a:t>
            </a:r>
            <a:endParaRPr lang="en-US" b="1" dirty="0"/>
          </a:p>
        </p:txBody>
      </p:sp>
      <p:sp>
        <p:nvSpPr>
          <p:cNvPr id="3" name="Content Placeholder 2"/>
          <p:cNvSpPr>
            <a:spLocks noGrp="1"/>
          </p:cNvSpPr>
          <p:nvPr>
            <p:ph idx="1"/>
          </p:nvPr>
        </p:nvSpPr>
        <p:spPr>
          <a:xfrm>
            <a:off x="457200" y="1828800"/>
            <a:ext cx="8229600" cy="4267200"/>
          </a:xfrm>
        </p:spPr>
        <p:txBody>
          <a:bodyPr>
            <a:normAutofit fontScale="70000" lnSpcReduction="20000"/>
          </a:bodyPr>
          <a:lstStyle/>
          <a:p>
            <a:pPr marL="514350" indent="-514350">
              <a:buFont typeface="+mj-lt"/>
              <a:buAutoNum type="arabicPeriod"/>
            </a:pPr>
            <a:r>
              <a:rPr lang="en-US" dirty="0" smtClean="0"/>
              <a:t>PAF done (</a:t>
            </a:r>
            <a:r>
              <a:rPr lang="en-US" dirty="0" err="1" smtClean="0"/>
              <a:t>VUNetID</a:t>
            </a:r>
            <a:r>
              <a:rPr lang="en-US" dirty="0" smtClean="0"/>
              <a:t> generated automatically on effective employment date) </a:t>
            </a:r>
          </a:p>
          <a:p>
            <a:pPr marL="514350" indent="-514350">
              <a:buFont typeface="+mj-lt"/>
              <a:buAutoNum type="arabicPeriod"/>
            </a:pPr>
            <a:r>
              <a:rPr lang="en-US" dirty="0" smtClean="0"/>
              <a:t>Security Manager checks VSA to see if user already has a </a:t>
            </a:r>
            <a:r>
              <a:rPr lang="en-US" dirty="0" err="1" smtClean="0"/>
              <a:t>VUNetID</a:t>
            </a:r>
            <a:r>
              <a:rPr lang="en-US" dirty="0" smtClean="0"/>
              <a:t> or if one has been created.   </a:t>
            </a:r>
          </a:p>
          <a:p>
            <a:pPr marL="514350" indent="-514350">
              <a:buFont typeface="+mj-lt"/>
              <a:buAutoNum type="arabicPeriod"/>
            </a:pPr>
            <a:r>
              <a:rPr lang="en-US" dirty="0" smtClean="0"/>
              <a:t>Security Manager requests RACF ID &amp; access to applications needed via the online SAMS website</a:t>
            </a:r>
          </a:p>
          <a:p>
            <a:pPr marL="514350" indent="-514350">
              <a:buFont typeface="+mj-lt"/>
              <a:buAutoNum type="arabicPeriod"/>
            </a:pPr>
            <a:r>
              <a:rPr lang="en-US" dirty="0" smtClean="0"/>
              <a:t>Identity Operations emails the security manager when their systems access request has been processed</a:t>
            </a:r>
          </a:p>
          <a:p>
            <a:pPr marL="514350" indent="-514350">
              <a:buFont typeface="+mj-lt"/>
              <a:buAutoNum type="arabicPeriod"/>
            </a:pPr>
            <a:r>
              <a:rPr lang="en-US" dirty="0" smtClean="0"/>
              <a:t>The security manager goes to the SAMS Security Letter website to print the security letter with RACF ID and temporary password</a:t>
            </a:r>
          </a:p>
          <a:p>
            <a:pPr marL="514350" indent="-514350">
              <a:buFont typeface="+mj-lt"/>
              <a:buAutoNum type="arabicPeriod"/>
            </a:pPr>
            <a:r>
              <a:rPr lang="en-US" dirty="0" smtClean="0"/>
              <a:t>The Security Manager assigns </a:t>
            </a:r>
            <a:r>
              <a:rPr lang="en-US" dirty="0" err="1" smtClean="0"/>
              <a:t>Medipac</a:t>
            </a:r>
            <a:r>
              <a:rPr lang="en-US" dirty="0" smtClean="0"/>
              <a:t> functionality &amp; default pavilion (if needed) </a:t>
            </a:r>
          </a:p>
          <a:p>
            <a:pPr marL="514350" indent="-514350">
              <a:buFont typeface="+mj-lt"/>
              <a:buAutoNum type="arabicPeriod"/>
            </a:pPr>
            <a:r>
              <a:rPr lang="en-US" dirty="0" smtClean="0"/>
              <a:t>The Security Manager ensures new staff member has RACF ID letter and appropriate systems access by first date of unit orientation. </a:t>
            </a:r>
          </a:p>
        </p:txBody>
      </p:sp>
    </p:spTree>
    <p:extLst>
      <p:ext uri="{BB962C8B-B14F-4D97-AF65-F5344CB8AC3E}">
        <p14:creationId xmlns:p14="http://schemas.microsoft.com/office/powerpoint/2010/main" val="4072561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of Process – changes for existing employees</a:t>
            </a:r>
            <a:endParaRPr lang="en-US" b="1" dirty="0"/>
          </a:p>
        </p:txBody>
      </p:sp>
      <p:sp>
        <p:nvSpPr>
          <p:cNvPr id="3" name="Content Placeholder 2"/>
          <p:cNvSpPr>
            <a:spLocks noGrp="1"/>
          </p:cNvSpPr>
          <p:nvPr>
            <p:ph idx="1"/>
          </p:nvPr>
        </p:nvSpPr>
        <p:spPr>
          <a:xfrm>
            <a:off x="457200" y="1676400"/>
            <a:ext cx="8229600" cy="4953000"/>
          </a:xfrm>
        </p:spPr>
        <p:txBody>
          <a:bodyPr>
            <a:normAutofit fontScale="85000" lnSpcReduction="20000"/>
          </a:bodyPr>
          <a:lstStyle/>
          <a:p>
            <a:r>
              <a:rPr lang="en-US" dirty="0" smtClean="0"/>
              <a:t>Transfer – receiving Security Manager requests changes needed via SAM on-line form</a:t>
            </a:r>
          </a:p>
          <a:p>
            <a:r>
              <a:rPr lang="en-US" dirty="0" smtClean="0"/>
              <a:t>Role/Job change impacting systems access requirements – Security Manager submits SAM request for needed changes</a:t>
            </a:r>
          </a:p>
          <a:p>
            <a:r>
              <a:rPr lang="en-US" dirty="0" smtClean="0"/>
              <a:t>Termination – Security Manager submits SAM request to delete all functionality (after termination) </a:t>
            </a:r>
          </a:p>
          <a:p>
            <a:r>
              <a:rPr lang="en-US" dirty="0" smtClean="0"/>
              <a:t>If a termination occurs after normal business hours and the </a:t>
            </a:r>
            <a:r>
              <a:rPr lang="en-US" dirty="0" err="1" smtClean="0"/>
              <a:t>VUNetID</a:t>
            </a:r>
            <a:r>
              <a:rPr lang="en-US" dirty="0" smtClean="0"/>
              <a:t> needs to be deactivated immediately, call the NOC at 322-2954 and someone on the development team will be paged</a:t>
            </a:r>
          </a:p>
          <a:p>
            <a:r>
              <a:rPr lang="en-US" dirty="0" smtClean="0"/>
              <a:t>More complex issues (student and employee, two jobs/roles, etc.) – consults with Identity Operations and Systems Support Services as needed</a:t>
            </a:r>
            <a:endParaRPr lang="en-US" dirty="0"/>
          </a:p>
        </p:txBody>
      </p:sp>
    </p:spTree>
    <p:extLst>
      <p:ext uri="{BB962C8B-B14F-4D97-AF65-F5344CB8AC3E}">
        <p14:creationId xmlns:p14="http://schemas.microsoft.com/office/powerpoint/2010/main" val="1029891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28600"/>
            <a:ext cx="6705600" cy="381000"/>
          </a:xfrm>
          <a:prstGeom prst="rect">
            <a:avLst/>
          </a:prstGeom>
          <a:noFill/>
          <a:ln>
            <a:solidFill>
              <a:schemeClr val="accent1"/>
            </a:solidFill>
          </a:ln>
        </p:spPr>
        <p:txBody>
          <a:bodyPr wrap="square" rtlCol="0">
            <a:spAutoFit/>
          </a:bodyPr>
          <a:lstStyle/>
          <a:p>
            <a:pPr algn="ctr"/>
            <a:r>
              <a:rPr lang="en-US" b="1" dirty="0" smtClean="0"/>
              <a:t>Triggers for Re-evaluation of Systems Access</a:t>
            </a:r>
            <a:r>
              <a:rPr lang="en-US" dirty="0" smtClean="0"/>
              <a:t>: </a:t>
            </a:r>
            <a:endParaRPr lang="en-US" dirty="0"/>
          </a:p>
        </p:txBody>
      </p:sp>
      <p:sp>
        <p:nvSpPr>
          <p:cNvPr id="3" name="Diamond 2"/>
          <p:cNvSpPr/>
          <p:nvPr/>
        </p:nvSpPr>
        <p:spPr>
          <a:xfrm>
            <a:off x="200891" y="762000"/>
            <a:ext cx="1790700" cy="6858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New hire? </a:t>
            </a:r>
            <a:endParaRPr lang="en-US" sz="900" dirty="0"/>
          </a:p>
        </p:txBody>
      </p:sp>
      <p:sp>
        <p:nvSpPr>
          <p:cNvPr id="6" name="Diamond 5"/>
          <p:cNvSpPr/>
          <p:nvPr/>
        </p:nvSpPr>
        <p:spPr>
          <a:xfrm>
            <a:off x="152400" y="1600200"/>
            <a:ext cx="1981200" cy="8382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Cross –train for added duties (</a:t>
            </a:r>
            <a:r>
              <a:rPr lang="en-US" sz="900" dirty="0" err="1" smtClean="0"/>
              <a:t>eg</a:t>
            </a:r>
            <a:r>
              <a:rPr lang="en-US" sz="900" dirty="0" smtClean="0"/>
              <a:t>. CP x-trained as MR)?</a:t>
            </a:r>
            <a:endParaRPr lang="en-US" sz="900" dirty="0"/>
          </a:p>
        </p:txBody>
      </p:sp>
      <p:sp>
        <p:nvSpPr>
          <p:cNvPr id="7" name="Diamond 6"/>
          <p:cNvSpPr/>
          <p:nvPr/>
        </p:nvSpPr>
        <p:spPr>
          <a:xfrm>
            <a:off x="152400" y="2590800"/>
            <a:ext cx="1981200" cy="8382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Job change on same unit (</a:t>
            </a:r>
            <a:r>
              <a:rPr lang="en-US" sz="900" dirty="0" err="1" smtClean="0"/>
              <a:t>eg</a:t>
            </a:r>
            <a:r>
              <a:rPr lang="en-US" sz="900" dirty="0" smtClean="0"/>
              <a:t>. CP to RN)?</a:t>
            </a:r>
            <a:endParaRPr lang="en-US" sz="900" dirty="0"/>
          </a:p>
        </p:txBody>
      </p:sp>
      <p:sp>
        <p:nvSpPr>
          <p:cNvPr id="8" name="Diamond 7"/>
          <p:cNvSpPr/>
          <p:nvPr/>
        </p:nvSpPr>
        <p:spPr>
          <a:xfrm>
            <a:off x="200891" y="3528184"/>
            <a:ext cx="1924627" cy="762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Transfer in or out?</a:t>
            </a:r>
            <a:endParaRPr lang="en-US" sz="900" dirty="0"/>
          </a:p>
        </p:txBody>
      </p:sp>
      <p:sp>
        <p:nvSpPr>
          <p:cNvPr id="9" name="Diamond 8"/>
          <p:cNvSpPr/>
          <p:nvPr/>
        </p:nvSpPr>
        <p:spPr>
          <a:xfrm>
            <a:off x="144318" y="4495800"/>
            <a:ext cx="1981200" cy="8382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Termination  (voluntary or involuntary)? </a:t>
            </a:r>
            <a:endParaRPr lang="en-US" sz="900" dirty="0"/>
          </a:p>
        </p:txBody>
      </p:sp>
      <p:sp>
        <p:nvSpPr>
          <p:cNvPr id="10" name="Diamond 9"/>
          <p:cNvSpPr/>
          <p:nvPr/>
        </p:nvSpPr>
        <p:spPr>
          <a:xfrm>
            <a:off x="144318" y="5486400"/>
            <a:ext cx="1981200" cy="1143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2nd Job (</a:t>
            </a:r>
            <a:r>
              <a:rPr lang="en-US" sz="900" dirty="0" err="1" smtClean="0"/>
              <a:t>eg</a:t>
            </a:r>
            <a:r>
              <a:rPr lang="en-US" sz="900" dirty="0" smtClean="0"/>
              <a:t>. CP who is Nursing Student doing  clinical placement here)? </a:t>
            </a:r>
            <a:endParaRPr lang="en-US" sz="900" dirty="0"/>
          </a:p>
        </p:txBody>
      </p:sp>
      <p:sp>
        <p:nvSpPr>
          <p:cNvPr id="12" name="TextBox 11"/>
          <p:cNvSpPr txBox="1"/>
          <p:nvPr/>
        </p:nvSpPr>
        <p:spPr>
          <a:xfrm>
            <a:off x="2209800" y="762000"/>
            <a:ext cx="6705600" cy="461665"/>
          </a:xfrm>
          <a:prstGeom prst="rect">
            <a:avLst/>
          </a:prstGeom>
          <a:noFill/>
          <a:ln>
            <a:solidFill>
              <a:schemeClr val="accent1"/>
            </a:solidFill>
          </a:ln>
        </p:spPr>
        <p:txBody>
          <a:bodyPr wrap="square" rtlCol="0">
            <a:spAutoFit/>
          </a:bodyPr>
          <a:lstStyle/>
          <a:p>
            <a:r>
              <a:rPr lang="en-US" sz="1200" dirty="0" smtClean="0"/>
              <a:t>Will need </a:t>
            </a:r>
            <a:r>
              <a:rPr lang="en-US" sz="1200" dirty="0" err="1" smtClean="0"/>
              <a:t>VUNetID</a:t>
            </a:r>
            <a:r>
              <a:rPr lang="en-US" sz="1200" dirty="0" smtClean="0"/>
              <a:t>, RACF ID, access to StarPanel, HEO/Wiz, HED/</a:t>
            </a:r>
            <a:r>
              <a:rPr lang="en-US" sz="1200" dirty="0" err="1" smtClean="0"/>
              <a:t>AdminRx</a:t>
            </a:r>
            <a:r>
              <a:rPr lang="en-US" sz="1200" dirty="0" smtClean="0"/>
              <a:t>, &amp; possibly </a:t>
            </a:r>
            <a:r>
              <a:rPr lang="en-US" sz="1200" dirty="0" err="1" smtClean="0"/>
              <a:t>Medipac</a:t>
            </a:r>
            <a:r>
              <a:rPr lang="en-US" sz="1200" dirty="0" smtClean="0"/>
              <a:t>, POU, </a:t>
            </a:r>
            <a:r>
              <a:rPr lang="en-US" sz="1200" dirty="0" err="1" smtClean="0"/>
              <a:t>Teletracking</a:t>
            </a:r>
            <a:r>
              <a:rPr lang="en-US" sz="1200" dirty="0" smtClean="0"/>
              <a:t>, etc.  Refer to grid for role-specific requirements for unit. </a:t>
            </a:r>
            <a:endParaRPr lang="en-US" sz="1200" dirty="0"/>
          </a:p>
        </p:txBody>
      </p:sp>
      <p:sp>
        <p:nvSpPr>
          <p:cNvPr id="13" name="TextBox 12"/>
          <p:cNvSpPr txBox="1"/>
          <p:nvPr/>
        </p:nvSpPr>
        <p:spPr>
          <a:xfrm>
            <a:off x="2209800" y="1676400"/>
            <a:ext cx="6705600" cy="461665"/>
          </a:xfrm>
          <a:prstGeom prst="rect">
            <a:avLst/>
          </a:prstGeom>
          <a:noFill/>
          <a:ln>
            <a:solidFill>
              <a:schemeClr val="accent1"/>
            </a:solidFill>
          </a:ln>
        </p:spPr>
        <p:txBody>
          <a:bodyPr wrap="square" rtlCol="0">
            <a:spAutoFit/>
          </a:bodyPr>
          <a:lstStyle/>
          <a:p>
            <a:r>
              <a:rPr lang="en-US" sz="1200" dirty="0" smtClean="0"/>
              <a:t>Will need to compare CP functionality to MR functionality on grid and request what’s missing. Will need </a:t>
            </a:r>
            <a:r>
              <a:rPr lang="en-US" sz="1200" dirty="0" err="1" smtClean="0"/>
              <a:t>Medipac</a:t>
            </a:r>
            <a:r>
              <a:rPr lang="en-US" sz="1200" dirty="0" smtClean="0"/>
              <a:t> access to enter transfers, discharges, and departures. </a:t>
            </a:r>
            <a:endParaRPr lang="en-US" sz="1200" dirty="0"/>
          </a:p>
        </p:txBody>
      </p:sp>
      <p:sp>
        <p:nvSpPr>
          <p:cNvPr id="14" name="TextBox 13"/>
          <p:cNvSpPr txBox="1"/>
          <p:nvPr/>
        </p:nvSpPr>
        <p:spPr>
          <a:xfrm>
            <a:off x="2209800" y="2743199"/>
            <a:ext cx="6705600" cy="461665"/>
          </a:xfrm>
          <a:prstGeom prst="rect">
            <a:avLst/>
          </a:prstGeom>
          <a:noFill/>
          <a:ln>
            <a:solidFill>
              <a:schemeClr val="accent1"/>
            </a:solidFill>
          </a:ln>
        </p:spPr>
        <p:txBody>
          <a:bodyPr wrap="square" rtlCol="0">
            <a:spAutoFit/>
          </a:bodyPr>
          <a:lstStyle/>
          <a:p>
            <a:r>
              <a:rPr lang="en-US" sz="1200" dirty="0" smtClean="0"/>
              <a:t>Will need to compare current functionality to functionality needed for new role and request what’s missing. (</a:t>
            </a:r>
            <a:r>
              <a:rPr lang="en-US" sz="1200" dirty="0" err="1" smtClean="0"/>
              <a:t>Eg</a:t>
            </a:r>
            <a:r>
              <a:rPr lang="en-US" sz="1200" dirty="0" smtClean="0"/>
              <a:t>. A RN will need a “role change” in HEO to enable them to enter verbal orders for meds. )</a:t>
            </a:r>
            <a:endParaRPr lang="en-US" sz="1200" dirty="0"/>
          </a:p>
        </p:txBody>
      </p:sp>
      <p:sp>
        <p:nvSpPr>
          <p:cNvPr id="15" name="TextBox 14"/>
          <p:cNvSpPr txBox="1"/>
          <p:nvPr/>
        </p:nvSpPr>
        <p:spPr>
          <a:xfrm>
            <a:off x="2209800" y="3576782"/>
            <a:ext cx="6705600" cy="646331"/>
          </a:xfrm>
          <a:prstGeom prst="rect">
            <a:avLst/>
          </a:prstGeom>
          <a:noFill/>
          <a:ln>
            <a:solidFill>
              <a:schemeClr val="accent1"/>
            </a:solidFill>
          </a:ln>
        </p:spPr>
        <p:txBody>
          <a:bodyPr wrap="square" rtlCol="0">
            <a:spAutoFit/>
          </a:bodyPr>
          <a:lstStyle/>
          <a:p>
            <a:r>
              <a:rPr lang="en-US" sz="1200" dirty="0" smtClean="0"/>
              <a:t>Will need to compare current functionality to functionality needed for role on new unit and request what’s missing (or delete what is no longer needed). (</a:t>
            </a:r>
            <a:r>
              <a:rPr lang="en-US" sz="1200" dirty="0" err="1" smtClean="0"/>
              <a:t>Eg</a:t>
            </a:r>
            <a:r>
              <a:rPr lang="en-US" sz="1200" dirty="0" smtClean="0"/>
              <a:t>. POU access may need to be added or deleted).  Unit information will need to be updated to show current home dept. </a:t>
            </a:r>
            <a:endParaRPr lang="en-US" sz="1200" dirty="0"/>
          </a:p>
        </p:txBody>
      </p:sp>
      <p:sp>
        <p:nvSpPr>
          <p:cNvPr id="16" name="TextBox 15"/>
          <p:cNvSpPr txBox="1"/>
          <p:nvPr/>
        </p:nvSpPr>
        <p:spPr>
          <a:xfrm>
            <a:off x="2209800" y="4470737"/>
            <a:ext cx="6707909" cy="1015663"/>
          </a:xfrm>
          <a:prstGeom prst="rect">
            <a:avLst/>
          </a:prstGeom>
          <a:noFill/>
          <a:ln>
            <a:solidFill>
              <a:schemeClr val="accent1"/>
            </a:solidFill>
          </a:ln>
        </p:spPr>
        <p:txBody>
          <a:bodyPr wrap="square" rtlCol="0">
            <a:spAutoFit/>
          </a:bodyPr>
          <a:lstStyle/>
          <a:p>
            <a:r>
              <a:rPr lang="en-US" sz="1200" dirty="0" smtClean="0"/>
              <a:t>Systems access will need to be inactivated.  In some cases with involuntary terminations, this needs to be done very quickly to prevent malicious activity.  There is a monthly PeopleSoft feed that will eventually inactivate </a:t>
            </a:r>
            <a:r>
              <a:rPr lang="en-US" sz="1200" dirty="0" err="1" smtClean="0"/>
              <a:t>VUNetID</a:t>
            </a:r>
            <a:r>
              <a:rPr lang="en-US" sz="1200" dirty="0" smtClean="0"/>
              <a:t> but this is delayed.  Be cautious in situations where one job is ending but staff member will continue to have a job elsewhere at VUMC as their access may need to be transitioned to new Security Manager rather than ended. </a:t>
            </a:r>
            <a:endParaRPr lang="en-US" sz="1200" dirty="0"/>
          </a:p>
        </p:txBody>
      </p:sp>
      <p:sp>
        <p:nvSpPr>
          <p:cNvPr id="17" name="TextBox 16"/>
          <p:cNvSpPr txBox="1"/>
          <p:nvPr/>
        </p:nvSpPr>
        <p:spPr>
          <a:xfrm>
            <a:off x="2209801" y="5715000"/>
            <a:ext cx="6705600" cy="1015663"/>
          </a:xfrm>
          <a:prstGeom prst="rect">
            <a:avLst/>
          </a:prstGeom>
          <a:noFill/>
          <a:ln>
            <a:solidFill>
              <a:schemeClr val="accent1"/>
            </a:solidFill>
          </a:ln>
        </p:spPr>
        <p:txBody>
          <a:bodyPr wrap="square" rtlCol="0">
            <a:spAutoFit/>
          </a:bodyPr>
          <a:lstStyle/>
          <a:p>
            <a:r>
              <a:rPr lang="en-US" sz="1200" dirty="0" smtClean="0"/>
              <a:t>This can get tricky and requires a case-by-case review and perhaps consultation with CAPS or other resource. In general, the individual will need access to perform in both roles AND will need guidance that they need to match what systems they use and how they use them to the role in which they are functioning at any given time. (</a:t>
            </a:r>
            <a:r>
              <a:rPr lang="en-US" sz="1200" dirty="0" err="1" smtClean="0"/>
              <a:t>eg</a:t>
            </a:r>
            <a:r>
              <a:rPr lang="en-US" sz="1200" dirty="0" smtClean="0"/>
              <a:t>. A Nursing Student might document meds in </a:t>
            </a:r>
            <a:r>
              <a:rPr lang="en-US" sz="1200" dirty="0" err="1" smtClean="0"/>
              <a:t>AdminRx</a:t>
            </a:r>
            <a:r>
              <a:rPr lang="en-US" sz="1200" dirty="0" smtClean="0"/>
              <a:t> but a CP would not.) </a:t>
            </a:r>
            <a:endParaRPr lang="en-US" sz="1200" dirty="0"/>
          </a:p>
        </p:txBody>
      </p:sp>
    </p:spTree>
    <p:extLst>
      <p:ext uri="{BB962C8B-B14F-4D97-AF65-F5344CB8AC3E}">
        <p14:creationId xmlns:p14="http://schemas.microsoft.com/office/powerpoint/2010/main" val="3097139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Differences</a:t>
            </a:r>
            <a:endParaRPr lang="en-US" b="1" dirty="0"/>
          </a:p>
        </p:txBody>
      </p:sp>
      <p:sp>
        <p:nvSpPr>
          <p:cNvPr id="3" name="Text Placeholder 2"/>
          <p:cNvSpPr>
            <a:spLocks noGrp="1"/>
          </p:cNvSpPr>
          <p:nvPr>
            <p:ph type="body" idx="1"/>
          </p:nvPr>
        </p:nvSpPr>
        <p:spPr/>
        <p:txBody>
          <a:bodyPr/>
          <a:lstStyle/>
          <a:p>
            <a:r>
              <a:rPr lang="en-US" dirty="0" smtClean="0"/>
              <a:t>VUNETID</a:t>
            </a:r>
          </a:p>
        </p:txBody>
      </p:sp>
      <p:sp>
        <p:nvSpPr>
          <p:cNvPr id="5" name="Text Placeholder 4"/>
          <p:cNvSpPr>
            <a:spLocks noGrp="1"/>
          </p:cNvSpPr>
          <p:nvPr>
            <p:ph type="body" sz="half" idx="3"/>
          </p:nvPr>
        </p:nvSpPr>
        <p:spPr/>
        <p:txBody>
          <a:bodyPr/>
          <a:lstStyle/>
          <a:p>
            <a:r>
              <a:rPr lang="en-US" dirty="0" smtClean="0"/>
              <a:t>RACF ID</a:t>
            </a:r>
            <a:endParaRPr lang="en-US" dirty="0"/>
          </a:p>
        </p:txBody>
      </p:sp>
      <p:sp>
        <p:nvSpPr>
          <p:cNvPr id="4" name="Content Placeholder 3"/>
          <p:cNvSpPr>
            <a:spLocks noGrp="1"/>
          </p:cNvSpPr>
          <p:nvPr>
            <p:ph sz="quarter" idx="2"/>
          </p:nvPr>
        </p:nvSpPr>
        <p:spPr/>
        <p:txBody>
          <a:bodyPr/>
          <a:lstStyle/>
          <a:p>
            <a:r>
              <a:rPr lang="en-US" dirty="0" smtClean="0"/>
              <a:t>Assigned by VSA</a:t>
            </a:r>
          </a:p>
          <a:p>
            <a:r>
              <a:rPr lang="en-US" dirty="0" smtClean="0"/>
              <a:t>Log on for email</a:t>
            </a:r>
          </a:p>
          <a:p>
            <a:r>
              <a:rPr lang="en-US" dirty="0" smtClean="0"/>
              <a:t>Log on to HR related websites </a:t>
            </a:r>
          </a:p>
          <a:p>
            <a:r>
              <a:rPr lang="en-US" dirty="0" smtClean="0"/>
              <a:t>Log on for most clinical systems</a:t>
            </a:r>
          </a:p>
          <a:p>
            <a:endParaRPr lang="en-US" dirty="0"/>
          </a:p>
        </p:txBody>
      </p:sp>
      <p:sp>
        <p:nvSpPr>
          <p:cNvPr id="6" name="Content Placeholder 5"/>
          <p:cNvSpPr>
            <a:spLocks noGrp="1"/>
          </p:cNvSpPr>
          <p:nvPr>
            <p:ph sz="quarter" idx="4"/>
          </p:nvPr>
        </p:nvSpPr>
        <p:spPr/>
        <p:txBody>
          <a:bodyPr>
            <a:normAutofit fontScale="92500"/>
          </a:bodyPr>
          <a:lstStyle/>
          <a:p>
            <a:r>
              <a:rPr lang="en-US" dirty="0" smtClean="0"/>
              <a:t>Assigned by Identity Operations</a:t>
            </a:r>
          </a:p>
          <a:p>
            <a:r>
              <a:rPr lang="en-US" dirty="0" smtClean="0"/>
              <a:t>Log on used by security managers to website for RACF ID letter and temporary password</a:t>
            </a:r>
          </a:p>
          <a:p>
            <a:r>
              <a:rPr lang="en-US" dirty="0" smtClean="0"/>
              <a:t>Log on used for </a:t>
            </a:r>
            <a:r>
              <a:rPr lang="en-US" dirty="0" err="1" smtClean="0"/>
              <a:t>Medipac</a:t>
            </a:r>
            <a:r>
              <a:rPr lang="en-US" dirty="0" smtClean="0"/>
              <a:t>, </a:t>
            </a:r>
            <a:r>
              <a:rPr lang="en-US" dirty="0" smtClean="0"/>
              <a:t>Epic and </a:t>
            </a:r>
            <a:r>
              <a:rPr lang="en-US" dirty="0" err="1" smtClean="0"/>
              <a:t>ebedboard</a:t>
            </a:r>
            <a:endParaRPr lang="en-US" dirty="0" smtClean="0"/>
          </a:p>
          <a:p>
            <a:r>
              <a:rPr lang="en-US" dirty="0" smtClean="0"/>
              <a:t>Log on used by RNs for some functions in </a:t>
            </a:r>
            <a:r>
              <a:rPr lang="en-US" dirty="0" smtClean="0"/>
              <a:t>HED</a:t>
            </a:r>
            <a:endParaRPr lang="en-US" dirty="0" smtClean="0"/>
          </a:p>
        </p:txBody>
      </p:sp>
    </p:spTree>
    <p:extLst>
      <p:ext uri="{BB962C8B-B14F-4D97-AF65-F5344CB8AC3E}">
        <p14:creationId xmlns:p14="http://schemas.microsoft.com/office/powerpoint/2010/main" val="189704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Links and Resources</a:t>
            </a:r>
            <a:endParaRPr lang="en-US" b="1" dirty="0"/>
          </a:p>
        </p:txBody>
      </p:sp>
      <p:sp>
        <p:nvSpPr>
          <p:cNvPr id="4" name="Content Placeholder 3"/>
          <p:cNvSpPr>
            <a:spLocks noGrp="1"/>
          </p:cNvSpPr>
          <p:nvPr>
            <p:ph sz="quarter" idx="2"/>
          </p:nvPr>
        </p:nvSpPr>
        <p:spPr>
          <a:xfrm>
            <a:off x="304800" y="1371600"/>
            <a:ext cx="8229600" cy="5257800"/>
          </a:xfrm>
        </p:spPr>
        <p:txBody>
          <a:bodyPr>
            <a:normAutofit lnSpcReduction="10000"/>
          </a:bodyPr>
          <a:lstStyle/>
          <a:p>
            <a:r>
              <a:rPr lang="en-US" dirty="0" err="1" smtClean="0"/>
              <a:t>AccessVU</a:t>
            </a:r>
            <a:r>
              <a:rPr lang="en-US" dirty="0" smtClean="0"/>
              <a:t> Website – request and manage </a:t>
            </a:r>
            <a:r>
              <a:rPr lang="en-US" dirty="0" err="1" smtClean="0"/>
              <a:t>VUNetID</a:t>
            </a:r>
            <a:endParaRPr lang="en-US" dirty="0" smtClean="0"/>
          </a:p>
          <a:p>
            <a:pPr lvl="1"/>
            <a:r>
              <a:rPr lang="en-US" dirty="0" smtClean="0"/>
              <a:t> </a:t>
            </a:r>
            <a:r>
              <a:rPr lang="en-US" dirty="0" smtClean="0">
                <a:hlinkClick r:id="rId2"/>
              </a:rPr>
              <a:t>http</a:t>
            </a:r>
            <a:r>
              <a:rPr lang="en-US" dirty="0">
                <a:hlinkClick r:id="rId2"/>
              </a:rPr>
              <a:t>://www.vanderbilt.edu/accessvu</a:t>
            </a:r>
            <a:r>
              <a:rPr lang="en-US" dirty="0" smtClean="0">
                <a:hlinkClick r:id="rId2"/>
              </a:rPr>
              <a:t>/</a:t>
            </a:r>
            <a:endParaRPr lang="en-US" dirty="0" smtClean="0"/>
          </a:p>
          <a:p>
            <a:r>
              <a:rPr lang="en-US" dirty="0" smtClean="0"/>
              <a:t>Online Request for Systems Access – request RACF ID and systems access </a:t>
            </a:r>
          </a:p>
          <a:p>
            <a:pPr lvl="1"/>
            <a:r>
              <a:rPr lang="en-US" dirty="0">
                <a:hlinkClick r:id="rId3"/>
              </a:rPr>
              <a:t>https://</a:t>
            </a:r>
            <a:r>
              <a:rPr lang="en-US" dirty="0" smtClean="0">
                <a:hlinkClick r:id="rId3"/>
              </a:rPr>
              <a:t>samprod.mc.vanderbilt.edu/sam/UserQuery.aspx</a:t>
            </a:r>
            <a:endParaRPr lang="en-US" dirty="0" smtClean="0"/>
          </a:p>
          <a:p>
            <a:r>
              <a:rPr lang="en-US" dirty="0" smtClean="0"/>
              <a:t>Link to Print Security Letters with RACF ID and Temporary Password</a:t>
            </a:r>
          </a:p>
          <a:p>
            <a:pPr lvl="1"/>
            <a:r>
              <a:rPr lang="en-US" dirty="0">
                <a:hlinkClick r:id="rId4"/>
              </a:rPr>
              <a:t>https://</a:t>
            </a:r>
            <a:r>
              <a:rPr lang="en-US" dirty="0" smtClean="0">
                <a:hlinkClick r:id="rId4"/>
              </a:rPr>
              <a:t>ifm60wp-web-vm/login.php</a:t>
            </a:r>
            <a:endParaRPr lang="en-US" dirty="0" smtClean="0"/>
          </a:p>
          <a:p>
            <a:r>
              <a:rPr lang="en-US" dirty="0" smtClean="0"/>
              <a:t>Systems Support Services Website – security manager resource materials page</a:t>
            </a:r>
          </a:p>
          <a:p>
            <a:pPr lvl="1"/>
            <a:r>
              <a:rPr lang="en-US" dirty="0">
                <a:hlinkClick r:id="rId5"/>
              </a:rPr>
              <a:t>http://</a:t>
            </a:r>
            <a:r>
              <a:rPr lang="en-US" dirty="0" smtClean="0">
                <a:hlinkClick r:id="rId5"/>
              </a:rPr>
              <a:t>www.mc.vanderbilt.edu/root/vumc.php?site=sss2&amp;doc=42882</a:t>
            </a:r>
            <a:endParaRPr lang="en-US" dirty="0" smtClean="0"/>
          </a:p>
          <a:p>
            <a:r>
              <a:rPr lang="en-US" dirty="0" smtClean="0"/>
              <a:t>Order My </a:t>
            </a:r>
            <a:r>
              <a:rPr lang="en-US" dirty="0" err="1" smtClean="0"/>
              <a:t>VUNetID</a:t>
            </a:r>
            <a:r>
              <a:rPr lang="en-US" dirty="0" smtClean="0"/>
              <a:t> cards from the Copy Center – MC 1009</a:t>
            </a:r>
            <a:endParaRPr lang="en-US" dirty="0"/>
          </a:p>
        </p:txBody>
      </p:sp>
    </p:spTree>
    <p:extLst>
      <p:ext uri="{BB962C8B-B14F-4D97-AF65-F5344CB8AC3E}">
        <p14:creationId xmlns:p14="http://schemas.microsoft.com/office/powerpoint/2010/main" val="40833103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123</TotalTime>
  <Words>818</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Security Manager Orientation</vt:lpstr>
      <vt:lpstr>Class Objectives</vt:lpstr>
      <vt:lpstr>Overview of Process – New Employee</vt:lpstr>
      <vt:lpstr>Overview of Process – changes for existing employees</vt:lpstr>
      <vt:lpstr>PowerPoint Presentation</vt:lpstr>
      <vt:lpstr>Differences</vt:lpstr>
      <vt:lpstr>Links and Resources</vt:lpstr>
    </vt:vector>
  </TitlesOfParts>
  <Company>VUMC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Manager Orientation</dc:title>
  <dc:creator>Hughart, Karen</dc:creator>
  <cp:lastModifiedBy>Hagan, Maribeth</cp:lastModifiedBy>
  <cp:revision>14</cp:revision>
  <dcterms:created xsi:type="dcterms:W3CDTF">2013-11-13T16:44:41Z</dcterms:created>
  <dcterms:modified xsi:type="dcterms:W3CDTF">2013-11-14T17:15:29Z</dcterms:modified>
</cp:coreProperties>
</file>