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256" r:id="rId2"/>
    <p:sldId id="257" r:id="rId3"/>
    <p:sldId id="326" r:id="rId4"/>
    <p:sldId id="336" r:id="rId5"/>
    <p:sldId id="360" r:id="rId6"/>
    <p:sldId id="270" r:id="rId7"/>
    <p:sldId id="334" r:id="rId8"/>
    <p:sldId id="272" r:id="rId9"/>
    <p:sldId id="273" r:id="rId10"/>
    <p:sldId id="349" r:id="rId11"/>
    <p:sldId id="277" r:id="rId12"/>
    <p:sldId id="343" r:id="rId13"/>
    <p:sldId id="279" r:id="rId14"/>
    <p:sldId id="331" r:id="rId15"/>
    <p:sldId id="353" r:id="rId16"/>
    <p:sldId id="333" r:id="rId17"/>
    <p:sldId id="355" r:id="rId18"/>
    <p:sldId id="356" r:id="rId19"/>
    <p:sldId id="281" r:id="rId20"/>
    <p:sldId id="307" r:id="rId21"/>
    <p:sldId id="337" r:id="rId22"/>
    <p:sldId id="357" r:id="rId23"/>
    <p:sldId id="358" r:id="rId24"/>
    <p:sldId id="359" r:id="rId25"/>
    <p:sldId id="339" r:id="rId26"/>
    <p:sldId id="340" r:id="rId27"/>
    <p:sldId id="329" r:id="rId28"/>
    <p:sldId id="285" r:id="rId29"/>
    <p:sldId id="286" r:id="rId30"/>
    <p:sldId id="287" r:id="rId31"/>
    <p:sldId id="288" r:id="rId32"/>
    <p:sldId id="344" r:id="rId33"/>
    <p:sldId id="345" r:id="rId34"/>
    <p:sldId id="363" r:id="rId35"/>
    <p:sldId id="364" r:id="rId36"/>
    <p:sldId id="296" r:id="rId37"/>
    <p:sldId id="297" r:id="rId38"/>
    <p:sldId id="298" r:id="rId39"/>
    <p:sldId id="327" r:id="rId40"/>
    <p:sldId id="350" r:id="rId41"/>
    <p:sldId id="351" r:id="rId42"/>
    <p:sldId id="35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54EE"/>
    <a:srgbClr val="09FF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1216" y="-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974BA78-9E4E-4F41-B2F3-FD7D84B392F8}" type="datetimeFigureOut">
              <a:rPr lang="en-US" smtClean="0"/>
              <a:pPr/>
              <a:t>3/4/2013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FFD20E-4B2F-40F6-B3F0-0DF56B3A95ED}" type="slidenum">
              <a:rPr lang="en-US" smtClean="0"/>
              <a:pPr/>
              <a:t>‹#›</a:t>
            </a:fld>
            <a:endParaRPr lang="en-US"/>
          </a:p>
        </p:txBody>
      </p:sp>
    </p:spTree>
    <p:extLst>
      <p:ext uri="{BB962C8B-B14F-4D97-AF65-F5344CB8AC3E}">
        <p14:creationId xmlns:p14="http://schemas.microsoft.com/office/powerpoint/2010/main" val="2395213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951D38-FF6D-482E-BF11-BD942B0BA088}" type="datetimeFigureOut">
              <a:rPr lang="en-US" smtClean="0"/>
              <a:pPr/>
              <a:t>3/4/2013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FD2FA6-5171-4CB4-B609-667C005D153B}" type="slidenum">
              <a:rPr lang="en-US" smtClean="0"/>
              <a:pPr/>
              <a:t>‹#›</a:t>
            </a:fld>
            <a:endParaRPr lang="en-US"/>
          </a:p>
        </p:txBody>
      </p:sp>
    </p:spTree>
    <p:extLst>
      <p:ext uri="{BB962C8B-B14F-4D97-AF65-F5344CB8AC3E}">
        <p14:creationId xmlns:p14="http://schemas.microsoft.com/office/powerpoint/2010/main" val="2852316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to support compliance with regulatory standards, quality improvement efforts, and management decision making</a:t>
            </a:r>
          </a:p>
          <a:p>
            <a:r>
              <a:rPr lang="en-US" sz="1200" dirty="0" smtClean="0"/>
              <a:t>for helping staff document correctly and timely, chart audits for evaluations, follow-up on </a:t>
            </a:r>
            <a:r>
              <a:rPr lang="en-US" sz="1200" dirty="0" err="1" smtClean="0"/>
              <a:t>Veritas</a:t>
            </a:r>
            <a:r>
              <a:rPr lang="en-US" sz="1200" dirty="0" smtClean="0"/>
              <a:t> or sentinel events, and other Continuous Quality Improvement projects</a:t>
            </a:r>
            <a:endParaRPr lang="en-US" dirty="0"/>
          </a:p>
        </p:txBody>
      </p:sp>
      <p:sp>
        <p:nvSpPr>
          <p:cNvPr id="4" name="Slide Number Placeholder 3"/>
          <p:cNvSpPr>
            <a:spLocks noGrp="1"/>
          </p:cNvSpPr>
          <p:nvPr>
            <p:ph type="sldNum" sz="quarter" idx="10"/>
          </p:nvPr>
        </p:nvSpPr>
        <p:spPr/>
        <p:txBody>
          <a:bodyPr/>
          <a:lstStyle/>
          <a:p>
            <a:fld id="{D3FD2FA6-5171-4CB4-B609-667C005D153B}"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configure the Review</a:t>
            </a:r>
            <a:r>
              <a:rPr lang="en-US" baseline="0" dirty="0" smtClean="0"/>
              <a:t> screen to show your data for specific lengths of time, defaults to show your 3 days of data</a:t>
            </a:r>
            <a:endParaRPr lang="en-US" dirty="0"/>
          </a:p>
        </p:txBody>
      </p:sp>
      <p:sp>
        <p:nvSpPr>
          <p:cNvPr id="4" name="Slide Number Placeholder 3"/>
          <p:cNvSpPr>
            <a:spLocks noGrp="1"/>
          </p:cNvSpPr>
          <p:nvPr>
            <p:ph type="sldNum" sz="quarter" idx="10"/>
          </p:nvPr>
        </p:nvSpPr>
        <p:spPr/>
        <p:txBody>
          <a:bodyPr/>
          <a:lstStyle/>
          <a:p>
            <a:fld id="{D3FD2FA6-5171-4CB4-B609-667C005D153B}" type="slidenum">
              <a:rPr lang="en-US" smtClean="0"/>
              <a:pPr/>
              <a:t>7</a:t>
            </a:fld>
            <a:endParaRPr lang="en-US"/>
          </a:p>
        </p:txBody>
      </p:sp>
    </p:spTree>
    <p:extLst>
      <p:ext uri="{BB962C8B-B14F-4D97-AF65-F5344CB8AC3E}">
        <p14:creationId xmlns:p14="http://schemas.microsoft.com/office/powerpoint/2010/main" val="881723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everyone who has access to </a:t>
            </a:r>
            <a:r>
              <a:rPr lang="en-US" dirty="0" err="1" smtClean="0"/>
              <a:t>Sci</a:t>
            </a:r>
            <a:r>
              <a:rPr lang="en-US" dirty="0" smtClean="0"/>
              <a:t>-Health has access to all indicators. </a:t>
            </a:r>
          </a:p>
          <a:p>
            <a:endParaRPr lang="en-US" dirty="0" smtClean="0"/>
          </a:p>
          <a:p>
            <a:r>
              <a:rPr lang="en-US" dirty="0" smtClean="0"/>
              <a:t>with Hand Hygiene as an exception – it</a:t>
            </a:r>
            <a:r>
              <a:rPr lang="en-US" baseline="0" dirty="0" smtClean="0"/>
              <a:t> is a report</a:t>
            </a:r>
          </a:p>
          <a:p>
            <a:endParaRPr lang="en-US" baseline="0" dirty="0" smtClean="0"/>
          </a:p>
          <a:p>
            <a:r>
              <a:rPr lang="en-US" dirty="0" smtClean="0"/>
              <a:t>Reports have also been developed to help track measures for NDNQI (required for Magnet)</a:t>
            </a:r>
          </a:p>
          <a:p>
            <a:r>
              <a:rPr lang="en-US" dirty="0" smtClean="0"/>
              <a:t>These include nursing centric measure including:</a:t>
            </a:r>
          </a:p>
          <a:p>
            <a:pPr lvl="1"/>
            <a:r>
              <a:rPr lang="en-US" dirty="0" smtClean="0"/>
              <a:t>Falls</a:t>
            </a:r>
          </a:p>
          <a:p>
            <a:pPr lvl="1"/>
            <a:r>
              <a:rPr lang="en-US" dirty="0" smtClean="0"/>
              <a:t>PUPs</a:t>
            </a:r>
          </a:p>
          <a:p>
            <a:pPr lvl="1"/>
            <a:r>
              <a:rPr lang="en-US" dirty="0" smtClean="0"/>
              <a:t>Restraints</a:t>
            </a:r>
          </a:p>
          <a:p>
            <a:pPr lvl="1"/>
            <a:r>
              <a:rPr lang="en-US" dirty="0" smtClean="0"/>
              <a:t>UTI</a:t>
            </a:r>
          </a:p>
          <a:p>
            <a:pPr lvl="1"/>
            <a:r>
              <a:rPr lang="en-US" dirty="0" smtClean="0"/>
              <a:t>Etc.</a:t>
            </a:r>
          </a:p>
          <a:p>
            <a:pPr lvl="1"/>
            <a:r>
              <a:rPr lang="en-US" dirty="0" smtClean="0"/>
              <a:t>These are automatically mailed out to managers,</a:t>
            </a:r>
          </a:p>
          <a:p>
            <a:pPr lvl="1"/>
            <a:r>
              <a:rPr lang="en-US" dirty="0" smtClean="0"/>
              <a:t>Some are still in development as committee work continues</a:t>
            </a:r>
          </a:p>
          <a:p>
            <a:endParaRPr lang="en-US" dirty="0"/>
          </a:p>
        </p:txBody>
      </p:sp>
      <p:sp>
        <p:nvSpPr>
          <p:cNvPr id="4" name="Slide Number Placeholder 3"/>
          <p:cNvSpPr>
            <a:spLocks noGrp="1"/>
          </p:cNvSpPr>
          <p:nvPr>
            <p:ph type="sldNum" sz="quarter" idx="10"/>
          </p:nvPr>
        </p:nvSpPr>
        <p:spPr/>
        <p:txBody>
          <a:bodyPr/>
          <a:lstStyle/>
          <a:p>
            <a:fld id="{D3FD2FA6-5171-4CB4-B609-667C005D153B}"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740C825-4EBD-497C-9C31-15D3E95DAE3A}" type="datetimeFigureOut">
              <a:rPr lang="en-US" smtClean="0"/>
              <a:pPr/>
              <a:t>3/4/2013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4EF4415-05B1-4447-BB80-485971B6D8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740C825-4EBD-497C-9C31-15D3E95DAE3A}" type="datetimeFigureOut">
              <a:rPr lang="en-US" smtClean="0"/>
              <a:pPr/>
              <a:t>3/4/2013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4EF4415-05B1-4447-BB80-485971B6D8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740C825-4EBD-497C-9C31-15D3E95DAE3A}" type="datetimeFigureOut">
              <a:rPr lang="en-US" smtClean="0"/>
              <a:pPr/>
              <a:t>3/4/2013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4EF4415-05B1-4447-BB80-485971B6D8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740C825-4EBD-497C-9C31-15D3E95DAE3A}" type="datetimeFigureOut">
              <a:rPr lang="en-US" smtClean="0"/>
              <a:pPr/>
              <a:t>3/4/2013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4EF4415-05B1-4447-BB80-485971B6D872}"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740C825-4EBD-497C-9C31-15D3E95DAE3A}" type="datetimeFigureOut">
              <a:rPr lang="en-US" smtClean="0"/>
              <a:pPr/>
              <a:t>3/4/2013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4EF4415-05B1-4447-BB80-485971B6D872}"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740C825-4EBD-497C-9C31-15D3E95DAE3A}" type="datetimeFigureOut">
              <a:rPr lang="en-US" smtClean="0"/>
              <a:pPr/>
              <a:t>3/4/2013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4EF4415-05B1-4447-BB80-485971B6D872}"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740C825-4EBD-497C-9C31-15D3E95DAE3A}" type="datetimeFigureOut">
              <a:rPr lang="en-US" smtClean="0"/>
              <a:pPr/>
              <a:t>3/4/2013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4EF4415-05B1-4447-BB80-485971B6D87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740C825-4EBD-497C-9C31-15D3E95DAE3A}" type="datetimeFigureOut">
              <a:rPr lang="en-US" smtClean="0"/>
              <a:pPr/>
              <a:t>3/4/2013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4EF4415-05B1-4447-BB80-485971B6D872}"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740C825-4EBD-497C-9C31-15D3E95DAE3A}" type="datetimeFigureOut">
              <a:rPr lang="en-US" smtClean="0"/>
              <a:pPr/>
              <a:t>3/4/2013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4EF4415-05B1-4447-BB80-485971B6D8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740C825-4EBD-497C-9C31-15D3E95DAE3A}" type="datetimeFigureOut">
              <a:rPr lang="en-US" smtClean="0"/>
              <a:pPr/>
              <a:t>3/4/2013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4EF4415-05B1-4447-BB80-485971B6D87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740C825-4EBD-497C-9C31-15D3E95DAE3A}" type="datetimeFigureOut">
              <a:rPr lang="en-US" smtClean="0"/>
              <a:pPr/>
              <a:t>3/4/2013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4EF4415-05B1-4447-BB80-485971B6D872}"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740C825-4EBD-497C-9C31-15D3E95DAE3A}" type="datetimeFigureOut">
              <a:rPr lang="en-US" smtClean="0"/>
              <a:pPr/>
              <a:t>3/4/2013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4EF4415-05B1-4447-BB80-485971B6D8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hyperlink" Target="https://prodxireports.mis.vanderbilt.edu/businessobjects/enterprise115/desktoplaunch/InfoView/logon/logon.do" TargetMode="Externa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wmf"/><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insight.mc.vanderbilt.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wmf"/></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hyperlink" Target="https://insight.mc.vanderbilt.edu/AllTab.jsp"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3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3429000"/>
          </a:xfrm>
        </p:spPr>
        <p:txBody>
          <a:bodyPr>
            <a:noAutofit/>
          </a:bodyPr>
          <a:lstStyle/>
          <a:p>
            <a:r>
              <a:rPr lang="en-US" sz="6000" b="1" dirty="0" smtClean="0"/>
              <a:t>Inquiring Minds Want to Know:  </a:t>
            </a:r>
            <a:br>
              <a:rPr lang="en-US" sz="6000" b="1" dirty="0" smtClean="0"/>
            </a:br>
            <a:r>
              <a:rPr lang="en-US" sz="6000" b="1" dirty="0" smtClean="0"/>
              <a:t>Where Can </a:t>
            </a:r>
            <a:r>
              <a:rPr lang="en-US" sz="6000" b="1" dirty="0"/>
              <a:t>Y</a:t>
            </a:r>
            <a:r>
              <a:rPr lang="en-US" sz="6000" b="1" dirty="0" smtClean="0"/>
              <a:t>ou </a:t>
            </a:r>
            <a:r>
              <a:rPr lang="en-US" sz="6000" b="1" dirty="0"/>
              <a:t>F</a:t>
            </a:r>
            <a:r>
              <a:rPr lang="en-US" sz="6000" b="1" dirty="0" smtClean="0"/>
              <a:t>ind Inpatient </a:t>
            </a:r>
            <a:r>
              <a:rPr lang="en-US" sz="6000" b="1" dirty="0"/>
              <a:t>D</a:t>
            </a:r>
            <a:r>
              <a:rPr lang="en-US" sz="6000" b="1" dirty="0" smtClean="0"/>
              <a:t>ata?</a:t>
            </a:r>
            <a:endParaRPr lang="en-US" sz="4000" dirty="0"/>
          </a:p>
        </p:txBody>
      </p:sp>
      <p:sp>
        <p:nvSpPr>
          <p:cNvPr id="3" name="Subtitle 2"/>
          <p:cNvSpPr>
            <a:spLocks noGrp="1"/>
          </p:cNvSpPr>
          <p:nvPr>
            <p:ph type="subTitle" idx="1"/>
          </p:nvPr>
        </p:nvSpPr>
        <p:spPr>
          <a:xfrm>
            <a:off x="1676400" y="4267200"/>
            <a:ext cx="6400800" cy="1066800"/>
          </a:xfrm>
        </p:spPr>
        <p:txBody>
          <a:bodyPr>
            <a:normAutofit/>
          </a:bodyPr>
          <a:lstStyle/>
          <a:p>
            <a:r>
              <a:rPr lang="en-US" b="1" dirty="0" smtClean="0"/>
              <a:t>Debi </a:t>
            </a:r>
            <a:r>
              <a:rPr lang="en-US" b="1" dirty="0" smtClean="0"/>
              <a:t>Camp </a:t>
            </a:r>
            <a:endParaRPr lang="en-US" b="1" dirty="0" smtClean="0"/>
          </a:p>
          <a:p>
            <a:r>
              <a:rPr lang="en-US" dirty="0" smtClean="0"/>
              <a:t>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69818"/>
            <a:ext cx="38608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400" y="228600"/>
            <a:ext cx="6858000" cy="523220"/>
          </a:xfrm>
          <a:prstGeom prst="rect">
            <a:avLst/>
          </a:prstGeom>
          <a:noFill/>
        </p:spPr>
        <p:txBody>
          <a:bodyPr wrap="square" rtlCol="0">
            <a:spAutoFit/>
          </a:bodyPr>
          <a:lstStyle/>
          <a:p>
            <a:r>
              <a:rPr lang="en-US" sz="2800" dirty="0" smtClean="0"/>
              <a:t>Printing an HED Report</a:t>
            </a:r>
            <a:endParaRPr lang="en-US" sz="2800" dirty="0"/>
          </a:p>
        </p:txBody>
      </p:sp>
      <p:sp>
        <p:nvSpPr>
          <p:cNvPr id="3" name="TextBox 2"/>
          <p:cNvSpPr txBox="1"/>
          <p:nvPr/>
        </p:nvSpPr>
        <p:spPr>
          <a:xfrm>
            <a:off x="533400" y="914400"/>
            <a:ext cx="4572000" cy="3139321"/>
          </a:xfrm>
          <a:prstGeom prst="rect">
            <a:avLst/>
          </a:prstGeom>
          <a:noFill/>
        </p:spPr>
        <p:txBody>
          <a:bodyPr wrap="square" rtlCol="0">
            <a:spAutoFit/>
          </a:bodyPr>
          <a:lstStyle/>
          <a:p>
            <a:pPr marL="342900" indent="-342900">
              <a:buAutoNum type="arabicPeriod"/>
            </a:pPr>
            <a:r>
              <a:rPr lang="en-US" dirty="0" smtClean="0"/>
              <a:t>Select the patient</a:t>
            </a:r>
          </a:p>
          <a:p>
            <a:pPr marL="342900" indent="-342900">
              <a:buAutoNum type="arabicPeriod"/>
            </a:pPr>
            <a:r>
              <a:rPr lang="en-US" dirty="0" smtClean="0"/>
              <a:t>Click on </a:t>
            </a:r>
            <a:r>
              <a:rPr lang="en-US" b="1" dirty="0" smtClean="0"/>
              <a:t>Report</a:t>
            </a:r>
          </a:p>
          <a:p>
            <a:pPr marL="342900" indent="-342900">
              <a:buAutoNum type="arabicPeriod"/>
            </a:pPr>
            <a:r>
              <a:rPr lang="en-US" dirty="0" smtClean="0"/>
              <a:t>Click on specific report you want to print</a:t>
            </a:r>
          </a:p>
          <a:p>
            <a:pPr marL="342900" indent="-342900">
              <a:buAutoNum type="arabicPeriod"/>
            </a:pPr>
            <a:r>
              <a:rPr lang="en-US" dirty="0" smtClean="0"/>
              <a:t>Verify date and time </a:t>
            </a:r>
            <a:r>
              <a:rPr lang="en-US" dirty="0" smtClean="0"/>
              <a:t>cover </a:t>
            </a:r>
            <a:r>
              <a:rPr lang="en-US" dirty="0" smtClean="0"/>
              <a:t>period you </a:t>
            </a:r>
            <a:r>
              <a:rPr lang="en-US" dirty="0" smtClean="0"/>
              <a:t>need </a:t>
            </a:r>
            <a:r>
              <a:rPr lang="en-US" dirty="0" smtClean="0"/>
              <a:t>to see (sometimes this popup comes up behind HED so if you don’t see it – minimize HED and it will be there)</a:t>
            </a:r>
          </a:p>
          <a:p>
            <a:pPr marL="342900" indent="-342900">
              <a:buAutoNum type="arabicPeriod"/>
            </a:pPr>
            <a:r>
              <a:rPr lang="en-US" dirty="0" smtClean="0"/>
              <a:t>Click on </a:t>
            </a:r>
            <a:r>
              <a:rPr lang="en-US" b="1" dirty="0" smtClean="0"/>
              <a:t>Send</a:t>
            </a:r>
          </a:p>
          <a:p>
            <a:pPr marL="342900" indent="-342900">
              <a:buAutoNum type="arabicPeriod"/>
            </a:pPr>
            <a:r>
              <a:rPr lang="en-US" dirty="0" smtClean="0"/>
              <a:t>Click on </a:t>
            </a:r>
            <a:r>
              <a:rPr lang="en-US" b="1" dirty="0" smtClean="0"/>
              <a:t>Return</a:t>
            </a:r>
            <a:r>
              <a:rPr lang="en-US" dirty="0" smtClean="0"/>
              <a:t> and report will print</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3" y="4038600"/>
            <a:ext cx="658018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543800" y="4114800"/>
            <a:ext cx="1143000" cy="923330"/>
          </a:xfrm>
          <a:prstGeom prst="rect">
            <a:avLst/>
          </a:prstGeom>
          <a:solidFill>
            <a:schemeClr val="accent4">
              <a:lumMod val="20000"/>
              <a:lumOff val="80000"/>
            </a:schemeClr>
          </a:solidFill>
        </p:spPr>
        <p:txBody>
          <a:bodyPr wrap="square" rtlCol="0">
            <a:spAutoFit/>
          </a:bodyPr>
          <a:lstStyle/>
          <a:p>
            <a:r>
              <a:rPr lang="en-US" dirty="0" smtClean="0"/>
              <a:t>Default is the last 24h</a:t>
            </a:r>
            <a:endParaRPr lang="en-US" dirty="0"/>
          </a:p>
        </p:txBody>
      </p:sp>
      <p:cxnSp>
        <p:nvCxnSpPr>
          <p:cNvPr id="6" name="Straight Arrow Connector 5"/>
          <p:cNvCxnSpPr/>
          <p:nvPr/>
        </p:nvCxnSpPr>
        <p:spPr>
          <a:xfrm flipH="1" flipV="1">
            <a:off x="7391400" y="2484060"/>
            <a:ext cx="1066800" cy="155454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617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1447800"/>
            <a:ext cx="8229600" cy="4525963"/>
          </a:xfrm>
        </p:spPr>
        <p:txBody>
          <a:bodyPr>
            <a:normAutofit fontScale="92500" lnSpcReduction="10000"/>
          </a:bodyPr>
          <a:lstStyle/>
          <a:p>
            <a:pPr>
              <a:lnSpc>
                <a:spcPct val="90000"/>
              </a:lnSpc>
            </a:pPr>
            <a:r>
              <a:rPr lang="en-US" sz="2800" dirty="0"/>
              <a:t>Cover populations of patients </a:t>
            </a:r>
          </a:p>
          <a:p>
            <a:pPr>
              <a:lnSpc>
                <a:spcPct val="90000"/>
              </a:lnSpc>
            </a:pPr>
            <a:r>
              <a:rPr lang="en-US" sz="2800" dirty="0"/>
              <a:t>Can </a:t>
            </a:r>
            <a:r>
              <a:rPr lang="en-US" sz="2800" dirty="0" smtClean="0"/>
              <a:t>be accessed</a:t>
            </a:r>
            <a:endParaRPr lang="en-US" sz="2800" dirty="0" smtClean="0"/>
          </a:p>
          <a:p>
            <a:pPr lvl="1">
              <a:lnSpc>
                <a:spcPct val="90000"/>
              </a:lnSpc>
            </a:pPr>
            <a:r>
              <a:rPr lang="en-US" sz="2400" dirty="0" smtClean="0"/>
              <a:t>from </a:t>
            </a:r>
            <a:r>
              <a:rPr lang="en-US" sz="2400" b="1" dirty="0"/>
              <a:t>Reports</a:t>
            </a:r>
            <a:r>
              <a:rPr lang="en-US" sz="2400" dirty="0"/>
              <a:t> link in HED </a:t>
            </a:r>
            <a:r>
              <a:rPr lang="en-US" sz="2400" dirty="0" smtClean="0"/>
              <a:t>(under Administrative Reports)</a:t>
            </a:r>
          </a:p>
          <a:p>
            <a:pPr lvl="1">
              <a:lnSpc>
                <a:spcPct val="90000"/>
              </a:lnSpc>
            </a:pPr>
            <a:r>
              <a:rPr lang="en-US" sz="2400" dirty="0" smtClean="0"/>
              <a:t>or </a:t>
            </a:r>
            <a:r>
              <a:rPr lang="en-US" sz="2400" dirty="0"/>
              <a:t>from Business Objects </a:t>
            </a:r>
            <a:r>
              <a:rPr lang="en-US" sz="2400" dirty="0" smtClean="0"/>
              <a:t>URL directly:</a:t>
            </a:r>
          </a:p>
          <a:p>
            <a:pPr lvl="1">
              <a:lnSpc>
                <a:spcPct val="90000"/>
              </a:lnSpc>
            </a:pPr>
            <a:r>
              <a:rPr lang="en-US" sz="2400" dirty="0" smtClean="0">
                <a:hlinkClick r:id="rId2"/>
              </a:rPr>
              <a:t>https://prodxireports.mis.vanderbilt.edu/businessobjects/enterprise115/desktoplaunch/InfoView/logon/logon.do</a:t>
            </a:r>
            <a:endParaRPr lang="en-US" sz="2400" dirty="0" smtClean="0"/>
          </a:p>
          <a:p>
            <a:pPr lvl="1">
              <a:lnSpc>
                <a:spcPct val="90000"/>
              </a:lnSpc>
            </a:pPr>
            <a:r>
              <a:rPr lang="en-US" sz="2400" dirty="0" smtClean="0"/>
              <a:t>Sign in with your VUNET ID</a:t>
            </a:r>
          </a:p>
          <a:p>
            <a:pPr>
              <a:lnSpc>
                <a:spcPct val="90000"/>
              </a:lnSpc>
            </a:pPr>
            <a:r>
              <a:rPr lang="en-US" sz="2800" dirty="0" smtClean="0"/>
              <a:t>Access: E-mail </a:t>
            </a:r>
            <a:r>
              <a:rPr lang="en-US" sz="2800" dirty="0" smtClean="0"/>
              <a:t>Connie Huff-Simmons and cc Johniene Doran. </a:t>
            </a:r>
          </a:p>
          <a:p>
            <a:pPr lvl="1">
              <a:lnSpc>
                <a:spcPct val="90000"/>
              </a:lnSpc>
            </a:pPr>
            <a:r>
              <a:rPr lang="en-US" sz="2400" dirty="0" smtClean="0"/>
              <a:t>Ask for access to </a:t>
            </a:r>
            <a:r>
              <a:rPr lang="en-US" sz="2400" dirty="0" smtClean="0"/>
              <a:t>Business Object Reports</a:t>
            </a:r>
            <a:endParaRPr lang="en-US" sz="2400" dirty="0" smtClean="0"/>
          </a:p>
          <a:p>
            <a:pPr lvl="1">
              <a:lnSpc>
                <a:spcPct val="90000"/>
              </a:lnSpc>
            </a:pPr>
            <a:r>
              <a:rPr lang="en-US" sz="2400" dirty="0" smtClean="0"/>
              <a:t>Or to </a:t>
            </a:r>
            <a:r>
              <a:rPr lang="en-US" sz="2400" dirty="0" smtClean="0"/>
              <a:t>be put on email distribution list for reports your role</a:t>
            </a:r>
            <a:endParaRPr lang="en-US" sz="2400" dirty="0"/>
          </a:p>
          <a:p>
            <a:pPr>
              <a:lnSpc>
                <a:spcPct val="90000"/>
              </a:lnSpc>
            </a:pPr>
            <a:endParaRPr lang="en-US" sz="2800" dirty="0"/>
          </a:p>
        </p:txBody>
      </p:sp>
      <p:sp>
        <p:nvSpPr>
          <p:cNvPr id="7170" name="Rectangle 2"/>
          <p:cNvSpPr>
            <a:spLocks noGrp="1" noChangeArrowheads="1"/>
          </p:cNvSpPr>
          <p:nvPr>
            <p:ph type="title"/>
          </p:nvPr>
        </p:nvSpPr>
        <p:spPr>
          <a:xfrm>
            <a:off x="457200" y="274638"/>
            <a:ext cx="6858000" cy="1143000"/>
          </a:xfrm>
        </p:spPr>
        <p:txBody>
          <a:bodyPr/>
          <a:lstStyle/>
          <a:p>
            <a:r>
              <a:rPr lang="en-US"/>
              <a:t>Business Object Reports</a:t>
            </a:r>
          </a:p>
        </p:txBody>
      </p:sp>
      <p:pic>
        <p:nvPicPr>
          <p:cNvPr id="7172" name="Picture 4" descr="j0292020"/>
          <p:cNvPicPr>
            <a:picLocks noChangeAspect="1" noChangeArrowheads="1"/>
          </p:cNvPicPr>
          <p:nvPr/>
        </p:nvPicPr>
        <p:blipFill>
          <a:blip r:embed="rId3" cstate="print"/>
          <a:srcRect/>
          <a:stretch>
            <a:fillRect/>
          </a:stretch>
        </p:blipFill>
        <p:spPr bwMode="auto">
          <a:xfrm>
            <a:off x="7086600" y="152400"/>
            <a:ext cx="1792288" cy="1700213"/>
          </a:xfrm>
          <a:prstGeom prst="rect">
            <a:avLst/>
          </a:prstGeom>
          <a:noFill/>
        </p:spPr>
      </p:pic>
      <p:pic>
        <p:nvPicPr>
          <p:cNvPr id="5" name="Picture 2" descr="C:\Documents and Settings\campd\Local Settings\Temporary Internet Files\Content.IE5\473KPQ0R\MCj02957550000[1].wmf"/>
          <p:cNvPicPr>
            <a:picLocks noChangeAspect="1" noChangeArrowheads="1"/>
          </p:cNvPicPr>
          <p:nvPr/>
        </p:nvPicPr>
        <p:blipFill>
          <a:blip r:embed="rId4" cstate="print"/>
          <a:srcRect/>
          <a:stretch>
            <a:fillRect/>
          </a:stretch>
        </p:blipFill>
        <p:spPr bwMode="auto">
          <a:xfrm>
            <a:off x="7573797" y="5491809"/>
            <a:ext cx="1089304" cy="105584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828213" cy="7542213"/>
          </a:xfrm>
          <a:prstGeom prst="rect">
            <a:avLst/>
          </a:prstGeom>
          <a:noFill/>
          <a:ln w="9525">
            <a:noFill/>
            <a:miter lim="800000"/>
            <a:headEnd/>
            <a:tailEnd/>
          </a:ln>
          <a:effectLst/>
        </p:spPr>
      </p:pic>
      <p:sp>
        <p:nvSpPr>
          <p:cNvPr id="10" name="Left Brace 9"/>
          <p:cNvSpPr/>
          <p:nvPr/>
        </p:nvSpPr>
        <p:spPr>
          <a:xfrm>
            <a:off x="2667000" y="2133600"/>
            <a:ext cx="533400" cy="1600200"/>
          </a:xfrm>
          <a:prstGeom prst="leftBrace">
            <a:avLst>
              <a:gd name="adj1" fmla="val 8333"/>
              <a:gd name="adj2" fmla="val 12500"/>
            </a:avLst>
          </a:prstGeom>
          <a:ln>
            <a:solidFill>
              <a:srgbClr val="09FF7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8"/>
          <p:cNvSpPr>
            <a:spLocks noChangeArrowheads="1"/>
          </p:cNvSpPr>
          <p:nvPr/>
        </p:nvSpPr>
        <p:spPr bwMode="auto">
          <a:xfrm>
            <a:off x="3581400" y="1066800"/>
            <a:ext cx="5791200" cy="609600"/>
          </a:xfrm>
          <a:prstGeom prst="rect">
            <a:avLst/>
          </a:prstGeom>
          <a:solidFill>
            <a:schemeClr val="bg1"/>
          </a:solidFill>
          <a:ln w="57150">
            <a:solidFill>
              <a:srgbClr val="FF00FF"/>
            </a:solidFill>
            <a:miter lim="800000"/>
            <a:headEnd/>
            <a:tailEnd/>
          </a:ln>
          <a:effectLst/>
        </p:spPr>
        <p:txBody>
          <a:bodyPr wrap="none" anchor="ctr"/>
          <a:lstStyle/>
          <a:p>
            <a:pPr algn="ctr"/>
            <a:r>
              <a:rPr lang="en-US" dirty="0"/>
              <a:t>Accessing Business Objects Reports from within HED</a:t>
            </a:r>
          </a:p>
        </p:txBody>
      </p:sp>
      <p:cxnSp>
        <p:nvCxnSpPr>
          <p:cNvPr id="20" name="Curved Connector 19"/>
          <p:cNvCxnSpPr/>
          <p:nvPr/>
        </p:nvCxnSpPr>
        <p:spPr>
          <a:xfrm rot="5400000">
            <a:off x="5219700" y="2171700"/>
            <a:ext cx="1828800" cy="1143000"/>
          </a:xfrm>
          <a:prstGeom prst="curvedConnector3">
            <a:avLst>
              <a:gd name="adj1" fmla="val 90625"/>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Grp="1" noChangeAspect="1" noChangeArrowheads="1"/>
          </p:cNvPicPr>
          <p:nvPr>
            <p:ph idx="1"/>
          </p:nvPr>
        </p:nvPicPr>
        <p:blipFill>
          <a:blip r:embed="rId2" cstate="print"/>
          <a:srcRect/>
          <a:stretch>
            <a:fillRect/>
          </a:stretch>
        </p:blipFill>
        <p:spPr bwMode="auto">
          <a:xfrm>
            <a:off x="685800" y="1219200"/>
            <a:ext cx="7467600" cy="4736678"/>
          </a:xfrm>
          <a:prstGeom prst="rect">
            <a:avLst/>
          </a:prstGeom>
          <a:noFill/>
          <a:ln w="9525">
            <a:noFill/>
            <a:miter lim="800000"/>
            <a:headEnd/>
            <a:tailEnd/>
          </a:ln>
        </p:spPr>
      </p:pic>
      <p:sp>
        <p:nvSpPr>
          <p:cNvPr id="49154" name="Rectangle 2"/>
          <p:cNvSpPr>
            <a:spLocks noGrp="1" noChangeArrowheads="1"/>
          </p:cNvSpPr>
          <p:nvPr>
            <p:ph type="title"/>
          </p:nvPr>
        </p:nvSpPr>
        <p:spPr/>
        <p:txBody>
          <a:bodyPr>
            <a:normAutofit fontScale="90000"/>
          </a:bodyPr>
          <a:lstStyle/>
          <a:p>
            <a:r>
              <a:rPr lang="en-US" sz="4000" dirty="0"/>
              <a:t>Sign </a:t>
            </a:r>
            <a:r>
              <a:rPr lang="en-US" sz="4000" dirty="0" smtClean="0"/>
              <a:t>On </a:t>
            </a:r>
            <a:r>
              <a:rPr lang="en-US" sz="4000" dirty="0"/>
              <a:t>to Business Object Reports</a:t>
            </a:r>
          </a:p>
        </p:txBody>
      </p:sp>
      <p:sp>
        <p:nvSpPr>
          <p:cNvPr id="18" name="Oval Callout 17"/>
          <p:cNvSpPr/>
          <p:nvPr/>
        </p:nvSpPr>
        <p:spPr>
          <a:xfrm>
            <a:off x="914400" y="3581400"/>
            <a:ext cx="1600200" cy="1371600"/>
          </a:xfrm>
          <a:prstGeom prst="wedgeEllipse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Here’s a shortcut tip:</a:t>
            </a:r>
            <a:endParaRPr lang="en-US" dirty="0">
              <a:solidFill>
                <a:schemeClr val="tx1"/>
              </a:solidFill>
            </a:endParaRPr>
          </a:p>
        </p:txBody>
      </p:sp>
      <p:sp>
        <p:nvSpPr>
          <p:cNvPr id="19" name="TextBox 18"/>
          <p:cNvSpPr txBox="1"/>
          <p:nvPr/>
        </p:nvSpPr>
        <p:spPr>
          <a:xfrm>
            <a:off x="228600" y="5105400"/>
            <a:ext cx="3505200" cy="1754326"/>
          </a:xfrm>
          <a:prstGeom prst="rect">
            <a:avLst/>
          </a:prstGeom>
          <a:blipFill>
            <a:blip r:embed="rId3" cstate="print"/>
            <a:tile tx="0" ty="0" sx="100000" sy="100000" flip="none" algn="tl"/>
          </a:blipFill>
          <a:ln cmpd="dbl">
            <a:solidFill>
              <a:schemeClr val="accent1"/>
            </a:solidFill>
          </a:ln>
          <a:effectLst>
            <a:outerShdw blurRad="50800" dist="38100" dir="8100000" algn="tr" rotWithShape="0">
              <a:prstClr val="black">
                <a:alpha val="40000"/>
              </a:prstClr>
            </a:outerShdw>
          </a:effectLst>
        </p:spPr>
        <p:txBody>
          <a:bodyPr wrap="square" rtlCol="0">
            <a:spAutoFit/>
          </a:bodyPr>
          <a:lstStyle/>
          <a:p>
            <a:r>
              <a:rPr lang="en-US" dirty="0" smtClean="0"/>
              <a:t>You can sign on to HED </a:t>
            </a:r>
            <a:r>
              <a:rPr lang="en-US" dirty="0" smtClean="0"/>
              <a:t>from a CWS and </a:t>
            </a:r>
            <a:r>
              <a:rPr lang="en-US" dirty="0" smtClean="0"/>
              <a:t>get here as shown above OR sign on to this URL directly so save it in your favorites to use on your office computer!</a:t>
            </a:r>
            <a:endParaRPr lang="en-US" dirty="0"/>
          </a:p>
        </p:txBody>
      </p:sp>
      <p:sp>
        <p:nvSpPr>
          <p:cNvPr id="20" name="AutoShape 4"/>
          <p:cNvSpPr>
            <a:spLocks noChangeArrowheads="1"/>
          </p:cNvSpPr>
          <p:nvPr/>
        </p:nvSpPr>
        <p:spPr bwMode="auto">
          <a:xfrm>
            <a:off x="6705600" y="3581400"/>
            <a:ext cx="2286000" cy="1219200"/>
          </a:xfrm>
          <a:prstGeom prst="wedgeRoundRectCallout">
            <a:avLst>
              <a:gd name="adj1" fmla="val -78264"/>
              <a:gd name="adj2" fmla="val 31380"/>
              <a:gd name="adj3" fmla="val 16667"/>
            </a:avLst>
          </a:prstGeom>
          <a:solidFill>
            <a:schemeClr val="accent1">
              <a:lumMod val="60000"/>
              <a:lumOff val="40000"/>
            </a:schemeClr>
          </a:solidFill>
          <a:ln w="9525">
            <a:solidFill>
              <a:schemeClr val="tx1"/>
            </a:solidFill>
            <a:miter lim="800000"/>
            <a:headEnd/>
            <a:tailEnd/>
          </a:ln>
          <a:effectLst/>
        </p:spPr>
        <p:txBody>
          <a:bodyPr/>
          <a:lstStyle/>
          <a:p>
            <a:pPr algn="ctr"/>
            <a:r>
              <a:rPr lang="en-US" dirty="0"/>
              <a:t>Click here and sign on with your </a:t>
            </a:r>
            <a:r>
              <a:rPr lang="en-US" dirty="0" err="1"/>
              <a:t>VUnet</a:t>
            </a:r>
            <a:r>
              <a:rPr lang="en-US" dirty="0"/>
              <a:t> ID (email ID) and password.</a:t>
            </a:r>
          </a:p>
        </p:txBody>
      </p:sp>
      <p:pic>
        <p:nvPicPr>
          <p:cNvPr id="7" name="Picture 2" descr="C:\Documents and Settings\campd\Local Settings\Temporary Internet Files\Content.IE5\473KPQ0R\MCj02957550000[1].wmf"/>
          <p:cNvPicPr>
            <a:picLocks noChangeAspect="1" noChangeArrowheads="1"/>
          </p:cNvPicPr>
          <p:nvPr/>
        </p:nvPicPr>
        <p:blipFill>
          <a:blip r:embed="rId4" cstate="print"/>
          <a:srcRect/>
          <a:stretch>
            <a:fillRect/>
          </a:stretch>
        </p:blipFill>
        <p:spPr bwMode="auto">
          <a:xfrm>
            <a:off x="6781800" y="5105400"/>
            <a:ext cx="1295400" cy="143684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14325" y="649983"/>
            <a:ext cx="6924675" cy="3857738"/>
          </a:xfrm>
          <a:prstGeom prst="rect">
            <a:avLst/>
          </a:prstGeom>
          <a:noFill/>
          <a:ln w="9525">
            <a:noFill/>
            <a:miter lim="800000"/>
            <a:headEnd/>
            <a:tailEnd/>
          </a:ln>
        </p:spPr>
      </p:pic>
      <p:sp>
        <p:nvSpPr>
          <p:cNvPr id="3" name="TextBox 2"/>
          <p:cNvSpPr txBox="1"/>
          <p:nvPr/>
        </p:nvSpPr>
        <p:spPr>
          <a:xfrm>
            <a:off x="152399" y="152400"/>
            <a:ext cx="5186953" cy="369332"/>
          </a:xfrm>
          <a:prstGeom prst="rect">
            <a:avLst/>
          </a:prstGeom>
          <a:solidFill>
            <a:schemeClr val="bg2">
              <a:lumMod val="75000"/>
            </a:schemeClr>
          </a:solidFill>
          <a:ln>
            <a:solidFill>
              <a:schemeClr val="bg2">
                <a:lumMod val="10000"/>
              </a:schemeClr>
            </a:solidFill>
          </a:ln>
        </p:spPr>
        <p:txBody>
          <a:bodyPr wrap="square" rtlCol="0">
            <a:spAutoFit/>
          </a:bodyPr>
          <a:lstStyle/>
          <a:p>
            <a:r>
              <a:rPr lang="en-US" dirty="0" smtClean="0"/>
              <a:t>Customize Your View  With Initial Log </a:t>
            </a:r>
            <a:r>
              <a:rPr lang="en-US" dirty="0" smtClean="0"/>
              <a:t>On:</a:t>
            </a:r>
            <a:endParaRPr lang="en-US" dirty="0"/>
          </a:p>
        </p:txBody>
      </p:sp>
      <p:pic>
        <p:nvPicPr>
          <p:cNvPr id="3076" name="Picture 4"/>
          <p:cNvPicPr>
            <a:picLocks noChangeAspect="1" noChangeArrowheads="1"/>
          </p:cNvPicPr>
          <p:nvPr/>
        </p:nvPicPr>
        <p:blipFill>
          <a:blip r:embed="rId3" cstate="print"/>
          <a:srcRect/>
          <a:stretch>
            <a:fillRect/>
          </a:stretch>
        </p:blipFill>
        <p:spPr bwMode="auto">
          <a:xfrm>
            <a:off x="4648200" y="4572000"/>
            <a:ext cx="2486025" cy="2105025"/>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762000" y="2286000"/>
            <a:ext cx="3324225" cy="3800475"/>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a:stretch>
            <a:fillRect/>
          </a:stretch>
        </p:blipFill>
        <p:spPr bwMode="auto">
          <a:xfrm>
            <a:off x="7391400" y="6248400"/>
            <a:ext cx="1504950" cy="419100"/>
          </a:xfrm>
          <a:prstGeom prst="rect">
            <a:avLst/>
          </a:prstGeom>
          <a:noFill/>
          <a:ln w="9525">
            <a:noFill/>
            <a:miter lim="800000"/>
            <a:headEnd/>
            <a:tailEnd/>
          </a:ln>
        </p:spPr>
      </p:pic>
      <p:sp>
        <p:nvSpPr>
          <p:cNvPr id="8" name="Oval 7"/>
          <p:cNvSpPr/>
          <p:nvPr/>
        </p:nvSpPr>
        <p:spPr>
          <a:xfrm>
            <a:off x="6705600" y="8382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391400" y="762000"/>
            <a:ext cx="796565" cy="369332"/>
          </a:xfrm>
          <a:prstGeom prst="rect">
            <a:avLst/>
          </a:prstGeom>
          <a:solidFill>
            <a:schemeClr val="bg2">
              <a:lumMod val="75000"/>
            </a:schemeClr>
          </a:solidFill>
        </p:spPr>
        <p:txBody>
          <a:bodyPr wrap="none" rtlCol="0">
            <a:spAutoFit/>
          </a:bodyPr>
          <a:lstStyle/>
          <a:p>
            <a:r>
              <a:rPr lang="en-US" dirty="0" smtClean="0"/>
              <a:t>Logoff</a:t>
            </a:r>
            <a:endParaRPr lang="en-US" dirty="0"/>
          </a:p>
        </p:txBody>
      </p:sp>
      <p:cxnSp>
        <p:nvCxnSpPr>
          <p:cNvPr id="11" name="Straight Arrow Connector 10"/>
          <p:cNvCxnSpPr>
            <a:stCxn id="9" idx="1"/>
            <a:endCxn id="8" idx="6"/>
          </p:cNvCxnSpPr>
          <p:nvPr/>
        </p:nvCxnSpPr>
        <p:spPr>
          <a:xfrm rot="10800000" flipV="1">
            <a:off x="7162800" y="946666"/>
            <a:ext cx="228600" cy="120134"/>
          </a:xfrm>
          <a:prstGeom prst="straightConnector1">
            <a:avLst/>
          </a:prstGeom>
          <a:ln w="1905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114800" y="1295400"/>
            <a:ext cx="1752600" cy="381000"/>
          </a:xfrm>
          <a:prstGeom prst="ellipse">
            <a:avLst/>
          </a:prstGeom>
          <a:noFill/>
          <a:ln w="381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8-Point Star 12"/>
          <p:cNvSpPr/>
          <p:nvPr/>
        </p:nvSpPr>
        <p:spPr>
          <a:xfrm>
            <a:off x="5867400" y="1219200"/>
            <a:ext cx="533400" cy="5334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10000"/>
                  </a:schemeClr>
                </a:solidFill>
              </a:rPr>
              <a:t>1</a:t>
            </a:r>
            <a:endParaRPr lang="en-US" b="1" dirty="0">
              <a:solidFill>
                <a:schemeClr val="bg2">
                  <a:lumMod val="10000"/>
                </a:schemeClr>
              </a:solidFill>
            </a:endParaRPr>
          </a:p>
        </p:txBody>
      </p:sp>
      <p:sp>
        <p:nvSpPr>
          <p:cNvPr id="14" name="TextBox 13"/>
          <p:cNvSpPr txBox="1"/>
          <p:nvPr/>
        </p:nvSpPr>
        <p:spPr>
          <a:xfrm>
            <a:off x="5687605" y="1752600"/>
            <a:ext cx="3456395" cy="369332"/>
          </a:xfrm>
          <a:prstGeom prst="rect">
            <a:avLst/>
          </a:prstGeom>
          <a:solidFill>
            <a:schemeClr val="bg2">
              <a:lumMod val="75000"/>
            </a:schemeClr>
          </a:solidFill>
        </p:spPr>
        <p:txBody>
          <a:bodyPr wrap="none" rtlCol="0">
            <a:spAutoFit/>
          </a:bodyPr>
          <a:lstStyle/>
          <a:p>
            <a:r>
              <a:rPr lang="en-US" dirty="0" smtClean="0"/>
              <a:t>Select “Personalize </a:t>
            </a:r>
            <a:r>
              <a:rPr lang="en-US" dirty="0" err="1" smtClean="0"/>
              <a:t>InfoView</a:t>
            </a:r>
            <a:r>
              <a:rPr lang="en-US" dirty="0" smtClean="0"/>
              <a:t> now”</a:t>
            </a:r>
            <a:endParaRPr lang="en-US" dirty="0"/>
          </a:p>
        </p:txBody>
      </p:sp>
      <p:cxnSp>
        <p:nvCxnSpPr>
          <p:cNvPr id="19" name="Straight Arrow Connector 18"/>
          <p:cNvCxnSpPr>
            <a:stCxn id="14" idx="1"/>
            <a:endCxn id="12" idx="4"/>
          </p:cNvCxnSpPr>
          <p:nvPr/>
        </p:nvCxnSpPr>
        <p:spPr>
          <a:xfrm rot="10800000">
            <a:off x="4991101" y="1676400"/>
            <a:ext cx="696505" cy="260866"/>
          </a:xfrm>
          <a:prstGeom prst="straightConnector1">
            <a:avLst/>
          </a:prstGeom>
          <a:ln w="2857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685800" y="4191000"/>
            <a:ext cx="3429000" cy="533400"/>
          </a:xfrm>
          <a:prstGeom prst="ellipse">
            <a:avLst/>
          </a:prstGeom>
          <a:no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133600" y="3124200"/>
            <a:ext cx="4558556" cy="369332"/>
          </a:xfrm>
          <a:prstGeom prst="rect">
            <a:avLst/>
          </a:prstGeom>
          <a:solidFill>
            <a:schemeClr val="bg2">
              <a:lumMod val="75000"/>
            </a:schemeClr>
          </a:solidFill>
        </p:spPr>
        <p:txBody>
          <a:bodyPr wrap="none" rtlCol="0">
            <a:spAutoFit/>
          </a:bodyPr>
          <a:lstStyle/>
          <a:p>
            <a:r>
              <a:rPr lang="en-US" dirty="0" smtClean="0"/>
              <a:t>Select this view and click “Browse Categories</a:t>
            </a:r>
            <a:endParaRPr lang="en-US" dirty="0"/>
          </a:p>
        </p:txBody>
      </p:sp>
      <p:sp>
        <p:nvSpPr>
          <p:cNvPr id="24" name="8-Point Star 23"/>
          <p:cNvSpPr/>
          <p:nvPr/>
        </p:nvSpPr>
        <p:spPr>
          <a:xfrm>
            <a:off x="1828800" y="2743200"/>
            <a:ext cx="533400" cy="5334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10000"/>
                  </a:schemeClr>
                </a:solidFill>
              </a:rPr>
              <a:t>2</a:t>
            </a:r>
            <a:endParaRPr lang="en-US" b="1" dirty="0">
              <a:solidFill>
                <a:schemeClr val="bg2">
                  <a:lumMod val="10000"/>
                </a:schemeClr>
              </a:solidFill>
            </a:endParaRPr>
          </a:p>
        </p:txBody>
      </p:sp>
      <p:cxnSp>
        <p:nvCxnSpPr>
          <p:cNvPr id="26" name="Straight Arrow Connector 25"/>
          <p:cNvCxnSpPr/>
          <p:nvPr/>
        </p:nvCxnSpPr>
        <p:spPr>
          <a:xfrm rot="5400000">
            <a:off x="1676400" y="3581400"/>
            <a:ext cx="685800" cy="533400"/>
          </a:xfrm>
          <a:prstGeom prst="straightConnector1">
            <a:avLst/>
          </a:prstGeom>
          <a:ln w="3810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267200" y="4267200"/>
            <a:ext cx="4468339" cy="369332"/>
          </a:xfrm>
          <a:prstGeom prst="rect">
            <a:avLst/>
          </a:prstGeom>
          <a:solidFill>
            <a:schemeClr val="bg2">
              <a:lumMod val="75000"/>
            </a:schemeClr>
          </a:solidFill>
        </p:spPr>
        <p:txBody>
          <a:bodyPr wrap="none" rtlCol="0">
            <a:spAutoFit/>
          </a:bodyPr>
          <a:lstStyle/>
          <a:p>
            <a:r>
              <a:rPr lang="en-US" dirty="0" smtClean="0"/>
              <a:t>Select “Clinical Query – HED” and click “OK”</a:t>
            </a:r>
            <a:endParaRPr lang="en-US" dirty="0"/>
          </a:p>
        </p:txBody>
      </p:sp>
      <p:sp>
        <p:nvSpPr>
          <p:cNvPr id="28" name="8-Point Star 27"/>
          <p:cNvSpPr/>
          <p:nvPr/>
        </p:nvSpPr>
        <p:spPr>
          <a:xfrm>
            <a:off x="4267200" y="3733800"/>
            <a:ext cx="533400" cy="6096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10000"/>
                  </a:schemeClr>
                </a:solidFill>
              </a:rPr>
              <a:t>3</a:t>
            </a:r>
            <a:endParaRPr lang="en-US" b="1" dirty="0">
              <a:solidFill>
                <a:schemeClr val="bg2">
                  <a:lumMod val="10000"/>
                </a:schemeClr>
              </a:solidFill>
            </a:endParaRPr>
          </a:p>
        </p:txBody>
      </p:sp>
      <p:sp>
        <p:nvSpPr>
          <p:cNvPr id="29" name="Oval 28"/>
          <p:cNvSpPr/>
          <p:nvPr/>
        </p:nvSpPr>
        <p:spPr>
          <a:xfrm>
            <a:off x="533400" y="5638800"/>
            <a:ext cx="2057400" cy="457200"/>
          </a:xfrm>
          <a:prstGeom prst="ellipse">
            <a:avLst/>
          </a:prstGeom>
          <a:noFill/>
          <a:ln w="381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p:nvPr/>
        </p:nvCxnSpPr>
        <p:spPr>
          <a:xfrm rot="5400000">
            <a:off x="1066800" y="4419600"/>
            <a:ext cx="2133600" cy="304800"/>
          </a:xfrm>
          <a:prstGeom prst="straightConnector1">
            <a:avLst/>
          </a:prstGeom>
          <a:ln w="3810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239000" y="5105400"/>
            <a:ext cx="1676400" cy="923330"/>
          </a:xfrm>
          <a:prstGeom prst="rect">
            <a:avLst/>
          </a:prstGeom>
          <a:solidFill>
            <a:schemeClr val="bg2">
              <a:lumMod val="75000"/>
            </a:schemeClr>
          </a:solidFill>
        </p:spPr>
        <p:txBody>
          <a:bodyPr wrap="square" rtlCol="0">
            <a:spAutoFit/>
          </a:bodyPr>
          <a:lstStyle/>
          <a:p>
            <a:pPr algn="ctr"/>
            <a:r>
              <a:rPr lang="en-US" dirty="0" smtClean="0"/>
              <a:t>Scroll to bottom and</a:t>
            </a:r>
          </a:p>
          <a:p>
            <a:pPr algn="ctr"/>
            <a:r>
              <a:rPr lang="en-US" dirty="0" smtClean="0"/>
              <a:t>Click “Apply”</a:t>
            </a:r>
            <a:endParaRPr lang="en-US" dirty="0"/>
          </a:p>
        </p:txBody>
      </p:sp>
      <p:sp>
        <p:nvSpPr>
          <p:cNvPr id="38" name="8-Point Star 37"/>
          <p:cNvSpPr/>
          <p:nvPr/>
        </p:nvSpPr>
        <p:spPr>
          <a:xfrm>
            <a:off x="7162800" y="4876800"/>
            <a:ext cx="533400" cy="5334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10000"/>
                  </a:schemeClr>
                </a:solidFill>
              </a:rPr>
              <a:t>4</a:t>
            </a:r>
            <a:endParaRPr lang="en-US" b="1" dirty="0">
              <a:solidFill>
                <a:schemeClr val="bg2">
                  <a:lumMod val="10000"/>
                </a:schemeClr>
              </a:solidFill>
            </a:endParaRPr>
          </a:p>
        </p:txBody>
      </p:sp>
      <p:sp>
        <p:nvSpPr>
          <p:cNvPr id="39" name="Oval 38"/>
          <p:cNvSpPr/>
          <p:nvPr/>
        </p:nvSpPr>
        <p:spPr>
          <a:xfrm>
            <a:off x="4953000" y="5257800"/>
            <a:ext cx="1752600" cy="304800"/>
          </a:xfrm>
          <a:prstGeom prst="ellipse">
            <a:avLst/>
          </a:prstGeom>
          <a:noFill/>
          <a:ln w="381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a:endCxn id="39" idx="0"/>
          </p:cNvCxnSpPr>
          <p:nvPr/>
        </p:nvCxnSpPr>
        <p:spPr>
          <a:xfrm rot="5400000">
            <a:off x="5657850" y="4819650"/>
            <a:ext cx="609600" cy="266700"/>
          </a:xfrm>
          <a:prstGeom prst="straightConnector1">
            <a:avLst/>
          </a:prstGeom>
          <a:ln w="3810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0" name="Picture 2" descr="C:\Documents and Settings\campd\Local Settings\Temporary Internet Files\Content.IE5\473KPQ0R\MCj02957550000[1].wmf"/>
          <p:cNvPicPr>
            <a:picLocks noChangeAspect="1" noChangeArrowheads="1"/>
          </p:cNvPicPr>
          <p:nvPr/>
        </p:nvPicPr>
        <p:blipFill>
          <a:blip r:embed="rId6" cstate="print"/>
          <a:srcRect/>
          <a:stretch>
            <a:fillRect/>
          </a:stretch>
        </p:blipFill>
        <p:spPr bwMode="auto">
          <a:xfrm>
            <a:off x="7391400" y="2438400"/>
            <a:ext cx="1295400" cy="143684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585788"/>
            <a:ext cx="8686801" cy="56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2690336"/>
            <a:ext cx="4572000" cy="369332"/>
          </a:xfrm>
          <a:prstGeom prst="rect">
            <a:avLst/>
          </a:prstGeom>
        </p:spPr>
        <p:txBody>
          <a:bodyPr>
            <a:spAutoFit/>
          </a:bodyPr>
          <a:lstStyle/>
          <a:p>
            <a:endParaRPr lang="en-US" dirty="0"/>
          </a:p>
        </p:txBody>
      </p:sp>
      <p:sp>
        <p:nvSpPr>
          <p:cNvPr id="3" name="Rounded Rectangle 2"/>
          <p:cNvSpPr/>
          <p:nvPr/>
        </p:nvSpPr>
        <p:spPr>
          <a:xfrm>
            <a:off x="1981200" y="607308"/>
            <a:ext cx="6019800" cy="1328023"/>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dirty="0">
                <a:solidFill>
                  <a:schemeClr val="tx1"/>
                </a:solidFill>
              </a:rPr>
              <a:t>To view </a:t>
            </a:r>
            <a:r>
              <a:rPr lang="en-US" dirty="0" smtClean="0">
                <a:solidFill>
                  <a:schemeClr val="tx1"/>
                </a:solidFill>
              </a:rPr>
              <a:t>“Pain” </a:t>
            </a:r>
            <a:r>
              <a:rPr lang="en-US" dirty="0">
                <a:solidFill>
                  <a:schemeClr val="tx1"/>
                </a:solidFill>
              </a:rPr>
              <a:t>reports, </a:t>
            </a:r>
            <a:r>
              <a:rPr lang="en-US" dirty="0" smtClean="0">
                <a:solidFill>
                  <a:schemeClr val="tx1"/>
                </a:solidFill>
              </a:rPr>
              <a:t>click the plus (+) next to </a:t>
            </a:r>
            <a:r>
              <a:rPr lang="en-US" dirty="0">
                <a:solidFill>
                  <a:schemeClr val="tx1"/>
                </a:solidFill>
              </a:rPr>
              <a:t>“Clinical Query-HED</a:t>
            </a:r>
            <a:r>
              <a:rPr lang="en-US" dirty="0" smtClean="0">
                <a:solidFill>
                  <a:schemeClr val="tx1"/>
                </a:solidFill>
              </a:rPr>
              <a:t>”</a:t>
            </a:r>
          </a:p>
          <a:p>
            <a:pPr algn="ctr"/>
            <a:r>
              <a:rPr lang="en-US" dirty="0" smtClean="0">
                <a:solidFill>
                  <a:schemeClr val="tx1"/>
                </a:solidFill>
              </a:rPr>
              <a:t> </a:t>
            </a:r>
            <a:r>
              <a:rPr lang="en-US" dirty="0">
                <a:solidFill>
                  <a:schemeClr val="tx1"/>
                </a:solidFill>
              </a:rPr>
              <a:t>then </a:t>
            </a:r>
            <a:r>
              <a:rPr lang="en-US" dirty="0" smtClean="0">
                <a:solidFill>
                  <a:schemeClr val="tx1"/>
                </a:solidFill>
              </a:rPr>
              <a:t>click directly on “Fix it now”</a:t>
            </a:r>
            <a:endParaRPr lang="en-US" dirty="0">
              <a:solidFill>
                <a:schemeClr val="tx1"/>
              </a:solidFill>
            </a:endParaRPr>
          </a:p>
          <a:p>
            <a:pPr algn="ctr"/>
            <a:endParaRPr lang="en-US" dirty="0">
              <a:solidFill>
                <a:schemeClr val="tx1"/>
              </a:solidFill>
            </a:endParaRPr>
          </a:p>
        </p:txBody>
      </p:sp>
      <p:cxnSp>
        <p:nvCxnSpPr>
          <p:cNvPr id="5" name="Straight Arrow Connector 4"/>
          <p:cNvCxnSpPr/>
          <p:nvPr/>
        </p:nvCxnSpPr>
        <p:spPr>
          <a:xfrm flipH="1">
            <a:off x="609600" y="1066800"/>
            <a:ext cx="1371600" cy="16235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066800" y="1782097"/>
            <a:ext cx="914400" cy="164690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4343400" y="2605548"/>
            <a:ext cx="4267200" cy="823452"/>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Click on “2010 Fix It now Pain 12 hours” to view report</a:t>
            </a:r>
            <a:endParaRPr lang="en-US" dirty="0">
              <a:solidFill>
                <a:schemeClr val="tx1"/>
              </a:solidFill>
            </a:endParaRPr>
          </a:p>
        </p:txBody>
      </p:sp>
      <p:cxnSp>
        <p:nvCxnSpPr>
          <p:cNvPr id="12" name="Straight Arrow Connector 11"/>
          <p:cNvCxnSpPr/>
          <p:nvPr/>
        </p:nvCxnSpPr>
        <p:spPr>
          <a:xfrm flipH="1" flipV="1">
            <a:off x="3124200" y="2286000"/>
            <a:ext cx="1219200" cy="4043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25206"/>
            <a:ext cx="6461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126075"/>
            <a:ext cx="6461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461129"/>
            <a:ext cx="6461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le 12"/>
          <p:cNvSpPr/>
          <p:nvPr/>
        </p:nvSpPr>
        <p:spPr>
          <a:xfrm>
            <a:off x="5257800" y="3962400"/>
            <a:ext cx="3886200" cy="7620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FYI: Restraint reports are also located in this section</a:t>
            </a:r>
            <a:endParaRPr lang="en-US" dirty="0">
              <a:solidFill>
                <a:schemeClr val="tx1"/>
              </a:solidFill>
            </a:endParaRPr>
          </a:p>
        </p:txBody>
      </p:sp>
      <p:cxnSp>
        <p:nvCxnSpPr>
          <p:cNvPr id="15" name="Straight Arrow Connector 14"/>
          <p:cNvCxnSpPr/>
          <p:nvPr/>
        </p:nvCxnSpPr>
        <p:spPr>
          <a:xfrm flipH="1">
            <a:off x="3066256" y="4114800"/>
            <a:ext cx="219154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115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0"/>
            <a:ext cx="3429000" cy="461665"/>
          </a:xfrm>
          <a:prstGeom prst="rect">
            <a:avLst/>
          </a:prstGeom>
          <a:solidFill>
            <a:schemeClr val="bg2">
              <a:lumMod val="75000"/>
            </a:schemeClr>
          </a:solidFill>
          <a:ln>
            <a:solidFill>
              <a:schemeClr val="bg2">
                <a:lumMod val="10000"/>
              </a:schemeClr>
            </a:solidFill>
          </a:ln>
        </p:spPr>
        <p:txBody>
          <a:bodyPr wrap="square" rtlCol="0">
            <a:spAutoFit/>
          </a:bodyPr>
          <a:lstStyle/>
          <a:p>
            <a:r>
              <a:rPr lang="en-US" sz="2400" dirty="0" smtClean="0"/>
              <a:t>“Fix it Now” Reports</a:t>
            </a:r>
            <a:endParaRPr lang="en-US" sz="2400" dirty="0"/>
          </a:p>
        </p:txBody>
      </p:sp>
      <p:pic>
        <p:nvPicPr>
          <p:cNvPr id="1027" name="Picture 3"/>
          <p:cNvPicPr>
            <a:picLocks noChangeAspect="1" noChangeArrowheads="1"/>
          </p:cNvPicPr>
          <p:nvPr/>
        </p:nvPicPr>
        <p:blipFill>
          <a:blip r:embed="rId2" cstate="print"/>
          <a:srcRect/>
          <a:stretch>
            <a:fillRect/>
          </a:stretch>
        </p:blipFill>
        <p:spPr bwMode="auto">
          <a:xfrm>
            <a:off x="381000" y="685800"/>
            <a:ext cx="6208713" cy="3088777"/>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2057400" y="2438400"/>
            <a:ext cx="5953125" cy="4229100"/>
          </a:xfrm>
          <a:prstGeom prst="rect">
            <a:avLst/>
          </a:prstGeom>
          <a:noFill/>
          <a:ln w="9525">
            <a:noFill/>
            <a:miter lim="800000"/>
            <a:headEnd/>
            <a:tailEnd/>
          </a:ln>
        </p:spPr>
      </p:pic>
      <p:sp>
        <p:nvSpPr>
          <p:cNvPr id="11" name="TextBox 10"/>
          <p:cNvSpPr txBox="1"/>
          <p:nvPr/>
        </p:nvSpPr>
        <p:spPr>
          <a:xfrm>
            <a:off x="4800600" y="609600"/>
            <a:ext cx="3505200" cy="646331"/>
          </a:xfrm>
          <a:prstGeom prst="rect">
            <a:avLst/>
          </a:prstGeom>
          <a:solidFill>
            <a:schemeClr val="bg2">
              <a:lumMod val="75000"/>
            </a:schemeClr>
          </a:solidFill>
        </p:spPr>
        <p:txBody>
          <a:bodyPr wrap="square" rtlCol="0">
            <a:spAutoFit/>
          </a:bodyPr>
          <a:lstStyle/>
          <a:p>
            <a:pPr algn="ctr"/>
            <a:r>
              <a:rPr lang="en-US" dirty="0" smtClean="0"/>
              <a:t>Click on name of report to receive prompt for unit</a:t>
            </a:r>
            <a:endParaRPr lang="en-US" dirty="0"/>
          </a:p>
        </p:txBody>
      </p:sp>
      <p:sp>
        <p:nvSpPr>
          <p:cNvPr id="13" name="8-Point Star 12"/>
          <p:cNvSpPr/>
          <p:nvPr/>
        </p:nvSpPr>
        <p:spPr>
          <a:xfrm>
            <a:off x="4419600" y="152400"/>
            <a:ext cx="609600" cy="609600"/>
          </a:xfrm>
          <a:prstGeom prst="star8">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10000"/>
                  </a:schemeClr>
                </a:solidFill>
              </a:rPr>
              <a:t>1</a:t>
            </a:r>
            <a:endParaRPr lang="en-US" b="1" dirty="0">
              <a:solidFill>
                <a:schemeClr val="bg2">
                  <a:lumMod val="10000"/>
                </a:schemeClr>
              </a:solidFill>
            </a:endParaRPr>
          </a:p>
        </p:txBody>
      </p:sp>
      <p:sp>
        <p:nvSpPr>
          <p:cNvPr id="14" name="TextBox 13"/>
          <p:cNvSpPr txBox="1"/>
          <p:nvPr/>
        </p:nvSpPr>
        <p:spPr>
          <a:xfrm>
            <a:off x="685800" y="5105400"/>
            <a:ext cx="1218603" cy="369332"/>
          </a:xfrm>
          <a:prstGeom prst="rect">
            <a:avLst/>
          </a:prstGeom>
          <a:solidFill>
            <a:schemeClr val="bg2">
              <a:lumMod val="75000"/>
            </a:schemeClr>
          </a:solidFill>
        </p:spPr>
        <p:txBody>
          <a:bodyPr wrap="none" rtlCol="0">
            <a:spAutoFit/>
          </a:bodyPr>
          <a:lstStyle/>
          <a:p>
            <a:r>
              <a:rPr lang="en-US" dirty="0" smtClean="0"/>
              <a:t>Select unit</a:t>
            </a:r>
            <a:endParaRPr lang="en-US" dirty="0"/>
          </a:p>
        </p:txBody>
      </p:sp>
      <p:sp>
        <p:nvSpPr>
          <p:cNvPr id="15" name="8-Point Star 14"/>
          <p:cNvSpPr/>
          <p:nvPr/>
        </p:nvSpPr>
        <p:spPr>
          <a:xfrm>
            <a:off x="381000" y="4648200"/>
            <a:ext cx="609600" cy="6096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10000"/>
                  </a:schemeClr>
                </a:solidFill>
              </a:rPr>
              <a:t>2</a:t>
            </a:r>
            <a:endParaRPr lang="en-US" b="1" dirty="0">
              <a:solidFill>
                <a:schemeClr val="bg2">
                  <a:lumMod val="10000"/>
                </a:schemeClr>
              </a:solidFill>
            </a:endParaRPr>
          </a:p>
        </p:txBody>
      </p:sp>
      <p:sp>
        <p:nvSpPr>
          <p:cNvPr id="16" name="TextBox 15"/>
          <p:cNvSpPr txBox="1"/>
          <p:nvPr/>
        </p:nvSpPr>
        <p:spPr>
          <a:xfrm>
            <a:off x="2971800" y="5562600"/>
            <a:ext cx="3771518" cy="923330"/>
          </a:xfrm>
          <a:prstGeom prst="rect">
            <a:avLst/>
          </a:prstGeom>
          <a:solidFill>
            <a:schemeClr val="bg2">
              <a:lumMod val="75000"/>
            </a:schemeClr>
          </a:solidFill>
        </p:spPr>
        <p:txBody>
          <a:bodyPr wrap="square" rtlCol="0">
            <a:spAutoFit/>
          </a:bodyPr>
          <a:lstStyle/>
          <a:p>
            <a:pPr algn="ctr"/>
            <a:r>
              <a:rPr lang="en-US" dirty="0" smtClean="0"/>
              <a:t>Use toggle to add or remove from </a:t>
            </a:r>
          </a:p>
          <a:p>
            <a:pPr algn="ctr"/>
            <a:r>
              <a:rPr lang="en-US" dirty="0" smtClean="0"/>
              <a:t>“Department”</a:t>
            </a:r>
            <a:endParaRPr lang="en-US" dirty="0"/>
          </a:p>
        </p:txBody>
      </p:sp>
      <p:sp>
        <p:nvSpPr>
          <p:cNvPr id="17" name="8-Point Star 16"/>
          <p:cNvSpPr/>
          <p:nvPr/>
        </p:nvSpPr>
        <p:spPr>
          <a:xfrm>
            <a:off x="2971800" y="5105400"/>
            <a:ext cx="609600" cy="6096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10000"/>
                  </a:schemeClr>
                </a:solidFill>
              </a:rPr>
              <a:t>3</a:t>
            </a:r>
            <a:endParaRPr lang="en-US" b="1" dirty="0">
              <a:solidFill>
                <a:schemeClr val="bg2">
                  <a:lumMod val="10000"/>
                </a:schemeClr>
              </a:solidFill>
            </a:endParaRPr>
          </a:p>
        </p:txBody>
      </p:sp>
      <p:sp>
        <p:nvSpPr>
          <p:cNvPr id="18" name="TextBox 17"/>
          <p:cNvSpPr txBox="1"/>
          <p:nvPr/>
        </p:nvSpPr>
        <p:spPr>
          <a:xfrm>
            <a:off x="6477000" y="3505200"/>
            <a:ext cx="2044983" cy="369332"/>
          </a:xfrm>
          <a:prstGeom prst="rect">
            <a:avLst/>
          </a:prstGeom>
          <a:solidFill>
            <a:schemeClr val="bg2">
              <a:lumMod val="75000"/>
            </a:schemeClr>
          </a:solidFill>
        </p:spPr>
        <p:txBody>
          <a:bodyPr wrap="none" rtlCol="0">
            <a:spAutoFit/>
          </a:bodyPr>
          <a:lstStyle/>
          <a:p>
            <a:r>
              <a:rPr lang="en-US" dirty="0" smtClean="0"/>
              <a:t>Select “Run Query”</a:t>
            </a:r>
            <a:endParaRPr lang="en-US" dirty="0"/>
          </a:p>
        </p:txBody>
      </p:sp>
      <p:sp>
        <p:nvSpPr>
          <p:cNvPr id="19" name="8-Point Star 18"/>
          <p:cNvSpPr/>
          <p:nvPr/>
        </p:nvSpPr>
        <p:spPr>
          <a:xfrm>
            <a:off x="6172200" y="3048000"/>
            <a:ext cx="609600" cy="6096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10000"/>
                  </a:schemeClr>
                </a:solidFill>
              </a:rPr>
              <a:t>4</a:t>
            </a:r>
            <a:endParaRPr lang="en-US" b="1" dirty="0">
              <a:solidFill>
                <a:schemeClr val="bg2">
                  <a:lumMod val="10000"/>
                </a:schemeClr>
              </a:solidFill>
            </a:endParaRPr>
          </a:p>
        </p:txBody>
      </p:sp>
      <p:cxnSp>
        <p:nvCxnSpPr>
          <p:cNvPr id="23" name="Straight Arrow Connector 22"/>
          <p:cNvCxnSpPr>
            <a:stCxn id="14" idx="0"/>
          </p:cNvCxnSpPr>
          <p:nvPr/>
        </p:nvCxnSpPr>
        <p:spPr>
          <a:xfrm rot="5400000" flipH="1" flipV="1">
            <a:off x="1561951" y="4457551"/>
            <a:ext cx="381000" cy="914698"/>
          </a:xfrm>
          <a:prstGeom prst="straightConnector1">
            <a:avLst/>
          </a:prstGeom>
          <a:ln w="3810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3962400" y="4648200"/>
            <a:ext cx="1066800" cy="762000"/>
          </a:xfrm>
          <a:prstGeom prst="straightConnector1">
            <a:avLst/>
          </a:prstGeom>
          <a:ln w="3810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6743700" y="3009900"/>
            <a:ext cx="609600" cy="381000"/>
          </a:xfrm>
          <a:prstGeom prst="straightConnector1">
            <a:avLst/>
          </a:prstGeom>
          <a:ln w="3810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flipV="1">
            <a:off x="2971800" y="1066800"/>
            <a:ext cx="1828800" cy="990600"/>
          </a:xfrm>
          <a:prstGeom prst="straightConnector1">
            <a:avLst/>
          </a:prstGeom>
          <a:ln w="3810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542925"/>
            <a:ext cx="8675687" cy="577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ular Callout 2"/>
          <p:cNvSpPr/>
          <p:nvPr/>
        </p:nvSpPr>
        <p:spPr>
          <a:xfrm>
            <a:off x="5486400" y="3034099"/>
            <a:ext cx="2286000" cy="1200329"/>
          </a:xfrm>
          <a:prstGeom prst="wedgeRectCallout">
            <a:avLst>
              <a:gd name="adj1" fmla="val -166739"/>
              <a:gd name="adj2" fmla="val 5929"/>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chemeClr val="tx1"/>
                </a:solidFill>
              </a:rPr>
              <a:t>Fill in your unit location</a:t>
            </a:r>
          </a:p>
          <a:p>
            <a:pPr marL="285750" indent="-285750" algn="ctr">
              <a:buFont typeface="Arial" pitchFamily="34" charset="0"/>
              <a:buChar char="•"/>
            </a:pPr>
            <a:r>
              <a:rPr lang="en-US" dirty="0">
                <a:solidFill>
                  <a:schemeClr val="tx1"/>
                </a:solidFill>
              </a:rPr>
              <a:t>Be sure to use  Capital </a:t>
            </a:r>
            <a:r>
              <a:rPr lang="en-US" dirty="0" smtClean="0">
                <a:solidFill>
                  <a:schemeClr val="tx1"/>
                </a:solidFill>
              </a:rPr>
              <a:t>letters</a:t>
            </a:r>
            <a:endParaRPr lang="en-US" dirty="0">
              <a:solidFill>
                <a:schemeClr val="tx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795100"/>
            <a:ext cx="6397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541" y="838200"/>
            <a:ext cx="6461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7102654" y="1219200"/>
            <a:ext cx="1203146"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0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0191"/>
            <a:ext cx="8991600" cy="33528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762000" y="990600"/>
            <a:ext cx="762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ular Callout 2"/>
          <p:cNvSpPr/>
          <p:nvPr/>
        </p:nvSpPr>
        <p:spPr>
          <a:xfrm>
            <a:off x="2084439" y="939468"/>
            <a:ext cx="2438400" cy="584775"/>
          </a:xfrm>
          <a:prstGeom prst="wedgeRectCallout">
            <a:avLst>
              <a:gd name="adj1" fmla="val -91802"/>
              <a:gd name="adj2" fmla="val -94829"/>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dirty="0" smtClean="0">
                <a:solidFill>
                  <a:schemeClr val="tx1"/>
                </a:solidFill>
              </a:rPr>
              <a:t>Click View and PDF mode to print report</a:t>
            </a:r>
            <a:endParaRPr lang="en-US" sz="1600" dirty="0">
              <a:solidFill>
                <a:schemeClr val="tx1"/>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962400"/>
            <a:ext cx="8229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867400"/>
            <a:ext cx="86868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1368" y="361693"/>
            <a:ext cx="6397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914400" y="5715000"/>
            <a:ext cx="5334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287" y="5547518"/>
            <a:ext cx="64611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096729" y="5029200"/>
            <a:ext cx="304800" cy="518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611131" y="4343400"/>
            <a:ext cx="894069"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1231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219200"/>
            <a:ext cx="8229600" cy="4906963"/>
          </a:xfrm>
        </p:spPr>
        <p:txBody>
          <a:bodyPr>
            <a:normAutofit/>
          </a:bodyPr>
          <a:lstStyle/>
          <a:p>
            <a:r>
              <a:rPr lang="en-US" dirty="0" smtClean="0"/>
              <a:t>Business Object reports go  3 months back</a:t>
            </a:r>
          </a:p>
          <a:p>
            <a:r>
              <a:rPr lang="en-US" dirty="0" smtClean="0"/>
              <a:t>“Fix it Now” Reports – </a:t>
            </a:r>
            <a:r>
              <a:rPr lang="en-US" sz="2200" i="1" dirty="0" smtClean="0"/>
              <a:t> designed to be used at end of shift to determine if there is missing documentation before nurses leave</a:t>
            </a:r>
            <a:endParaRPr lang="en-US" sz="2200" i="1" dirty="0" smtClean="0"/>
          </a:p>
          <a:p>
            <a:pPr lvl="1"/>
            <a:r>
              <a:rPr lang="en-US" dirty="0" smtClean="0"/>
              <a:t>Pain Score </a:t>
            </a:r>
            <a:r>
              <a:rPr lang="en-US" dirty="0" smtClean="0"/>
              <a:t>Documentation- some units get via email</a:t>
            </a:r>
            <a:endParaRPr lang="en-US" dirty="0" smtClean="0"/>
          </a:p>
          <a:p>
            <a:pPr lvl="1"/>
            <a:r>
              <a:rPr lang="en-US" dirty="0" smtClean="0"/>
              <a:t>Restraint Documentation</a:t>
            </a:r>
          </a:p>
          <a:p>
            <a:pPr lvl="1"/>
            <a:r>
              <a:rPr lang="en-US" dirty="0" smtClean="0"/>
              <a:t>Vital Sign Documentation</a:t>
            </a:r>
          </a:p>
          <a:p>
            <a:r>
              <a:rPr lang="en-US" dirty="0" smtClean="0"/>
              <a:t>Plan of Care</a:t>
            </a:r>
          </a:p>
          <a:p>
            <a:pPr lvl="1"/>
            <a:r>
              <a:rPr lang="en-US" dirty="0" smtClean="0"/>
              <a:t>Plan and Priorities -</a:t>
            </a:r>
            <a:r>
              <a:rPr lang="en-US" sz="2200" i="1" dirty="0" smtClean="0"/>
              <a:t>shows 36h and emailed to managers</a:t>
            </a:r>
          </a:p>
          <a:p>
            <a:pPr lvl="1"/>
            <a:r>
              <a:rPr lang="en-US" sz="2200" dirty="0" smtClean="0"/>
              <a:t>Measures of success </a:t>
            </a:r>
          </a:p>
          <a:p>
            <a:pPr lvl="1"/>
            <a:endParaRPr lang="en-US" dirty="0" smtClean="0"/>
          </a:p>
          <a:p>
            <a:pPr>
              <a:buNone/>
            </a:pPr>
            <a:endParaRPr lang="en-US" dirty="0"/>
          </a:p>
        </p:txBody>
      </p:sp>
      <p:sp>
        <p:nvSpPr>
          <p:cNvPr id="52226" name="Rectangle 2"/>
          <p:cNvSpPr>
            <a:spLocks noGrp="1" noChangeArrowheads="1"/>
          </p:cNvSpPr>
          <p:nvPr>
            <p:ph type="title"/>
          </p:nvPr>
        </p:nvSpPr>
        <p:spPr/>
        <p:txBody>
          <a:bodyPr/>
          <a:lstStyle/>
          <a:p>
            <a:r>
              <a:rPr lang="en-US" dirty="0" smtClean="0"/>
              <a:t>Business </a:t>
            </a:r>
            <a:r>
              <a:rPr lang="en-US" dirty="0"/>
              <a:t>Object Reports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57200" y="1676400"/>
            <a:ext cx="8229600" cy="4449763"/>
          </a:xfrm>
        </p:spPr>
        <p:txBody>
          <a:bodyPr>
            <a:normAutofit/>
          </a:bodyPr>
          <a:lstStyle/>
          <a:p>
            <a:pPr marL="609600" indent="-609600">
              <a:lnSpc>
                <a:spcPct val="80000"/>
              </a:lnSpc>
              <a:buFontTx/>
              <a:buNone/>
            </a:pPr>
            <a:r>
              <a:rPr lang="en-US" sz="2400" b="1" dirty="0"/>
              <a:t>Desired outcomes</a:t>
            </a:r>
            <a:r>
              <a:rPr lang="en-US" sz="2400" dirty="0"/>
              <a:t>: By the end of the session, participants will: </a:t>
            </a:r>
            <a:endParaRPr lang="en-US" sz="2400" dirty="0" smtClean="0"/>
          </a:p>
          <a:p>
            <a:pPr marL="609600" indent="-609600">
              <a:lnSpc>
                <a:spcPct val="80000"/>
              </a:lnSpc>
              <a:buFontTx/>
              <a:buNone/>
            </a:pPr>
            <a:endParaRPr lang="en-US" sz="2400" dirty="0"/>
          </a:p>
          <a:p>
            <a:pPr marL="609600" indent="-609600">
              <a:lnSpc>
                <a:spcPct val="80000"/>
              </a:lnSpc>
            </a:pPr>
            <a:r>
              <a:rPr lang="en-US" sz="2400" dirty="0" smtClean="0"/>
              <a:t>Have </a:t>
            </a:r>
            <a:r>
              <a:rPr lang="en-US" sz="2400" dirty="0"/>
              <a:t>increased comfort level accessing data documented in </a:t>
            </a:r>
            <a:r>
              <a:rPr lang="en-US" sz="2400" dirty="0" smtClean="0"/>
              <a:t>HED </a:t>
            </a:r>
            <a:r>
              <a:rPr lang="en-US" sz="2400" dirty="0"/>
              <a:t>and </a:t>
            </a:r>
            <a:r>
              <a:rPr lang="en-US" sz="2400" dirty="0" smtClean="0"/>
              <a:t>StarPanel</a:t>
            </a:r>
          </a:p>
          <a:p>
            <a:pPr marL="609600" indent="-609600">
              <a:lnSpc>
                <a:spcPct val="80000"/>
              </a:lnSpc>
            </a:pPr>
            <a:r>
              <a:rPr lang="en-US" sz="2400" dirty="0" smtClean="0"/>
              <a:t>Be knowledgeable of indicators</a:t>
            </a:r>
          </a:p>
          <a:p>
            <a:pPr marL="609600" indent="-609600">
              <a:lnSpc>
                <a:spcPct val="80000"/>
              </a:lnSpc>
            </a:pPr>
            <a:r>
              <a:rPr lang="en-US" sz="2400" dirty="0" smtClean="0"/>
              <a:t>Have a broad understanding of where to go to look for inpatient data</a:t>
            </a:r>
          </a:p>
          <a:p>
            <a:pPr marL="609600" indent="-609600">
              <a:lnSpc>
                <a:spcPct val="80000"/>
              </a:lnSpc>
            </a:pPr>
            <a:r>
              <a:rPr lang="en-US" sz="2400" dirty="0" smtClean="0"/>
              <a:t>Be able to find the data you need to document compliance with regulatory requirements, quality improvement efforts, and personnel management</a:t>
            </a:r>
          </a:p>
          <a:p>
            <a:pPr marL="609600" indent="-609600">
              <a:lnSpc>
                <a:spcPct val="80000"/>
              </a:lnSpc>
            </a:pPr>
            <a:endParaRPr lang="en-US" sz="2400" dirty="0" smtClean="0"/>
          </a:p>
          <a:p>
            <a:pPr marL="609600" indent="-609600">
              <a:lnSpc>
                <a:spcPct val="80000"/>
              </a:lnSpc>
            </a:pPr>
            <a:endParaRPr lang="en-US" sz="2400" dirty="0"/>
          </a:p>
          <a:p>
            <a:pPr marL="609600" indent="-609600">
              <a:lnSpc>
                <a:spcPct val="80000"/>
              </a:lnSpc>
            </a:pPr>
            <a:endParaRPr lang="en-US" sz="2400" dirty="0"/>
          </a:p>
        </p:txBody>
      </p:sp>
      <p:sp>
        <p:nvSpPr>
          <p:cNvPr id="10242" name="Rectangle 2"/>
          <p:cNvSpPr>
            <a:spLocks noGrp="1" noChangeArrowheads="1"/>
          </p:cNvSpPr>
          <p:nvPr>
            <p:ph type="title"/>
          </p:nvPr>
        </p:nvSpPr>
        <p:spPr>
          <a:xfrm>
            <a:off x="1905000" y="228600"/>
            <a:ext cx="6781800" cy="1143000"/>
          </a:xfrm>
        </p:spPr>
        <p:txBody>
          <a:bodyPr>
            <a:normAutofit/>
          </a:bodyPr>
          <a:lstStyle/>
          <a:p>
            <a:r>
              <a:rPr lang="en-US" sz="4000" dirty="0" smtClean="0"/>
              <a:t>Accessing Data</a:t>
            </a:r>
            <a:endParaRPr lang="en-US" sz="4000" dirty="0"/>
          </a:p>
        </p:txBody>
      </p:sp>
      <p:pic>
        <p:nvPicPr>
          <p:cNvPr id="10244" name="Picture 4" descr="j0405416"/>
          <p:cNvPicPr>
            <a:picLocks noChangeAspect="1" noChangeArrowheads="1"/>
          </p:cNvPicPr>
          <p:nvPr/>
        </p:nvPicPr>
        <p:blipFill>
          <a:blip r:embed="rId3" cstate="print"/>
          <a:srcRect/>
          <a:stretch>
            <a:fillRect/>
          </a:stretch>
        </p:blipFill>
        <p:spPr bwMode="auto">
          <a:xfrm>
            <a:off x="152400" y="152400"/>
            <a:ext cx="1905000" cy="136048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i="1" dirty="0" smtClean="0"/>
              <a:t>Armband</a:t>
            </a:r>
            <a:r>
              <a:rPr lang="en-US" dirty="0" smtClean="0"/>
              <a:t> and </a:t>
            </a:r>
            <a:r>
              <a:rPr lang="en-US" i="1" dirty="0" smtClean="0"/>
              <a:t>Meds Not Scanned</a:t>
            </a:r>
            <a:r>
              <a:rPr lang="en-US" dirty="0" smtClean="0"/>
              <a:t> Reports </a:t>
            </a:r>
            <a:r>
              <a:rPr lang="en-US" i="1" dirty="0"/>
              <a:t>shows 24h of data, emailed to managers daily</a:t>
            </a:r>
          </a:p>
          <a:p>
            <a:pPr lvl="1"/>
            <a:r>
              <a:rPr lang="en-US" dirty="0" smtClean="0"/>
              <a:t>Armband report sent daily to all units showing unit compliance</a:t>
            </a:r>
          </a:p>
          <a:p>
            <a:pPr lvl="1"/>
            <a:r>
              <a:rPr lang="en-US" dirty="0" smtClean="0"/>
              <a:t>Meds Not Scanned Report Sent out daily to units who fall below 90% on Report</a:t>
            </a:r>
          </a:p>
          <a:p>
            <a:pPr lvl="1"/>
            <a:r>
              <a:rPr lang="en-US" dirty="0" smtClean="0"/>
              <a:t>Meds Not Scanned Report includes:</a:t>
            </a:r>
          </a:p>
          <a:p>
            <a:pPr lvl="2"/>
            <a:r>
              <a:rPr lang="en-US" dirty="0" smtClean="0"/>
              <a:t> Armband not scanned </a:t>
            </a:r>
          </a:p>
          <a:p>
            <a:pPr lvl="2"/>
            <a:r>
              <a:rPr lang="en-US" dirty="0" smtClean="0"/>
              <a:t>Medication not scanned</a:t>
            </a:r>
          </a:p>
          <a:p>
            <a:pPr lvl="2"/>
            <a:r>
              <a:rPr lang="en-US" dirty="0" smtClean="0"/>
              <a:t>Total percent of time nurses followed complete correct process</a:t>
            </a:r>
          </a:p>
          <a:p>
            <a:pPr lvl="2"/>
            <a:r>
              <a:rPr lang="en-US" dirty="0" smtClean="0"/>
              <a:t>Detail of instances where it is not followed</a:t>
            </a:r>
          </a:p>
          <a:p>
            <a:pPr lvl="2"/>
            <a:r>
              <a:rPr lang="en-US" dirty="0" smtClean="0"/>
              <a:t>Breakdown of medications not scanned and armbands not scanned</a:t>
            </a:r>
          </a:p>
          <a:p>
            <a:pPr lvl="2">
              <a:buNone/>
            </a:pPr>
            <a:endParaRPr lang="en-US" dirty="0">
              <a:solidFill>
                <a:srgbClr val="FF0000"/>
              </a:solidFill>
            </a:endParaRPr>
          </a:p>
        </p:txBody>
      </p:sp>
      <p:sp>
        <p:nvSpPr>
          <p:cNvPr id="2" name="Title 1"/>
          <p:cNvSpPr>
            <a:spLocks noGrp="1"/>
          </p:cNvSpPr>
          <p:nvPr>
            <p:ph type="title"/>
          </p:nvPr>
        </p:nvSpPr>
        <p:spPr/>
        <p:txBody>
          <a:bodyPr>
            <a:normAutofit fontScale="90000"/>
          </a:bodyPr>
          <a:lstStyle/>
          <a:p>
            <a:r>
              <a:rPr lang="en-US" dirty="0" smtClean="0"/>
              <a:t> Reporting Process for Admin-Rx</a:t>
            </a:r>
            <a:endParaRPr lang="en-US" dirty="0"/>
          </a:p>
        </p:txBody>
      </p:sp>
      <p:pic>
        <p:nvPicPr>
          <p:cNvPr id="7170" name="Picture 2" descr="C:\Documents and Settings\campd\Local Settings\Temporary Internet Files\Content.IE5\1D6KUDJY\MCj03030390000[1].jpg"/>
          <p:cNvPicPr>
            <a:picLocks noChangeAspect="1" noChangeArrowheads="1"/>
          </p:cNvPicPr>
          <p:nvPr/>
        </p:nvPicPr>
        <p:blipFill>
          <a:blip r:embed="rId2" cstate="print"/>
          <a:srcRect/>
          <a:stretch>
            <a:fillRect/>
          </a:stretch>
        </p:blipFill>
        <p:spPr bwMode="auto">
          <a:xfrm>
            <a:off x="7816788" y="1905000"/>
            <a:ext cx="1070237" cy="914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3733800"/>
          </a:xfrm>
        </p:spPr>
        <p:txBody>
          <a:bodyPr>
            <a:normAutofit fontScale="70000" lnSpcReduction="20000"/>
          </a:bodyPr>
          <a:lstStyle/>
          <a:p>
            <a:r>
              <a:rPr lang="en-US" dirty="0" smtClean="0"/>
              <a:t>DATA  is displayed as an indicator</a:t>
            </a:r>
          </a:p>
          <a:p>
            <a:r>
              <a:rPr lang="en-US" dirty="0" smtClean="0"/>
              <a:t>Approx. 100 active indicators at this time </a:t>
            </a:r>
          </a:p>
          <a:p>
            <a:r>
              <a:rPr lang="en-US" dirty="0" smtClean="0"/>
              <a:t>Managers log in to view data  </a:t>
            </a:r>
          </a:p>
          <a:p>
            <a:r>
              <a:rPr lang="en-US" dirty="0" smtClean="0"/>
              <a:t> The website is:    </a:t>
            </a:r>
            <a:r>
              <a:rPr lang="en-US" u="sng" dirty="0" smtClean="0">
                <a:hlinkClick r:id="rId3"/>
              </a:rPr>
              <a:t>https://insight.mc.vanderbilt.edu</a:t>
            </a:r>
            <a:endParaRPr lang="en-US" dirty="0" smtClean="0"/>
          </a:p>
          <a:p>
            <a:r>
              <a:rPr lang="en-US" dirty="0" smtClean="0"/>
              <a:t> Login with </a:t>
            </a:r>
            <a:r>
              <a:rPr lang="en-US" dirty="0" err="1" smtClean="0"/>
              <a:t>VUnet</a:t>
            </a:r>
            <a:r>
              <a:rPr lang="en-US" dirty="0" smtClean="0"/>
              <a:t> ID and password. </a:t>
            </a:r>
          </a:p>
          <a:p>
            <a:r>
              <a:rPr lang="en-US" b="1" i="1" dirty="0" smtClean="0"/>
              <a:t>To get access contact: Julia Matthews, Marcella Woods, or Martha Newton </a:t>
            </a:r>
            <a:r>
              <a:rPr lang="en-US" dirty="0" smtClean="0"/>
              <a:t>and ask to be added by CCI  to the user list</a:t>
            </a:r>
          </a:p>
          <a:p>
            <a:r>
              <a:rPr lang="en-US" dirty="0" smtClean="0"/>
              <a:t>To see full list of available indicators: log in, select “Display All’ under the Indicators tab. </a:t>
            </a:r>
          </a:p>
          <a:p>
            <a:r>
              <a:rPr lang="en-US" dirty="0" smtClean="0"/>
              <a:t>There are also Custom Tab views including the Pillar metrics and a Dept. of Medicine dashboard that is in progress, click ‘Custom Tab’</a:t>
            </a:r>
          </a:p>
          <a:p>
            <a:r>
              <a:rPr lang="en-US" dirty="0" err="1" smtClean="0"/>
              <a:t>SciHealth</a:t>
            </a:r>
            <a:r>
              <a:rPr lang="en-US" dirty="0" smtClean="0"/>
              <a:t> tutorials available on </a:t>
            </a:r>
            <a:r>
              <a:rPr lang="en-US" dirty="0" err="1" smtClean="0"/>
              <a:t>signin</a:t>
            </a:r>
            <a:r>
              <a:rPr lang="en-US" dirty="0" smtClean="0"/>
              <a:t> </a:t>
            </a:r>
            <a:r>
              <a:rPr lang="en-US" dirty="0" smtClean="0"/>
              <a:t>page:</a:t>
            </a:r>
          </a:p>
          <a:p>
            <a:endParaRPr lang="en-US" dirty="0" smtClean="0"/>
          </a:p>
          <a:p>
            <a:endParaRPr lang="en-US" dirty="0" smtClean="0"/>
          </a:p>
          <a:p>
            <a:pPr>
              <a:buNone/>
            </a:pPr>
            <a:endParaRPr lang="en-US" dirty="0"/>
          </a:p>
        </p:txBody>
      </p:sp>
      <p:sp>
        <p:nvSpPr>
          <p:cNvPr id="2" name="Title 1"/>
          <p:cNvSpPr>
            <a:spLocks noGrp="1"/>
          </p:cNvSpPr>
          <p:nvPr>
            <p:ph type="title"/>
          </p:nvPr>
        </p:nvSpPr>
        <p:spPr/>
        <p:txBody>
          <a:bodyPr>
            <a:normAutofit fontScale="90000"/>
          </a:bodyPr>
          <a:lstStyle/>
          <a:p>
            <a:r>
              <a:rPr lang="en-US" dirty="0" smtClean="0"/>
              <a:t>NDNQI/SCI-HEALTH INSIGHTDATA</a:t>
            </a:r>
            <a:endParaRPr lang="en-US" dirty="0"/>
          </a:p>
        </p:txBody>
      </p:sp>
      <p:pic>
        <p:nvPicPr>
          <p:cNvPr id="7" name="Picture 2" descr="C:\Documents and Settings\campd\Local Settings\Temporary Internet Files\Content.IE5\473KPQ0R\MCj02957550000[1].wmf"/>
          <p:cNvPicPr>
            <a:picLocks noChangeAspect="1" noChangeArrowheads="1"/>
          </p:cNvPicPr>
          <p:nvPr/>
        </p:nvPicPr>
        <p:blipFill>
          <a:blip r:embed="rId4" cstate="print"/>
          <a:srcRect/>
          <a:stretch>
            <a:fillRect/>
          </a:stretch>
        </p:blipFill>
        <p:spPr bwMode="auto">
          <a:xfrm>
            <a:off x="7848600" y="5604202"/>
            <a:ext cx="914400" cy="1014245"/>
          </a:xfrm>
          <a:prstGeom prst="rect">
            <a:avLst/>
          </a:prstGeom>
          <a:noFill/>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5029200"/>
            <a:ext cx="3462338" cy="141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31" y="3982825"/>
            <a:ext cx="8737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897" y="1280254"/>
            <a:ext cx="4949825" cy="264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6687" y="84576"/>
            <a:ext cx="9144000" cy="892552"/>
          </a:xfrm>
          <a:prstGeom prst="rect">
            <a:avLst/>
          </a:prstGeom>
          <a:noFill/>
        </p:spPr>
        <p:txBody>
          <a:bodyPr wrap="square" rtlCol="0">
            <a:spAutoFit/>
          </a:bodyPr>
          <a:lstStyle/>
          <a:p>
            <a:pPr algn="ctr"/>
            <a:r>
              <a:rPr lang="en-US" sz="2800" b="1" dirty="0" err="1" smtClean="0">
                <a:effectLst>
                  <a:outerShdw blurRad="38100" dist="38100" dir="2700000" algn="tl">
                    <a:srgbClr val="000000">
                      <a:alpha val="43137"/>
                    </a:srgbClr>
                  </a:outerShdw>
                </a:effectLst>
                <a:latin typeface="+mj-lt"/>
              </a:rPr>
              <a:t>Sci</a:t>
            </a:r>
            <a:r>
              <a:rPr lang="en-US" sz="2800" b="1" dirty="0" smtClean="0">
                <a:effectLst>
                  <a:outerShdw blurRad="38100" dist="38100" dir="2700000" algn="tl">
                    <a:srgbClr val="000000">
                      <a:alpha val="43137"/>
                    </a:srgbClr>
                  </a:outerShdw>
                </a:effectLst>
                <a:latin typeface="+mj-lt"/>
              </a:rPr>
              <a:t>-Health Reports</a:t>
            </a:r>
          </a:p>
          <a:p>
            <a:pPr algn="ctr"/>
            <a:r>
              <a:rPr lang="en-US" sz="1200" dirty="0">
                <a:hlinkClick r:id="rId4"/>
              </a:rPr>
              <a:t>https://insight.mc.vanderbilt.edu/AllTab.jsp</a:t>
            </a:r>
            <a:endParaRPr lang="en-US" sz="1200" dirty="0"/>
          </a:p>
          <a:p>
            <a:pPr algn="ctr"/>
            <a:endParaRPr lang="en-US" sz="1200" dirty="0"/>
          </a:p>
        </p:txBody>
      </p:sp>
      <p:sp>
        <p:nvSpPr>
          <p:cNvPr id="6" name="Oval 5"/>
          <p:cNvSpPr/>
          <p:nvPr/>
        </p:nvSpPr>
        <p:spPr>
          <a:xfrm>
            <a:off x="136687" y="6338411"/>
            <a:ext cx="1996913"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2813" y="6192625"/>
            <a:ext cx="238027"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8" name="Rounded Rectangle 7"/>
          <p:cNvSpPr/>
          <p:nvPr/>
        </p:nvSpPr>
        <p:spPr>
          <a:xfrm>
            <a:off x="2895600" y="2438400"/>
            <a:ext cx="2438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 </a:t>
            </a:r>
            <a:r>
              <a:rPr lang="en-US" dirty="0" err="1" smtClean="0"/>
              <a:t>VuNet</a:t>
            </a:r>
            <a:r>
              <a:rPr lang="en-US" dirty="0" smtClean="0"/>
              <a:t> ID to log in</a:t>
            </a:r>
            <a:endParaRPr lang="en-US" dirty="0"/>
          </a:p>
        </p:txBody>
      </p:sp>
      <p:sp>
        <p:nvSpPr>
          <p:cNvPr id="9" name="Oval 8"/>
          <p:cNvSpPr/>
          <p:nvPr/>
        </p:nvSpPr>
        <p:spPr>
          <a:xfrm>
            <a:off x="3200400" y="5181600"/>
            <a:ext cx="148079"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657600" y="4800600"/>
            <a:ext cx="3048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Start off by clicking on the “P”</a:t>
            </a:r>
            <a:endParaRPr lang="en-US" dirty="0"/>
          </a:p>
        </p:txBody>
      </p:sp>
      <p:cxnSp>
        <p:nvCxnSpPr>
          <p:cNvPr id="12" name="Straight Arrow Connector 11"/>
          <p:cNvCxnSpPr/>
          <p:nvPr/>
        </p:nvCxnSpPr>
        <p:spPr>
          <a:xfrm flipH="1">
            <a:off x="3348479" y="4991100"/>
            <a:ext cx="309121" cy="1905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791200" y="1923365"/>
            <a:ext cx="1828800" cy="2031325"/>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Create and Print a Graph Trending Compliance with Reassessment of Pain </a:t>
            </a:r>
            <a:endParaRPr lang="en-US" dirty="0"/>
          </a:p>
        </p:txBody>
      </p:sp>
    </p:spTree>
    <p:extLst>
      <p:ext uri="{BB962C8B-B14F-4D97-AF65-F5344CB8AC3E}">
        <p14:creationId xmlns:p14="http://schemas.microsoft.com/office/powerpoint/2010/main" val="20830383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8" y="457200"/>
            <a:ext cx="86328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493" y="1905000"/>
            <a:ext cx="860901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3" y="542925"/>
            <a:ext cx="40163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152401" y="1066800"/>
            <a:ext cx="4572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52401" y="2286000"/>
            <a:ext cx="4572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6" y="1905000"/>
            <a:ext cx="4016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ular Callout 3"/>
          <p:cNvSpPr/>
          <p:nvPr/>
        </p:nvSpPr>
        <p:spPr>
          <a:xfrm>
            <a:off x="1143000" y="2132076"/>
            <a:ext cx="914400" cy="612648"/>
          </a:xfrm>
          <a:prstGeom prst="wedgeRectCallout">
            <a:avLst>
              <a:gd name="adj1" fmla="val -103629"/>
              <a:gd name="adj2" fmla="val -16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Select location</a:t>
            </a:r>
            <a:endParaRPr lang="en-US" sz="1600" dirty="0"/>
          </a:p>
        </p:txBody>
      </p:sp>
      <p:pic>
        <p:nvPicPr>
          <p:cNvPr id="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090" y="4488405"/>
            <a:ext cx="8632825"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ounded Rectangle 26"/>
          <p:cNvSpPr/>
          <p:nvPr/>
        </p:nvSpPr>
        <p:spPr>
          <a:xfrm>
            <a:off x="3810000" y="3681259"/>
            <a:ext cx="3505200" cy="2553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85750" indent="-285750" algn="ctr">
              <a:buFont typeface="Arial" pitchFamily="34" charset="0"/>
              <a:buChar char="•"/>
            </a:pPr>
            <a:r>
              <a:rPr lang="en-US" sz="1600" dirty="0" smtClean="0"/>
              <a:t>Click on the </a:t>
            </a:r>
            <a:r>
              <a:rPr lang="en-US" sz="1600" b="1" dirty="0" smtClean="0"/>
              <a:t>View </a:t>
            </a:r>
            <a:r>
              <a:rPr lang="en-US" sz="1600" dirty="0" smtClean="0"/>
              <a:t>dropdown menu, select </a:t>
            </a:r>
            <a:r>
              <a:rPr lang="en-US" sz="1600" b="1" dirty="0" smtClean="0"/>
              <a:t>Run</a:t>
            </a:r>
            <a:r>
              <a:rPr lang="en-US" sz="1600" dirty="0" smtClean="0"/>
              <a:t> </a:t>
            </a:r>
            <a:r>
              <a:rPr lang="en-US" sz="1600" b="1" dirty="0" smtClean="0"/>
              <a:t>Chart</a:t>
            </a:r>
          </a:p>
          <a:p>
            <a:pPr marL="285750" indent="-285750" algn="ctr">
              <a:buFont typeface="Arial" pitchFamily="34" charset="0"/>
              <a:buChar char="•"/>
            </a:pPr>
            <a:r>
              <a:rPr lang="en-US" sz="1600" dirty="0" smtClean="0"/>
              <a:t>Click on the </a:t>
            </a:r>
            <a:r>
              <a:rPr lang="en-US" sz="1600" b="1" dirty="0"/>
              <a:t>P</a:t>
            </a:r>
            <a:r>
              <a:rPr lang="en-US" sz="1600" b="1" dirty="0" smtClean="0"/>
              <a:t>eriod</a:t>
            </a:r>
            <a:r>
              <a:rPr lang="en-US" sz="1600" dirty="0" smtClean="0"/>
              <a:t> dropdown menu, select the previous week to get a whole weeks worth of data</a:t>
            </a:r>
          </a:p>
          <a:p>
            <a:pPr marL="285750" indent="-285750" algn="ctr">
              <a:buFont typeface="Arial" pitchFamily="34" charset="0"/>
              <a:buChar char="•"/>
            </a:pPr>
            <a:r>
              <a:rPr lang="en-US" sz="1600" dirty="0" smtClean="0"/>
              <a:t>Click on the </a:t>
            </a:r>
            <a:r>
              <a:rPr lang="en-US" sz="1600" b="1" dirty="0" smtClean="0"/>
              <a:t>View By </a:t>
            </a:r>
            <a:r>
              <a:rPr lang="en-US" sz="1600" dirty="0" smtClean="0"/>
              <a:t>dropdown menu, select </a:t>
            </a:r>
            <a:r>
              <a:rPr lang="en-US" sz="1600" b="1" dirty="0" smtClean="0"/>
              <a:t>History</a:t>
            </a:r>
            <a:endParaRPr lang="en-US" b="1" dirty="0"/>
          </a:p>
        </p:txBody>
      </p:sp>
      <p:cxnSp>
        <p:nvCxnSpPr>
          <p:cNvPr id="28" name="Straight Arrow Connector 27"/>
          <p:cNvCxnSpPr/>
          <p:nvPr/>
        </p:nvCxnSpPr>
        <p:spPr>
          <a:xfrm flipH="1">
            <a:off x="1160206" y="4031200"/>
            <a:ext cx="2649794" cy="5572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1922206" y="4031200"/>
            <a:ext cx="1887794" cy="72151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2760406" y="4056911"/>
            <a:ext cx="1049594" cy="6700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09601" y="4953000"/>
            <a:ext cx="685799"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900" b="1" dirty="0">
                <a:solidFill>
                  <a:prstClr val="black"/>
                </a:solidFill>
              </a:rPr>
              <a:t>Tabular</a:t>
            </a:r>
          </a:p>
          <a:p>
            <a:pPr lvl="0" algn="ctr"/>
            <a:r>
              <a:rPr lang="en-US" sz="900" b="1" dirty="0">
                <a:solidFill>
                  <a:prstClr val="black"/>
                </a:solidFill>
              </a:rPr>
              <a:t>Run Chart</a:t>
            </a:r>
          </a:p>
          <a:p>
            <a:pPr lvl="0" algn="ctr"/>
            <a:r>
              <a:rPr lang="en-US" sz="900" b="1" dirty="0">
                <a:solidFill>
                  <a:prstClr val="black"/>
                </a:solidFill>
              </a:rPr>
              <a:t>SPC Chart</a:t>
            </a:r>
          </a:p>
        </p:txBody>
      </p:sp>
      <p:sp>
        <p:nvSpPr>
          <p:cNvPr id="15" name="Rectangle 14"/>
          <p:cNvSpPr/>
          <p:nvPr/>
        </p:nvSpPr>
        <p:spPr>
          <a:xfrm>
            <a:off x="2221475" y="4958205"/>
            <a:ext cx="617282"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lvl="0" algn="ctr"/>
            <a:r>
              <a:rPr lang="en-US" sz="900" b="1" dirty="0">
                <a:solidFill>
                  <a:prstClr val="black"/>
                </a:solidFill>
              </a:rPr>
              <a:t>Node</a:t>
            </a:r>
          </a:p>
          <a:p>
            <a:pPr lvl="0" algn="ctr"/>
            <a:r>
              <a:rPr lang="en-US" sz="900" b="1" dirty="0">
                <a:solidFill>
                  <a:prstClr val="black"/>
                </a:solidFill>
              </a:rPr>
              <a:t>History</a:t>
            </a:r>
          </a:p>
        </p:txBody>
      </p:sp>
      <p:sp>
        <p:nvSpPr>
          <p:cNvPr id="19" name="Oval 18"/>
          <p:cNvSpPr/>
          <p:nvPr/>
        </p:nvSpPr>
        <p:spPr>
          <a:xfrm>
            <a:off x="533400" y="5035662"/>
            <a:ext cx="762000" cy="2918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250049" y="5075591"/>
            <a:ext cx="538931" cy="2918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602658" y="3865954"/>
            <a:ext cx="342108" cy="5260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22" name="Rectangular Callout 21"/>
          <p:cNvSpPr/>
          <p:nvPr/>
        </p:nvSpPr>
        <p:spPr>
          <a:xfrm>
            <a:off x="1143000" y="767991"/>
            <a:ext cx="914400" cy="533400"/>
          </a:xfrm>
          <a:prstGeom prst="wedgeRectCallout">
            <a:avLst>
              <a:gd name="adj1" fmla="val -109005"/>
              <a:gd name="adj2" fmla="val 348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Select VUH</a:t>
            </a:r>
            <a:endParaRPr lang="en-US" sz="1600" dirty="0"/>
          </a:p>
        </p:txBody>
      </p:sp>
    </p:spTree>
    <p:extLst>
      <p:ext uri="{BB962C8B-B14F-4D97-AF65-F5344CB8AC3E}">
        <p14:creationId xmlns:p14="http://schemas.microsoft.com/office/powerpoint/2010/main" val="38456099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799" y="561975"/>
            <a:ext cx="410527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7696200" y="495300"/>
            <a:ext cx="762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687" y="1876425"/>
            <a:ext cx="6513513"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744243" y="295275"/>
            <a:ext cx="3048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Tree>
    <p:extLst>
      <p:ext uri="{BB962C8B-B14F-4D97-AF65-F5344CB8AC3E}">
        <p14:creationId xmlns:p14="http://schemas.microsoft.com/office/powerpoint/2010/main" val="10116947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95799"/>
          </a:xfrm>
        </p:spPr>
        <p:txBody>
          <a:bodyPr>
            <a:normAutofit fontScale="92500" lnSpcReduction="10000"/>
          </a:bodyPr>
          <a:lstStyle/>
          <a:p>
            <a:r>
              <a:rPr lang="en-US" dirty="0" smtClean="0"/>
              <a:t>Data goes from our documentation, orders, etc. to the Enterprise Data Warehouse for storage </a:t>
            </a:r>
          </a:p>
          <a:p>
            <a:r>
              <a:rPr lang="en-US" dirty="0" smtClean="0"/>
              <a:t>Reports from the EDW can be more flexible in length of time, data points to collect etc.</a:t>
            </a:r>
          </a:p>
          <a:p>
            <a:r>
              <a:rPr lang="en-US" dirty="0" smtClean="0"/>
              <a:t>Reports are usually based on indicators in StarPanel</a:t>
            </a:r>
          </a:p>
          <a:p>
            <a:r>
              <a:rPr lang="en-US" dirty="0" smtClean="0"/>
              <a:t>Some emailed </a:t>
            </a:r>
            <a:r>
              <a:rPr lang="en-US" dirty="0" smtClean="0"/>
              <a:t>to specific managers:</a:t>
            </a:r>
          </a:p>
          <a:p>
            <a:pPr lvl="1"/>
            <a:r>
              <a:rPr lang="en-US" dirty="0" smtClean="0"/>
              <a:t>Falls and PUPS report (sample next slide)</a:t>
            </a:r>
          </a:p>
          <a:p>
            <a:pPr lvl="1"/>
            <a:r>
              <a:rPr lang="en-US" dirty="0" smtClean="0"/>
              <a:t>VAP – to all ICU’s except NICU</a:t>
            </a:r>
          </a:p>
          <a:p>
            <a:pPr lvl="1"/>
            <a:r>
              <a:rPr lang="en-US" dirty="0" smtClean="0"/>
              <a:t>To get on distribution list email: EDW Support and ask to be put on the distribution list for the Nursing Care Indicator Report (PUPS/Falls) or VAP Report</a:t>
            </a:r>
          </a:p>
          <a:p>
            <a:pPr lvl="1"/>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normAutofit fontScale="90000"/>
          </a:bodyPr>
          <a:lstStyle/>
          <a:p>
            <a:r>
              <a:rPr lang="en-US" dirty="0" smtClean="0"/>
              <a:t>EDW REPORTS</a:t>
            </a:r>
            <a:br>
              <a:rPr lang="en-US" dirty="0" smtClean="0"/>
            </a:br>
            <a:r>
              <a:rPr lang="en-US" dirty="0" smtClean="0"/>
              <a:t>Enterprise Data Warehouse</a:t>
            </a:r>
            <a:endParaRPr lang="en-US" dirty="0"/>
          </a:p>
        </p:txBody>
      </p:sp>
      <p:pic>
        <p:nvPicPr>
          <p:cNvPr id="53254" name="Picture 6" descr="C:\Documents and Settings\campd\Local Settings\Temporary Internet Files\Content.IE5\KH6F012V\MC900230990[1].wmf"/>
          <p:cNvPicPr>
            <a:picLocks noChangeAspect="1" noChangeArrowheads="1"/>
          </p:cNvPicPr>
          <p:nvPr/>
        </p:nvPicPr>
        <p:blipFill>
          <a:blip r:embed="rId2" cstate="print"/>
          <a:srcRect/>
          <a:stretch>
            <a:fillRect/>
          </a:stretch>
        </p:blipFill>
        <p:spPr bwMode="auto">
          <a:xfrm>
            <a:off x="7473947" y="1"/>
            <a:ext cx="1276982" cy="1676400"/>
          </a:xfrm>
          <a:prstGeom prst="rect">
            <a:avLst/>
          </a:prstGeom>
          <a:noFill/>
        </p:spPr>
      </p:pic>
      <p:pic>
        <p:nvPicPr>
          <p:cNvPr id="5" name="Picture 2" descr="C:\Documents and Settings\campd\Local Settings\Temporary Internet Files\Content.IE5\473KPQ0R\MCj02957550000[1].wmf"/>
          <p:cNvPicPr>
            <a:picLocks noChangeAspect="1" noChangeArrowheads="1"/>
          </p:cNvPicPr>
          <p:nvPr/>
        </p:nvPicPr>
        <p:blipFill>
          <a:blip r:embed="rId3" cstate="print"/>
          <a:srcRect/>
          <a:stretch>
            <a:fillRect/>
          </a:stretch>
        </p:blipFill>
        <p:spPr bwMode="auto">
          <a:xfrm>
            <a:off x="7848600" y="5604202"/>
            <a:ext cx="914400" cy="101424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cstate="print"/>
          <a:srcRect/>
          <a:stretch>
            <a:fillRect/>
          </a:stretch>
        </p:blipFill>
        <p:spPr bwMode="auto">
          <a:xfrm>
            <a:off x="1756166" y="1676400"/>
            <a:ext cx="5631668" cy="3642327"/>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err="1" smtClean="0"/>
              <a:t>Sci</a:t>
            </a:r>
            <a:r>
              <a:rPr lang="en-US" dirty="0" smtClean="0"/>
              <a:t>-Health: PUPS </a:t>
            </a:r>
            <a:r>
              <a:rPr lang="en-US" dirty="0" smtClean="0"/>
              <a:t>AND </a:t>
            </a:r>
            <a:r>
              <a:rPr lang="en-US" dirty="0" smtClean="0"/>
              <a:t>FALLS</a:t>
            </a:r>
            <a:br>
              <a:rPr lang="en-US" dirty="0" smtClean="0"/>
            </a:br>
            <a:r>
              <a:rPr lang="en-US" dirty="0" smtClean="0"/>
              <a:t>(uses data via EDW)</a:t>
            </a:r>
            <a:endParaRPr lang="en-US" dirty="0"/>
          </a:p>
        </p:txBody>
      </p:sp>
      <p:pic>
        <p:nvPicPr>
          <p:cNvPr id="5" name="Picture 6" descr="C:\Documents and Settings\campd\Local Settings\Temporary Internet Files\Content.IE5\KH6F012V\MC900230990[1].wmf"/>
          <p:cNvPicPr>
            <a:picLocks noChangeAspect="1" noChangeArrowheads="1"/>
          </p:cNvPicPr>
          <p:nvPr/>
        </p:nvPicPr>
        <p:blipFill>
          <a:blip r:embed="rId3" cstate="print"/>
          <a:srcRect/>
          <a:stretch>
            <a:fillRect/>
          </a:stretch>
        </p:blipFill>
        <p:spPr bwMode="auto">
          <a:xfrm>
            <a:off x="7162800" y="990600"/>
            <a:ext cx="1276982" cy="16764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a:stretch>
            <a:fillRect/>
          </a:stretch>
        </p:blipFill>
        <p:spPr bwMode="auto">
          <a:xfrm>
            <a:off x="762000" y="2667000"/>
            <a:ext cx="7239000" cy="3648075"/>
          </a:xfrm>
          <a:prstGeom prst="rect">
            <a:avLst/>
          </a:prstGeom>
          <a:noFill/>
          <a:ln w="9525">
            <a:noFill/>
            <a:miter lim="800000"/>
            <a:headEnd/>
            <a:tailEnd/>
          </a:ln>
          <a:effectLst/>
        </p:spPr>
      </p:pic>
      <p:sp>
        <p:nvSpPr>
          <p:cNvPr id="7" name="TextBox 6"/>
          <p:cNvSpPr txBox="1"/>
          <p:nvPr/>
        </p:nvSpPr>
        <p:spPr>
          <a:xfrm>
            <a:off x="3429000" y="3733800"/>
            <a:ext cx="4572000" cy="1477328"/>
          </a:xfrm>
          <a:prstGeom prst="rect">
            <a:avLst/>
          </a:prstGeom>
          <a:solidFill>
            <a:schemeClr val="bg2">
              <a:lumMod val="75000"/>
            </a:schemeClr>
          </a:solidFill>
        </p:spPr>
        <p:txBody>
          <a:bodyPr wrap="square" rtlCol="0">
            <a:spAutoFit/>
          </a:bodyPr>
          <a:lstStyle/>
          <a:p>
            <a:r>
              <a:rPr lang="en-US" dirty="0" smtClean="0"/>
              <a:t>All patient data displays in StarPanel, It is the official medical record for the patient. </a:t>
            </a:r>
          </a:p>
          <a:p>
            <a:r>
              <a:rPr lang="en-US" dirty="0" smtClean="0"/>
              <a:t>Inpatient data has a blue bar for the entire length of inpatient stay.  </a:t>
            </a:r>
            <a:endParaRPr lang="en-US" dirty="0"/>
          </a:p>
        </p:txBody>
      </p:sp>
      <p:cxnSp>
        <p:nvCxnSpPr>
          <p:cNvPr id="9" name="Straight Arrow Connector 8"/>
          <p:cNvCxnSpPr/>
          <p:nvPr/>
        </p:nvCxnSpPr>
        <p:spPr>
          <a:xfrm rot="10800000">
            <a:off x="2133600" y="3505200"/>
            <a:ext cx="1371600" cy="60016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4800" y="381000"/>
            <a:ext cx="8382000" cy="1754326"/>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latin typeface="+mj-lt"/>
              </a:rPr>
              <a:t>STARPANEL: </a:t>
            </a:r>
          </a:p>
          <a:p>
            <a:r>
              <a:rPr lang="en-US" sz="3600" b="1" dirty="0" smtClean="0">
                <a:effectLst>
                  <a:outerShdw blurRad="38100" dist="38100" dir="2700000" algn="tl">
                    <a:srgbClr val="000000">
                      <a:alpha val="43137"/>
                    </a:srgbClr>
                  </a:outerShdw>
                </a:effectLst>
                <a:latin typeface="+mj-lt"/>
              </a:rPr>
              <a:t>THE OFFICIAL ELECTRONIC MEDICAL RECORD - THE EMR</a:t>
            </a:r>
            <a:endParaRPr lang="en-US" sz="3600" b="1" dirty="0">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7200" y="1752600"/>
            <a:ext cx="8229600" cy="4724400"/>
          </a:xfrm>
        </p:spPr>
        <p:txBody>
          <a:bodyPr/>
          <a:lstStyle/>
          <a:p>
            <a:pPr>
              <a:lnSpc>
                <a:spcPct val="80000"/>
              </a:lnSpc>
            </a:pPr>
            <a:r>
              <a:rPr lang="en-US" sz="2000" b="1" dirty="0" err="1" smtClean="0"/>
              <a:t>Flowsheets</a:t>
            </a:r>
            <a:r>
              <a:rPr lang="en-US" sz="2000" dirty="0" smtClean="0"/>
              <a:t> display a subset of HED charted data AS IT IS CHARTED.</a:t>
            </a:r>
          </a:p>
          <a:p>
            <a:pPr>
              <a:lnSpc>
                <a:spcPct val="80000"/>
              </a:lnSpc>
            </a:pPr>
            <a:r>
              <a:rPr lang="en-US" sz="2000" dirty="0" smtClean="0"/>
              <a:t>Data to display was determined by physician groups – info they need to make clinical decisions</a:t>
            </a:r>
            <a:endParaRPr lang="en-US" sz="2000" dirty="0"/>
          </a:p>
          <a:p>
            <a:pPr>
              <a:lnSpc>
                <a:spcPct val="80000"/>
              </a:lnSpc>
            </a:pPr>
            <a:r>
              <a:rPr lang="en-US" sz="2000" dirty="0"/>
              <a:t>Three </a:t>
            </a:r>
            <a:r>
              <a:rPr lang="en-US" sz="2000" dirty="0" smtClean="0"/>
              <a:t>main </a:t>
            </a:r>
            <a:r>
              <a:rPr lang="en-US" sz="2000" dirty="0" err="1" smtClean="0"/>
              <a:t>flowsheets</a:t>
            </a:r>
            <a:r>
              <a:rPr lang="en-US" sz="2000" dirty="0" smtClean="0"/>
              <a:t>: </a:t>
            </a:r>
            <a:endParaRPr lang="en-US" sz="2000" dirty="0"/>
          </a:p>
          <a:p>
            <a:pPr lvl="1">
              <a:lnSpc>
                <a:spcPct val="80000"/>
              </a:lnSpc>
            </a:pPr>
            <a:r>
              <a:rPr lang="en-US" sz="1800" dirty="0"/>
              <a:t>Nursing </a:t>
            </a:r>
            <a:r>
              <a:rPr lang="en-US" sz="1800" dirty="0" err="1"/>
              <a:t>flowsheet</a:t>
            </a:r>
            <a:r>
              <a:rPr lang="en-US" sz="1800" dirty="0"/>
              <a:t> (adult)</a:t>
            </a:r>
          </a:p>
          <a:p>
            <a:pPr lvl="1">
              <a:lnSpc>
                <a:spcPct val="80000"/>
              </a:lnSpc>
            </a:pPr>
            <a:r>
              <a:rPr lang="en-US" sz="1800" dirty="0"/>
              <a:t>Pediatric </a:t>
            </a:r>
            <a:r>
              <a:rPr lang="en-US" sz="1800" dirty="0" err="1"/>
              <a:t>flowsheet</a:t>
            </a:r>
            <a:endParaRPr lang="en-US" sz="1800" dirty="0"/>
          </a:p>
          <a:p>
            <a:pPr lvl="1">
              <a:lnSpc>
                <a:spcPct val="80000"/>
              </a:lnSpc>
            </a:pPr>
            <a:r>
              <a:rPr lang="en-US" sz="1800" dirty="0"/>
              <a:t>Obstetrical </a:t>
            </a:r>
            <a:r>
              <a:rPr lang="en-US" sz="1800" dirty="0" smtClean="0"/>
              <a:t>summary</a:t>
            </a:r>
          </a:p>
          <a:p>
            <a:pPr lvl="1">
              <a:lnSpc>
                <a:spcPct val="80000"/>
              </a:lnSpc>
              <a:buNone/>
            </a:pPr>
            <a:r>
              <a:rPr lang="en-US" sz="1800" dirty="0" smtClean="0"/>
              <a:t>[Data for VPH would appear on Adult or Peds </a:t>
            </a:r>
            <a:r>
              <a:rPr lang="en-US" sz="1800" dirty="0" err="1" smtClean="0"/>
              <a:t>Flowsheet</a:t>
            </a:r>
            <a:r>
              <a:rPr lang="en-US" sz="1800" dirty="0" smtClean="0"/>
              <a:t>]</a:t>
            </a:r>
            <a:endParaRPr lang="en-US" sz="1800" dirty="0"/>
          </a:p>
          <a:p>
            <a:pPr>
              <a:lnSpc>
                <a:spcPct val="80000"/>
              </a:lnSpc>
            </a:pPr>
            <a:r>
              <a:rPr lang="en-US" sz="2000" dirty="0"/>
              <a:t>Configurable; settings hold until changed </a:t>
            </a:r>
          </a:p>
          <a:p>
            <a:pPr>
              <a:lnSpc>
                <a:spcPct val="80000"/>
              </a:lnSpc>
            </a:pPr>
            <a:r>
              <a:rPr lang="en-US" sz="2000" dirty="0"/>
              <a:t>Annotations and comments can be viewed as a block or with the individual data to which they were attached</a:t>
            </a:r>
          </a:p>
          <a:p>
            <a:pPr>
              <a:lnSpc>
                <a:spcPct val="80000"/>
              </a:lnSpc>
            </a:pPr>
            <a:r>
              <a:rPr lang="en-US" sz="2000" dirty="0"/>
              <a:t>New </a:t>
            </a:r>
            <a:r>
              <a:rPr lang="en-US" sz="2000" i="1" dirty="0"/>
              <a:t>Trends</a:t>
            </a:r>
            <a:r>
              <a:rPr lang="en-US" sz="2000" dirty="0"/>
              <a:t> feature shows graphical display of multiple data elements</a:t>
            </a:r>
          </a:p>
          <a:p>
            <a:pPr>
              <a:lnSpc>
                <a:spcPct val="80000"/>
              </a:lnSpc>
            </a:pPr>
            <a:r>
              <a:rPr lang="en-US" sz="2000" dirty="0"/>
              <a:t>A condensed version of the </a:t>
            </a:r>
            <a:r>
              <a:rPr lang="en-US" sz="2000" dirty="0" err="1"/>
              <a:t>flowsheet</a:t>
            </a:r>
            <a:r>
              <a:rPr lang="en-US" sz="2000" dirty="0"/>
              <a:t> can now be viewed </a:t>
            </a:r>
            <a:r>
              <a:rPr lang="en-US" sz="2000" dirty="0" smtClean="0"/>
              <a:t>via the Inpatient Whiteboard </a:t>
            </a:r>
            <a:r>
              <a:rPr lang="en-US" sz="2000" dirty="0"/>
              <a:t>screensavers </a:t>
            </a:r>
          </a:p>
        </p:txBody>
      </p:sp>
      <p:sp>
        <p:nvSpPr>
          <p:cNvPr id="19458" name="Rectangle 2"/>
          <p:cNvSpPr>
            <a:spLocks noGrp="1" noChangeArrowheads="1"/>
          </p:cNvSpPr>
          <p:nvPr>
            <p:ph type="title"/>
          </p:nvPr>
        </p:nvSpPr>
        <p:spPr>
          <a:xfrm>
            <a:off x="609600" y="274638"/>
            <a:ext cx="6019800" cy="1143000"/>
          </a:xfrm>
        </p:spPr>
        <p:txBody>
          <a:bodyPr>
            <a:normAutofit fontScale="90000"/>
          </a:bodyPr>
          <a:lstStyle/>
          <a:p>
            <a:r>
              <a:rPr lang="en-US" sz="4000" dirty="0" smtClean="0"/>
              <a:t>StarPanel: </a:t>
            </a:r>
            <a:r>
              <a:rPr lang="en-US" sz="4000" dirty="0" err="1" smtClean="0"/>
              <a:t>Flowsheets</a:t>
            </a:r>
            <a:r>
              <a:rPr lang="en-US" sz="4000" dirty="0" smtClean="0"/>
              <a:t>, Dashboards and Indicators</a:t>
            </a:r>
            <a:endParaRPr lang="en-US" sz="4000" dirty="0"/>
          </a:p>
        </p:txBody>
      </p:sp>
      <p:pic>
        <p:nvPicPr>
          <p:cNvPr id="19460" name="Picture 4" descr="j0195384"/>
          <p:cNvPicPr>
            <a:picLocks noChangeAspect="1" noChangeArrowheads="1"/>
          </p:cNvPicPr>
          <p:nvPr/>
        </p:nvPicPr>
        <p:blipFill>
          <a:blip r:embed="rId2" cstate="print"/>
          <a:srcRect/>
          <a:stretch>
            <a:fillRect/>
          </a:stretch>
        </p:blipFill>
        <p:spPr bwMode="auto">
          <a:xfrm>
            <a:off x="7313613" y="152400"/>
            <a:ext cx="1492250" cy="13716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fs customize 1"/>
          <p:cNvPicPr>
            <a:picLocks noChangeAspect="1" noChangeArrowheads="1"/>
          </p:cNvPicPr>
          <p:nvPr/>
        </p:nvPicPr>
        <p:blipFill>
          <a:blip r:embed="rId2" cstate="print"/>
          <a:srcRect/>
          <a:stretch>
            <a:fillRect/>
          </a:stretch>
        </p:blipFill>
        <p:spPr bwMode="auto">
          <a:xfrm>
            <a:off x="228600" y="2590800"/>
            <a:ext cx="8769350" cy="4083050"/>
          </a:xfrm>
          <a:prstGeom prst="rect">
            <a:avLst/>
          </a:prstGeom>
          <a:noFill/>
        </p:spPr>
      </p:pic>
      <p:sp>
        <p:nvSpPr>
          <p:cNvPr id="34821" name="Rectangle 5"/>
          <p:cNvSpPr>
            <a:spLocks noChangeArrowheads="1"/>
          </p:cNvSpPr>
          <p:nvPr/>
        </p:nvSpPr>
        <p:spPr bwMode="auto">
          <a:xfrm>
            <a:off x="2362200" y="3200400"/>
            <a:ext cx="2895600" cy="228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34822" name="Text Box 6"/>
          <p:cNvSpPr txBox="1">
            <a:spLocks noChangeArrowheads="1"/>
          </p:cNvSpPr>
          <p:nvPr/>
        </p:nvSpPr>
        <p:spPr bwMode="auto">
          <a:xfrm>
            <a:off x="381000" y="228600"/>
            <a:ext cx="8229600" cy="2169825"/>
          </a:xfrm>
          <a:prstGeom prst="rect">
            <a:avLst/>
          </a:prstGeom>
          <a:solidFill>
            <a:schemeClr val="bg2">
              <a:lumMod val="75000"/>
            </a:schemeClr>
          </a:solidFill>
          <a:ln w="9525">
            <a:solidFill>
              <a:schemeClr val="accent6">
                <a:lumMod val="75000"/>
              </a:schemeClr>
            </a:solidFill>
            <a:miter lim="800000"/>
            <a:headEnd/>
            <a:tailEnd/>
          </a:ln>
          <a:effectLst/>
        </p:spPr>
        <p:txBody>
          <a:bodyPr>
            <a:spAutoFit/>
          </a:bodyPr>
          <a:lstStyle/>
          <a:p>
            <a:pPr>
              <a:spcBef>
                <a:spcPct val="50000"/>
              </a:spcBef>
            </a:pPr>
            <a:r>
              <a:rPr lang="en-US" dirty="0" smtClean="0"/>
              <a:t>Nursing </a:t>
            </a:r>
            <a:r>
              <a:rPr lang="en-US" dirty="0" err="1"/>
              <a:t>Flowsheet</a:t>
            </a:r>
            <a:r>
              <a:rPr lang="en-US" dirty="0"/>
              <a:t> Features: </a:t>
            </a:r>
            <a:endParaRPr lang="en-US" dirty="0" smtClean="0"/>
          </a:p>
          <a:p>
            <a:pPr>
              <a:spcBef>
                <a:spcPct val="50000"/>
              </a:spcBef>
            </a:pPr>
            <a:r>
              <a:rPr lang="en-US" dirty="0" smtClean="0"/>
              <a:t>1</a:t>
            </a:r>
            <a:r>
              <a:rPr lang="en-US" dirty="0"/>
              <a:t>) Trends </a:t>
            </a:r>
            <a:r>
              <a:rPr lang="en-US" dirty="0" smtClean="0"/>
              <a:t> </a:t>
            </a:r>
          </a:p>
          <a:p>
            <a:pPr>
              <a:spcBef>
                <a:spcPct val="50000"/>
              </a:spcBef>
            </a:pPr>
            <a:r>
              <a:rPr lang="en-US" dirty="0" smtClean="0"/>
              <a:t>2</a:t>
            </a:r>
            <a:r>
              <a:rPr lang="en-US" dirty="0"/>
              <a:t>) </a:t>
            </a:r>
            <a:r>
              <a:rPr lang="en-US" dirty="0" smtClean="0"/>
              <a:t>Ability to view all </a:t>
            </a:r>
            <a:r>
              <a:rPr lang="en-US" dirty="0"/>
              <a:t>annotations (“post-it notes”) entered with any </a:t>
            </a:r>
            <a:r>
              <a:rPr lang="en-US" dirty="0" smtClean="0"/>
              <a:t>result, display </a:t>
            </a:r>
            <a:r>
              <a:rPr lang="en-US" dirty="0"/>
              <a:t>when you click on </a:t>
            </a:r>
            <a:r>
              <a:rPr lang="en-US" dirty="0" smtClean="0"/>
              <a:t>“Comments”. </a:t>
            </a:r>
            <a:r>
              <a:rPr lang="en-US" dirty="0"/>
              <a:t>Display order is reverse chronological. </a:t>
            </a:r>
            <a:endParaRPr lang="en-US" dirty="0" smtClean="0"/>
          </a:p>
          <a:p>
            <a:pPr>
              <a:spcBef>
                <a:spcPct val="50000"/>
              </a:spcBef>
            </a:pPr>
            <a:r>
              <a:rPr lang="en-US" dirty="0" smtClean="0"/>
              <a:t>3</a:t>
            </a:r>
            <a:r>
              <a:rPr lang="en-US" dirty="0"/>
              <a:t>) When viewing from Patient List (instead of individual patient record), click on Next Patient to display </a:t>
            </a:r>
            <a:r>
              <a:rPr lang="en-US" dirty="0" err="1"/>
              <a:t>flowsheet</a:t>
            </a:r>
            <a:r>
              <a:rPr lang="en-US" dirty="0"/>
              <a:t> for next patient on list. </a:t>
            </a:r>
          </a:p>
        </p:txBody>
      </p:sp>
      <p:sp>
        <p:nvSpPr>
          <p:cNvPr id="34823" name="Rectangle 7"/>
          <p:cNvSpPr>
            <a:spLocks noChangeArrowheads="1"/>
          </p:cNvSpPr>
          <p:nvPr/>
        </p:nvSpPr>
        <p:spPr bwMode="auto">
          <a:xfrm>
            <a:off x="2514600" y="3429000"/>
            <a:ext cx="990600" cy="228600"/>
          </a:xfrm>
          <a:prstGeom prst="rect">
            <a:avLst/>
          </a:prstGeom>
          <a:noFill/>
          <a:ln w="57150">
            <a:solidFill>
              <a:srgbClr val="FF00FF"/>
            </a:solidFill>
            <a:miter lim="800000"/>
            <a:headEnd/>
            <a:tailEnd/>
          </a:ln>
          <a:effectLst/>
        </p:spPr>
        <p:txBody>
          <a:bodyPr wrap="none" anchor="ctr"/>
          <a:lstStyle/>
          <a:p>
            <a:endParaRPr lang="en-US"/>
          </a:p>
        </p:txBody>
      </p:sp>
      <p:sp>
        <p:nvSpPr>
          <p:cNvPr id="34824" name="Rectangle 8"/>
          <p:cNvSpPr>
            <a:spLocks noChangeArrowheads="1"/>
          </p:cNvSpPr>
          <p:nvPr/>
        </p:nvSpPr>
        <p:spPr bwMode="auto">
          <a:xfrm>
            <a:off x="2286000" y="3657600"/>
            <a:ext cx="1219200" cy="304800"/>
          </a:xfrm>
          <a:prstGeom prst="rect">
            <a:avLst/>
          </a:prstGeom>
          <a:noFill/>
          <a:ln w="57150">
            <a:solidFill>
              <a:schemeClr val="accent6">
                <a:lumMod val="75000"/>
              </a:schemeClr>
            </a:solidFill>
            <a:prstDash val="sysDot"/>
            <a:miter lim="800000"/>
            <a:headEnd/>
            <a:tailEnd/>
          </a:ln>
          <a:effectLst/>
        </p:spPr>
        <p:txBody>
          <a:bodyPr wrap="none" anchor="ctr"/>
          <a:lstStyle/>
          <a:p>
            <a:endParaRPr lang="en-US"/>
          </a:p>
        </p:txBody>
      </p:sp>
      <p:pic>
        <p:nvPicPr>
          <p:cNvPr id="7" name="Picture 2" descr="C:\Documents and Settings\campd\Local Settings\Temporary Internet Files\Content.IE5\473KPQ0R\MCj02957550000[1].wmf"/>
          <p:cNvPicPr>
            <a:picLocks noChangeAspect="1" noChangeArrowheads="1"/>
          </p:cNvPicPr>
          <p:nvPr/>
        </p:nvPicPr>
        <p:blipFill>
          <a:blip r:embed="rId3" cstate="print"/>
          <a:srcRect/>
          <a:stretch>
            <a:fillRect/>
          </a:stretch>
        </p:blipFill>
        <p:spPr bwMode="auto">
          <a:xfrm>
            <a:off x="7908646" y="1981200"/>
            <a:ext cx="1089304" cy="105584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Today will be a brief introduction</a:t>
            </a:r>
          </a:p>
          <a:p>
            <a:r>
              <a:rPr lang="en-US" dirty="0" smtClean="0"/>
              <a:t>We will not cover all the material in your handout </a:t>
            </a:r>
          </a:p>
          <a:p>
            <a:r>
              <a:rPr lang="en-US" dirty="0" smtClean="0"/>
              <a:t>You will have the info on specific steps as you need them to access at your office</a:t>
            </a:r>
          </a:p>
          <a:p>
            <a:r>
              <a:rPr lang="en-US" dirty="0" smtClean="0"/>
              <a:t>This icon indicates homework or info for you to </a:t>
            </a:r>
            <a:r>
              <a:rPr lang="en-US" dirty="0" smtClean="0"/>
              <a:t>help you get set up to access data </a:t>
            </a:r>
            <a:r>
              <a:rPr lang="en-US" dirty="0" smtClean="0"/>
              <a:t>on your </a:t>
            </a:r>
            <a:r>
              <a:rPr lang="en-US" dirty="0" smtClean="0"/>
              <a:t>own </a:t>
            </a:r>
            <a:endParaRPr lang="en-US" dirty="0"/>
          </a:p>
        </p:txBody>
      </p:sp>
      <p:sp>
        <p:nvSpPr>
          <p:cNvPr id="2" name="Title 1"/>
          <p:cNvSpPr>
            <a:spLocks noGrp="1"/>
          </p:cNvSpPr>
          <p:nvPr>
            <p:ph type="title"/>
          </p:nvPr>
        </p:nvSpPr>
        <p:spPr/>
        <p:txBody>
          <a:bodyPr/>
          <a:lstStyle/>
          <a:p>
            <a:r>
              <a:rPr lang="en-US" dirty="0" smtClean="0"/>
              <a:t>Introduction </a:t>
            </a:r>
            <a:endParaRPr lang="en-US" dirty="0"/>
          </a:p>
        </p:txBody>
      </p:sp>
      <p:pic>
        <p:nvPicPr>
          <p:cNvPr id="4" name="Picture 2" descr="C:\Documents and Settings\campd\Local Settings\Temporary Internet Files\Content.IE5\473KPQ0R\MCj02957550000[1].wmf"/>
          <p:cNvPicPr>
            <a:picLocks noChangeAspect="1" noChangeArrowheads="1"/>
          </p:cNvPicPr>
          <p:nvPr/>
        </p:nvPicPr>
        <p:blipFill>
          <a:blip r:embed="rId2" cstate="print"/>
          <a:srcRect/>
          <a:stretch>
            <a:fillRect/>
          </a:stretch>
        </p:blipFill>
        <p:spPr bwMode="auto">
          <a:xfrm>
            <a:off x="5257800" y="5029200"/>
            <a:ext cx="1295400" cy="1436847"/>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fs customize 2"/>
          <p:cNvPicPr>
            <a:picLocks noChangeAspect="1" noChangeArrowheads="1"/>
          </p:cNvPicPr>
          <p:nvPr/>
        </p:nvPicPr>
        <p:blipFill>
          <a:blip r:embed="rId2" cstate="print"/>
          <a:srcRect/>
          <a:stretch>
            <a:fillRect/>
          </a:stretch>
        </p:blipFill>
        <p:spPr bwMode="auto">
          <a:xfrm>
            <a:off x="0" y="3200400"/>
            <a:ext cx="9144000" cy="3340100"/>
          </a:xfrm>
          <a:prstGeom prst="rect">
            <a:avLst/>
          </a:prstGeom>
          <a:noFill/>
        </p:spPr>
      </p:pic>
      <p:sp>
        <p:nvSpPr>
          <p:cNvPr id="39941" name="Rectangle 5"/>
          <p:cNvSpPr>
            <a:spLocks noChangeArrowheads="1"/>
          </p:cNvSpPr>
          <p:nvPr/>
        </p:nvSpPr>
        <p:spPr bwMode="auto">
          <a:xfrm>
            <a:off x="2133600" y="3276600"/>
            <a:ext cx="3124200" cy="152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39942" name="Text Box 6"/>
          <p:cNvSpPr txBox="1">
            <a:spLocks noChangeArrowheads="1"/>
          </p:cNvSpPr>
          <p:nvPr/>
        </p:nvSpPr>
        <p:spPr bwMode="auto">
          <a:xfrm>
            <a:off x="304800" y="304800"/>
            <a:ext cx="8458200" cy="2308324"/>
          </a:xfrm>
          <a:prstGeom prst="rect">
            <a:avLst/>
          </a:prstGeom>
          <a:solidFill>
            <a:schemeClr val="bg2">
              <a:lumMod val="75000"/>
            </a:schemeClr>
          </a:solidFill>
          <a:ln w="9525">
            <a:noFill/>
            <a:miter lim="800000"/>
            <a:headEnd/>
            <a:tailEnd/>
          </a:ln>
          <a:effectLst/>
        </p:spPr>
        <p:txBody>
          <a:bodyPr wrap="square">
            <a:spAutoFit/>
          </a:bodyPr>
          <a:lstStyle/>
          <a:p>
            <a:pPr>
              <a:spcBef>
                <a:spcPct val="50000"/>
              </a:spcBef>
            </a:pPr>
            <a:r>
              <a:rPr lang="en-US" b="1" dirty="0"/>
              <a:t>To customize </a:t>
            </a:r>
            <a:r>
              <a:rPr lang="en-US" b="1" dirty="0" smtClean="0"/>
              <a:t>a flowsheet</a:t>
            </a:r>
            <a:r>
              <a:rPr lang="en-US" b="1" dirty="0"/>
              <a:t>:</a:t>
            </a:r>
            <a:r>
              <a:rPr lang="en-US" dirty="0"/>
              <a:t> 1) Click customize button and all HED elements that have been mapped will display by category (</a:t>
            </a:r>
            <a:r>
              <a:rPr lang="en-US" dirty="0" err="1"/>
              <a:t>eg</a:t>
            </a:r>
            <a:r>
              <a:rPr lang="en-US" dirty="0"/>
              <a:t>. Com., </a:t>
            </a:r>
            <a:r>
              <a:rPr lang="en-US" dirty="0" err="1"/>
              <a:t>VitalSigns</a:t>
            </a:r>
            <a:r>
              <a:rPr lang="en-US" dirty="0"/>
              <a:t>, Cardiac/</a:t>
            </a:r>
            <a:r>
              <a:rPr lang="en-US" dirty="0" err="1"/>
              <a:t>Resp</a:t>
            </a:r>
            <a:r>
              <a:rPr lang="en-US" dirty="0"/>
              <a:t>, etc. are sample categories). 2) To turn off a </a:t>
            </a:r>
            <a:r>
              <a:rPr lang="en-US" u="sng" dirty="0"/>
              <a:t>few</a:t>
            </a:r>
            <a:r>
              <a:rPr lang="en-US" dirty="0"/>
              <a:t> items, click on the individual item to turn color from </a:t>
            </a:r>
            <a:r>
              <a:rPr lang="en-US" dirty="0">
                <a:solidFill>
                  <a:srgbClr val="3333FF"/>
                </a:solidFill>
              </a:rPr>
              <a:t>Blue</a:t>
            </a:r>
            <a:r>
              <a:rPr lang="en-US" dirty="0"/>
              <a:t> (on) to </a:t>
            </a:r>
            <a:r>
              <a:rPr lang="en-US" dirty="0" smtClean="0">
                <a:solidFill>
                  <a:schemeClr val="bg2"/>
                </a:solidFill>
              </a:rPr>
              <a:t>Gray</a:t>
            </a:r>
            <a:r>
              <a:rPr lang="en-US" dirty="0" smtClean="0"/>
              <a:t> </a:t>
            </a:r>
            <a:r>
              <a:rPr lang="en-US" dirty="0"/>
              <a:t>(off)  3) To turn off many items, click on </a:t>
            </a:r>
            <a:r>
              <a:rPr lang="en-US" dirty="0">
                <a:solidFill>
                  <a:srgbClr val="3333FF"/>
                </a:solidFill>
              </a:rPr>
              <a:t>Toggle All</a:t>
            </a:r>
            <a:r>
              <a:rPr lang="en-US" dirty="0"/>
              <a:t> for that category to turn all items </a:t>
            </a:r>
            <a:r>
              <a:rPr lang="en-US" dirty="0">
                <a:solidFill>
                  <a:schemeClr val="bg2"/>
                </a:solidFill>
              </a:rPr>
              <a:t>Gray</a:t>
            </a:r>
            <a:r>
              <a:rPr lang="en-US" dirty="0"/>
              <a:t> then click on only those items you want to display for that category. Only the items that display in </a:t>
            </a:r>
            <a:r>
              <a:rPr lang="en-US" dirty="0">
                <a:solidFill>
                  <a:srgbClr val="3333FF"/>
                </a:solidFill>
              </a:rPr>
              <a:t>Blue</a:t>
            </a:r>
            <a:r>
              <a:rPr lang="en-US" dirty="0"/>
              <a:t> will be active. 4) Click on </a:t>
            </a:r>
            <a:r>
              <a:rPr lang="en-US" dirty="0">
                <a:solidFill>
                  <a:srgbClr val="3333FF"/>
                </a:solidFill>
              </a:rPr>
              <a:t>*Save*.</a:t>
            </a:r>
            <a:r>
              <a:rPr lang="en-US" dirty="0"/>
              <a:t> You will have to reload or refresh the </a:t>
            </a:r>
            <a:r>
              <a:rPr lang="en-US" dirty="0" err="1"/>
              <a:t>flowsheet</a:t>
            </a:r>
            <a:r>
              <a:rPr lang="en-US" dirty="0"/>
              <a:t> for new settings to take effect. </a:t>
            </a:r>
          </a:p>
        </p:txBody>
      </p:sp>
      <p:sp>
        <p:nvSpPr>
          <p:cNvPr id="39943" name="Oval 7"/>
          <p:cNvSpPr>
            <a:spLocks noChangeArrowheads="1"/>
          </p:cNvSpPr>
          <p:nvPr/>
        </p:nvSpPr>
        <p:spPr bwMode="auto">
          <a:xfrm>
            <a:off x="2286000" y="3810000"/>
            <a:ext cx="1295400" cy="381000"/>
          </a:xfrm>
          <a:prstGeom prst="ellipse">
            <a:avLst/>
          </a:prstGeom>
          <a:noFill/>
          <a:ln w="57150">
            <a:solidFill>
              <a:srgbClr val="00FF00"/>
            </a:solidFill>
            <a:prstDash val="sysDot"/>
            <a:round/>
            <a:headEnd/>
            <a:tailEnd/>
          </a:ln>
          <a:effectLst/>
        </p:spPr>
        <p:txBody>
          <a:bodyPr wrap="none" anchor="ctr"/>
          <a:lstStyle/>
          <a:p>
            <a:endParaRPr lang="en-US"/>
          </a:p>
        </p:txBody>
      </p:sp>
      <p:pic>
        <p:nvPicPr>
          <p:cNvPr id="6" name="Picture 2" descr="C:\Documents and Settings\campd\Local Settings\Temporary Internet Files\Content.IE5\473KPQ0R\MCj02957550000[1].wmf"/>
          <p:cNvPicPr>
            <a:picLocks noChangeAspect="1" noChangeArrowheads="1"/>
          </p:cNvPicPr>
          <p:nvPr/>
        </p:nvPicPr>
        <p:blipFill>
          <a:blip r:embed="rId3" cstate="print"/>
          <a:srcRect/>
          <a:stretch>
            <a:fillRect/>
          </a:stretch>
        </p:blipFill>
        <p:spPr bwMode="auto">
          <a:xfrm>
            <a:off x="7857186" y="3091576"/>
            <a:ext cx="1295400" cy="1436847"/>
          </a:xfrm>
          <a:prstGeom prst="rect">
            <a:avLst/>
          </a:prstGeom>
          <a:noFill/>
        </p:spPr>
      </p:pic>
      <p:sp>
        <p:nvSpPr>
          <p:cNvPr id="7" name="TextBox 6"/>
          <p:cNvSpPr txBox="1"/>
          <p:nvPr/>
        </p:nvSpPr>
        <p:spPr>
          <a:xfrm>
            <a:off x="4876800" y="3729335"/>
            <a:ext cx="3200400" cy="923330"/>
          </a:xfrm>
          <a:prstGeom prst="rect">
            <a:avLst/>
          </a:prstGeom>
          <a:solidFill>
            <a:schemeClr val="bg2">
              <a:lumMod val="50000"/>
            </a:schemeClr>
          </a:solidFill>
        </p:spPr>
        <p:txBody>
          <a:bodyPr wrap="square" rtlCol="0">
            <a:spAutoFit/>
          </a:bodyPr>
          <a:lstStyle/>
          <a:p>
            <a:r>
              <a:rPr lang="en-US" dirty="0" smtClean="0"/>
              <a:t>Take time to customize your own view for your pt population!</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AutoShape 7"/>
          <p:cNvSpPr>
            <a:spLocks/>
          </p:cNvSpPr>
          <p:nvPr/>
        </p:nvSpPr>
        <p:spPr bwMode="auto">
          <a:xfrm rot="16200000">
            <a:off x="1943100" y="1409700"/>
            <a:ext cx="457200" cy="2209800"/>
          </a:xfrm>
          <a:prstGeom prst="leftBrace">
            <a:avLst>
              <a:gd name="adj1" fmla="val 40278"/>
              <a:gd name="adj2" fmla="val 48245"/>
            </a:avLst>
          </a:prstGeom>
          <a:noFill/>
          <a:ln w="53975">
            <a:solidFill>
              <a:srgbClr val="FF0000"/>
            </a:solidFill>
            <a:round/>
            <a:headEnd/>
            <a:tailEnd/>
          </a:ln>
          <a:effectLst/>
        </p:spPr>
        <p:txBody>
          <a:bodyPr wrap="none" anchor="ctr"/>
          <a:lstStyle/>
          <a:p>
            <a:endParaRPr lang="en-US"/>
          </a:p>
        </p:txBody>
      </p:sp>
      <p:sp>
        <p:nvSpPr>
          <p:cNvPr id="40968" name="AutoShape 8"/>
          <p:cNvSpPr>
            <a:spLocks/>
          </p:cNvSpPr>
          <p:nvPr/>
        </p:nvSpPr>
        <p:spPr bwMode="auto">
          <a:xfrm rot="16200000">
            <a:off x="4038600" y="1600200"/>
            <a:ext cx="381000" cy="1600200"/>
          </a:xfrm>
          <a:prstGeom prst="leftBrace">
            <a:avLst>
              <a:gd name="adj1" fmla="val 35000"/>
              <a:gd name="adj2" fmla="val 50000"/>
            </a:avLst>
          </a:prstGeom>
          <a:noFill/>
          <a:ln w="53975">
            <a:solidFill>
              <a:srgbClr val="00FF00"/>
            </a:solidFill>
            <a:round/>
            <a:headEnd/>
            <a:tailEnd/>
          </a:ln>
          <a:effectLst/>
        </p:spPr>
        <p:txBody>
          <a:bodyPr wrap="none" anchor="ctr"/>
          <a:lstStyle/>
          <a:p>
            <a:endParaRPr lang="en-US"/>
          </a:p>
        </p:txBody>
      </p:sp>
      <p:sp>
        <p:nvSpPr>
          <p:cNvPr id="40969" name="Text Box 9"/>
          <p:cNvSpPr txBox="1">
            <a:spLocks noChangeArrowheads="1"/>
          </p:cNvSpPr>
          <p:nvPr/>
        </p:nvSpPr>
        <p:spPr bwMode="auto">
          <a:xfrm>
            <a:off x="2133600" y="2819400"/>
            <a:ext cx="609600" cy="423863"/>
          </a:xfrm>
          <a:prstGeom prst="rect">
            <a:avLst/>
          </a:prstGeom>
          <a:noFill/>
          <a:ln w="57150">
            <a:solidFill>
              <a:srgbClr val="FF0000"/>
            </a:solidFill>
            <a:miter lim="800000"/>
            <a:headEnd/>
            <a:tailEnd/>
          </a:ln>
          <a:effectLst/>
        </p:spPr>
        <p:txBody>
          <a:bodyPr>
            <a:spAutoFit/>
          </a:bodyPr>
          <a:lstStyle/>
          <a:p>
            <a:pPr>
              <a:spcBef>
                <a:spcPct val="50000"/>
              </a:spcBef>
            </a:pPr>
            <a:r>
              <a:rPr lang="en-US"/>
              <a:t>ON</a:t>
            </a:r>
          </a:p>
        </p:txBody>
      </p:sp>
      <p:sp>
        <p:nvSpPr>
          <p:cNvPr id="40970" name="Text Box 10"/>
          <p:cNvSpPr txBox="1">
            <a:spLocks noChangeArrowheads="1"/>
          </p:cNvSpPr>
          <p:nvPr/>
        </p:nvSpPr>
        <p:spPr bwMode="auto">
          <a:xfrm>
            <a:off x="3810000" y="2895600"/>
            <a:ext cx="685800" cy="423863"/>
          </a:xfrm>
          <a:prstGeom prst="rect">
            <a:avLst/>
          </a:prstGeom>
          <a:noFill/>
          <a:ln w="57150">
            <a:solidFill>
              <a:srgbClr val="00FF00"/>
            </a:solidFill>
            <a:miter lim="800000"/>
            <a:headEnd/>
            <a:tailEnd/>
          </a:ln>
          <a:effectLst/>
        </p:spPr>
        <p:txBody>
          <a:bodyPr>
            <a:spAutoFit/>
          </a:bodyPr>
          <a:lstStyle/>
          <a:p>
            <a:pPr>
              <a:spcBef>
                <a:spcPct val="50000"/>
              </a:spcBef>
            </a:pPr>
            <a:r>
              <a:rPr lang="en-US"/>
              <a:t>Off</a:t>
            </a:r>
          </a:p>
        </p:txBody>
      </p:sp>
      <p:pic>
        <p:nvPicPr>
          <p:cNvPr id="40971" name="Picture 11" descr="fs customize 5"/>
          <p:cNvPicPr>
            <a:picLocks noChangeAspect="1" noChangeArrowheads="1"/>
          </p:cNvPicPr>
          <p:nvPr/>
        </p:nvPicPr>
        <p:blipFill>
          <a:blip r:embed="rId2" cstate="print"/>
          <a:srcRect/>
          <a:stretch>
            <a:fillRect/>
          </a:stretch>
        </p:blipFill>
        <p:spPr bwMode="auto">
          <a:xfrm>
            <a:off x="2120900" y="3886200"/>
            <a:ext cx="7023100" cy="2813050"/>
          </a:xfrm>
          <a:prstGeom prst="rect">
            <a:avLst/>
          </a:prstGeom>
          <a:noFill/>
        </p:spPr>
      </p:pic>
      <p:pic>
        <p:nvPicPr>
          <p:cNvPr id="40972" name="Picture 12" descr="fs customize 4"/>
          <p:cNvPicPr>
            <a:picLocks noChangeAspect="1" noChangeArrowheads="1"/>
          </p:cNvPicPr>
          <p:nvPr/>
        </p:nvPicPr>
        <p:blipFill>
          <a:blip r:embed="rId3" cstate="print"/>
          <a:srcRect/>
          <a:stretch>
            <a:fillRect/>
          </a:stretch>
        </p:blipFill>
        <p:spPr bwMode="auto">
          <a:xfrm>
            <a:off x="228600" y="0"/>
            <a:ext cx="4857750" cy="2311400"/>
          </a:xfrm>
          <a:prstGeom prst="rect">
            <a:avLst/>
          </a:prstGeom>
          <a:noFill/>
        </p:spPr>
      </p:pic>
      <p:sp>
        <p:nvSpPr>
          <p:cNvPr id="40973" name="Oval 13"/>
          <p:cNvSpPr>
            <a:spLocks noChangeArrowheads="1"/>
          </p:cNvSpPr>
          <p:nvPr/>
        </p:nvSpPr>
        <p:spPr bwMode="auto">
          <a:xfrm>
            <a:off x="2133600" y="152400"/>
            <a:ext cx="1295400" cy="381000"/>
          </a:xfrm>
          <a:prstGeom prst="ellipse">
            <a:avLst/>
          </a:prstGeom>
          <a:noFill/>
          <a:ln w="57150">
            <a:solidFill>
              <a:srgbClr val="FF00FF"/>
            </a:solidFill>
            <a:round/>
            <a:headEnd/>
            <a:tailEnd/>
          </a:ln>
          <a:effectLst/>
        </p:spPr>
        <p:txBody>
          <a:bodyPr wrap="none" anchor="ctr"/>
          <a:lstStyle/>
          <a:p>
            <a:endParaRPr lang="en-US"/>
          </a:p>
        </p:txBody>
      </p:sp>
      <p:sp>
        <p:nvSpPr>
          <p:cNvPr id="40974" name="Oval 14"/>
          <p:cNvSpPr>
            <a:spLocks noChangeArrowheads="1"/>
          </p:cNvSpPr>
          <p:nvPr/>
        </p:nvSpPr>
        <p:spPr bwMode="auto">
          <a:xfrm>
            <a:off x="5334000" y="4343400"/>
            <a:ext cx="990600" cy="457200"/>
          </a:xfrm>
          <a:prstGeom prst="ellipse">
            <a:avLst/>
          </a:prstGeom>
          <a:noFill/>
          <a:ln w="57150">
            <a:solidFill>
              <a:srgbClr val="FF00FF"/>
            </a:solidFill>
            <a:round/>
            <a:headEnd/>
            <a:tailEnd/>
          </a:ln>
          <a:effectLst/>
        </p:spPr>
        <p:txBody>
          <a:bodyPr wrap="none" anchor="ctr"/>
          <a:lstStyle/>
          <a:p>
            <a:endParaRPr lang="en-US"/>
          </a:p>
        </p:txBody>
      </p:sp>
      <p:sp>
        <p:nvSpPr>
          <p:cNvPr id="40977" name="Freeform 17"/>
          <p:cNvSpPr>
            <a:spLocks/>
          </p:cNvSpPr>
          <p:nvPr/>
        </p:nvSpPr>
        <p:spPr bwMode="auto">
          <a:xfrm>
            <a:off x="3505200" y="381000"/>
            <a:ext cx="2984500" cy="4102100"/>
          </a:xfrm>
          <a:custGeom>
            <a:avLst/>
            <a:gdLst/>
            <a:ahLst/>
            <a:cxnLst>
              <a:cxn ang="0">
                <a:pos x="0" y="0"/>
              </a:cxn>
              <a:cxn ang="0">
                <a:pos x="1632" y="1680"/>
              </a:cxn>
              <a:cxn ang="0">
                <a:pos x="1488" y="2448"/>
              </a:cxn>
              <a:cxn ang="0">
                <a:pos x="1440" y="2496"/>
              </a:cxn>
              <a:cxn ang="0">
                <a:pos x="1488" y="2496"/>
              </a:cxn>
              <a:cxn ang="0">
                <a:pos x="1440" y="2496"/>
              </a:cxn>
              <a:cxn ang="0">
                <a:pos x="1488" y="2496"/>
              </a:cxn>
            </a:cxnLst>
            <a:rect l="0" t="0" r="r" b="b"/>
            <a:pathLst>
              <a:path w="1880" h="2584">
                <a:moveTo>
                  <a:pt x="0" y="0"/>
                </a:moveTo>
                <a:cubicBezTo>
                  <a:pt x="692" y="636"/>
                  <a:pt x="1384" y="1272"/>
                  <a:pt x="1632" y="1680"/>
                </a:cubicBezTo>
                <a:cubicBezTo>
                  <a:pt x="1880" y="2088"/>
                  <a:pt x="1520" y="2312"/>
                  <a:pt x="1488" y="2448"/>
                </a:cubicBezTo>
                <a:cubicBezTo>
                  <a:pt x="1456" y="2584"/>
                  <a:pt x="1440" y="2488"/>
                  <a:pt x="1440" y="2496"/>
                </a:cubicBezTo>
                <a:cubicBezTo>
                  <a:pt x="1440" y="2504"/>
                  <a:pt x="1488" y="2496"/>
                  <a:pt x="1488" y="2496"/>
                </a:cubicBezTo>
                <a:cubicBezTo>
                  <a:pt x="1488" y="2496"/>
                  <a:pt x="1440" y="2496"/>
                  <a:pt x="1440" y="2496"/>
                </a:cubicBezTo>
                <a:cubicBezTo>
                  <a:pt x="1440" y="2496"/>
                  <a:pt x="1464" y="2496"/>
                  <a:pt x="1488" y="2496"/>
                </a:cubicBezTo>
              </a:path>
            </a:pathLst>
          </a:custGeom>
          <a:noFill/>
          <a:ln w="44450" cap="rnd">
            <a:solidFill>
              <a:srgbClr val="FF00FF"/>
            </a:solidFill>
            <a:prstDash val="sysDot"/>
            <a:round/>
            <a:headEnd/>
            <a:tailEnd/>
          </a:ln>
          <a:effectLst/>
        </p:spPr>
        <p:txBody>
          <a:bodyPr/>
          <a:lstStyle/>
          <a:p>
            <a:endParaRPr lang="en-US"/>
          </a:p>
        </p:txBody>
      </p:sp>
      <p:sp>
        <p:nvSpPr>
          <p:cNvPr id="40978" name="Text Box 18"/>
          <p:cNvSpPr txBox="1">
            <a:spLocks noChangeArrowheads="1"/>
          </p:cNvSpPr>
          <p:nvPr/>
        </p:nvSpPr>
        <p:spPr bwMode="auto">
          <a:xfrm>
            <a:off x="228600" y="2819400"/>
            <a:ext cx="1676400" cy="2246769"/>
          </a:xfrm>
          <a:prstGeom prst="rect">
            <a:avLst/>
          </a:prstGeom>
          <a:solidFill>
            <a:schemeClr val="bg2">
              <a:lumMod val="75000"/>
            </a:schemeClr>
          </a:solidFill>
          <a:ln w="9525">
            <a:noFill/>
            <a:miter lim="800000"/>
            <a:headEnd/>
            <a:tailEnd/>
          </a:ln>
          <a:effectLst/>
        </p:spPr>
        <p:txBody>
          <a:bodyPr wrap="square">
            <a:spAutoFit/>
          </a:bodyPr>
          <a:lstStyle/>
          <a:p>
            <a:pPr>
              <a:spcBef>
                <a:spcPct val="50000"/>
              </a:spcBef>
            </a:pPr>
            <a:r>
              <a:rPr lang="en-US" sz="1400" b="1" dirty="0"/>
              <a:t>Why </a:t>
            </a:r>
            <a:r>
              <a:rPr lang="en-US" sz="1400" b="1" dirty="0" smtClean="0"/>
              <a:t>no </a:t>
            </a:r>
            <a:r>
              <a:rPr lang="en-US" sz="1400" b="1" dirty="0"/>
              <a:t>data </a:t>
            </a:r>
            <a:r>
              <a:rPr lang="en-US" sz="1400" b="1" dirty="0" smtClean="0"/>
              <a:t>displaying </a:t>
            </a:r>
            <a:r>
              <a:rPr lang="en-US" sz="1400" b="1" dirty="0"/>
              <a:t>under the pulmonary section since it was turned on to display?</a:t>
            </a:r>
            <a:r>
              <a:rPr lang="en-US" sz="1400" dirty="0"/>
              <a:t> </a:t>
            </a:r>
            <a:r>
              <a:rPr lang="en-US" sz="1400" i="1" dirty="0"/>
              <a:t>Nothing was charted on this patient in that section so nothing displays</a:t>
            </a:r>
            <a:endParaRPr lang="en-US" sz="1400" dirty="0"/>
          </a:p>
        </p:txBody>
      </p:sp>
      <p:sp>
        <p:nvSpPr>
          <p:cNvPr id="40979" name="Rectangle 19"/>
          <p:cNvSpPr>
            <a:spLocks noChangeArrowheads="1"/>
          </p:cNvSpPr>
          <p:nvPr/>
        </p:nvSpPr>
        <p:spPr bwMode="auto">
          <a:xfrm>
            <a:off x="3657600" y="3886200"/>
            <a:ext cx="2286000" cy="152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0980" name="Text Box 20"/>
          <p:cNvSpPr txBox="1">
            <a:spLocks noChangeArrowheads="1"/>
          </p:cNvSpPr>
          <p:nvPr/>
        </p:nvSpPr>
        <p:spPr bwMode="auto">
          <a:xfrm>
            <a:off x="5943600" y="304800"/>
            <a:ext cx="2895600" cy="2677656"/>
          </a:xfrm>
          <a:prstGeom prst="rect">
            <a:avLst/>
          </a:prstGeom>
          <a:solidFill>
            <a:schemeClr val="bg2">
              <a:lumMod val="75000"/>
            </a:schemeClr>
          </a:solidFill>
          <a:ln w="9525">
            <a:noFill/>
            <a:miter lim="800000"/>
            <a:headEnd/>
            <a:tailEnd/>
          </a:ln>
          <a:effectLst/>
        </p:spPr>
        <p:txBody>
          <a:bodyPr wrap="square">
            <a:spAutoFit/>
          </a:bodyPr>
          <a:lstStyle/>
          <a:p>
            <a:pPr marL="342900" indent="-342900"/>
            <a:r>
              <a:rPr lang="en-US" sz="1400" b="1" dirty="0"/>
              <a:t>Important Considerations</a:t>
            </a:r>
          </a:p>
          <a:p>
            <a:pPr marL="342900" indent="-342900"/>
            <a:endParaRPr lang="en-US" sz="1400" b="1" dirty="0"/>
          </a:p>
          <a:p>
            <a:pPr marL="342900" indent="-342900"/>
            <a:r>
              <a:rPr lang="en-US" sz="1400" dirty="0"/>
              <a:t>Once a new configuration is set, it will be the same for all patients until the parameters are changed. </a:t>
            </a:r>
          </a:p>
          <a:p>
            <a:pPr marL="342900" indent="-342900"/>
            <a:r>
              <a:rPr lang="en-US" sz="1400" dirty="0"/>
              <a:t>New items are being mapped in StarPanel all the time so ongoing maintenance will be needed to keep the </a:t>
            </a:r>
            <a:r>
              <a:rPr lang="en-US" sz="1400" dirty="0" err="1"/>
              <a:t>Flowsheet</a:t>
            </a:r>
            <a:r>
              <a:rPr lang="en-US" sz="1400" dirty="0"/>
              <a:t> narrowed to the select items. </a:t>
            </a:r>
            <a:endParaRPr lang="en-US" dirty="0"/>
          </a:p>
        </p:txBody>
      </p:sp>
      <p:sp>
        <p:nvSpPr>
          <p:cNvPr id="40981" name="Freeform 21"/>
          <p:cNvSpPr>
            <a:spLocks/>
          </p:cNvSpPr>
          <p:nvPr/>
        </p:nvSpPr>
        <p:spPr bwMode="auto">
          <a:xfrm>
            <a:off x="342900" y="457200"/>
            <a:ext cx="952500" cy="2362200"/>
          </a:xfrm>
          <a:custGeom>
            <a:avLst/>
            <a:gdLst/>
            <a:ahLst/>
            <a:cxnLst>
              <a:cxn ang="0">
                <a:pos x="120" y="1448"/>
              </a:cxn>
              <a:cxn ang="0">
                <a:pos x="72" y="344"/>
              </a:cxn>
              <a:cxn ang="0">
                <a:pos x="552" y="56"/>
              </a:cxn>
              <a:cxn ang="0">
                <a:pos x="552" y="8"/>
              </a:cxn>
              <a:cxn ang="0">
                <a:pos x="552" y="56"/>
              </a:cxn>
            </a:cxnLst>
            <a:rect l="0" t="0" r="r" b="b"/>
            <a:pathLst>
              <a:path w="632" h="1448">
                <a:moveTo>
                  <a:pt x="120" y="1448"/>
                </a:moveTo>
                <a:cubicBezTo>
                  <a:pt x="60" y="1012"/>
                  <a:pt x="0" y="576"/>
                  <a:pt x="72" y="344"/>
                </a:cubicBezTo>
                <a:cubicBezTo>
                  <a:pt x="144" y="112"/>
                  <a:pt x="472" y="112"/>
                  <a:pt x="552" y="56"/>
                </a:cubicBezTo>
                <a:cubicBezTo>
                  <a:pt x="632" y="0"/>
                  <a:pt x="552" y="8"/>
                  <a:pt x="552" y="8"/>
                </a:cubicBezTo>
                <a:cubicBezTo>
                  <a:pt x="552" y="8"/>
                  <a:pt x="552" y="32"/>
                  <a:pt x="552" y="56"/>
                </a:cubicBezTo>
              </a:path>
            </a:pathLst>
          </a:custGeom>
          <a:noFill/>
          <a:ln w="53975" cap="rnd">
            <a:solidFill>
              <a:schemeClr val="tx1"/>
            </a:solidFill>
            <a:prstDash val="sysDot"/>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dashboard 1"/>
          <p:cNvPicPr>
            <a:picLocks noChangeAspect="1" noChangeArrowheads="1"/>
          </p:cNvPicPr>
          <p:nvPr/>
        </p:nvPicPr>
        <p:blipFill>
          <a:blip r:embed="rId2" cstate="print"/>
          <a:srcRect/>
          <a:stretch>
            <a:fillRect/>
          </a:stretch>
        </p:blipFill>
        <p:spPr bwMode="auto">
          <a:xfrm>
            <a:off x="360921" y="3581400"/>
            <a:ext cx="8480425" cy="1943100"/>
          </a:xfrm>
          <a:prstGeom prst="rect">
            <a:avLst/>
          </a:prstGeom>
          <a:noFill/>
        </p:spPr>
      </p:pic>
      <p:sp>
        <p:nvSpPr>
          <p:cNvPr id="33797" name="Oval 5"/>
          <p:cNvSpPr>
            <a:spLocks noChangeArrowheads="1"/>
          </p:cNvSpPr>
          <p:nvPr/>
        </p:nvSpPr>
        <p:spPr bwMode="auto">
          <a:xfrm>
            <a:off x="152400" y="4362450"/>
            <a:ext cx="838200" cy="381000"/>
          </a:xfrm>
          <a:prstGeom prst="ellipse">
            <a:avLst/>
          </a:prstGeom>
          <a:noFill/>
          <a:ln w="57150">
            <a:solidFill>
              <a:srgbClr val="00FF00"/>
            </a:solidFill>
            <a:round/>
            <a:headEnd/>
            <a:tailEnd/>
          </a:ln>
          <a:effectLst/>
        </p:spPr>
        <p:txBody>
          <a:bodyPr wrap="none" anchor="ctr"/>
          <a:lstStyle/>
          <a:p>
            <a:endParaRPr lang="en-US"/>
          </a:p>
        </p:txBody>
      </p:sp>
      <p:sp>
        <p:nvSpPr>
          <p:cNvPr id="33798" name="Rectangle 6"/>
          <p:cNvSpPr>
            <a:spLocks noChangeArrowheads="1"/>
          </p:cNvSpPr>
          <p:nvPr/>
        </p:nvSpPr>
        <p:spPr bwMode="auto">
          <a:xfrm>
            <a:off x="1921099" y="3740776"/>
            <a:ext cx="1066800" cy="1676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6" name="Rectangle 5"/>
          <p:cNvSpPr/>
          <p:nvPr/>
        </p:nvSpPr>
        <p:spPr>
          <a:xfrm>
            <a:off x="1159099" y="3764387"/>
            <a:ext cx="762000" cy="1676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85800" y="381000"/>
            <a:ext cx="64008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DASHBOARDS</a:t>
            </a:r>
            <a:endParaRPr lang="en-US" sz="3600" b="1" dirty="0">
              <a:effectLst>
                <a:outerShdw blurRad="38100" dist="38100" dir="2700000" algn="tl">
                  <a:srgbClr val="000000">
                    <a:alpha val="43137"/>
                  </a:srgbClr>
                </a:outerShdw>
              </a:effectLst>
            </a:endParaRPr>
          </a:p>
        </p:txBody>
      </p:sp>
      <p:sp>
        <p:nvSpPr>
          <p:cNvPr id="8" name="TextBox 7"/>
          <p:cNvSpPr txBox="1"/>
          <p:nvPr/>
        </p:nvSpPr>
        <p:spPr>
          <a:xfrm>
            <a:off x="533400" y="1066800"/>
            <a:ext cx="7620000" cy="2862322"/>
          </a:xfrm>
          <a:prstGeom prst="rect">
            <a:avLst/>
          </a:prstGeom>
          <a:noFill/>
        </p:spPr>
        <p:txBody>
          <a:bodyPr wrap="square" rtlCol="0">
            <a:spAutoFit/>
          </a:bodyPr>
          <a:lstStyle/>
          <a:p>
            <a:pPr>
              <a:buFont typeface="Arial" pitchFamily="34" charset="0"/>
              <a:buChar char="•"/>
            </a:pPr>
            <a:r>
              <a:rPr lang="en-US" dirty="0" smtClean="0"/>
              <a:t>Dashboards are a quick way to see specific data about a subset of patients</a:t>
            </a:r>
          </a:p>
          <a:p>
            <a:pPr>
              <a:buFont typeface="Arial" pitchFamily="34" charset="0"/>
              <a:buChar char="•"/>
            </a:pPr>
            <a:r>
              <a:rPr lang="en-US" dirty="0" smtClean="0"/>
              <a:t>Available in black bar in StarPanel</a:t>
            </a:r>
          </a:p>
          <a:p>
            <a:pPr>
              <a:buFont typeface="Arial" pitchFamily="34" charset="0"/>
              <a:buChar char="•"/>
            </a:pPr>
            <a:r>
              <a:rPr lang="en-US" dirty="0" smtClean="0"/>
              <a:t>Current Dashboards include:</a:t>
            </a:r>
          </a:p>
          <a:p>
            <a:pPr lvl="1">
              <a:buFont typeface="Arial" pitchFamily="34" charset="0"/>
              <a:buChar char="•"/>
            </a:pPr>
            <a:r>
              <a:rPr lang="en-US" dirty="0" smtClean="0"/>
              <a:t>Nutrition, </a:t>
            </a:r>
            <a:r>
              <a:rPr lang="en-US" dirty="0" err="1" smtClean="0"/>
              <a:t>PreOrders</a:t>
            </a:r>
            <a:r>
              <a:rPr lang="en-US" dirty="0" smtClean="0"/>
              <a:t>, </a:t>
            </a:r>
            <a:r>
              <a:rPr lang="en-US" dirty="0" smtClean="0"/>
              <a:t>Dialysis preorders, </a:t>
            </a:r>
            <a:r>
              <a:rPr lang="en-US" dirty="0" smtClean="0"/>
              <a:t>PICC, </a:t>
            </a:r>
            <a:r>
              <a:rPr lang="en-US" dirty="0" smtClean="0"/>
              <a:t>Newborn Nursery, CM, SW, Chaplain,  Interpreter, </a:t>
            </a:r>
            <a:r>
              <a:rPr lang="en-US" dirty="0" err="1" smtClean="0"/>
              <a:t>Childlife</a:t>
            </a:r>
            <a:r>
              <a:rPr lang="en-US" dirty="0" smtClean="0"/>
              <a:t>, WIC/Lactation, Respiratory Therapy, Medical Receptionists</a:t>
            </a:r>
          </a:p>
          <a:p>
            <a:pPr lvl="1">
              <a:buFont typeface="Arial" pitchFamily="34" charset="0"/>
              <a:buChar char="•"/>
            </a:pPr>
            <a:r>
              <a:rPr lang="en-US" dirty="0" smtClean="0"/>
              <a:t>(pulls </a:t>
            </a:r>
            <a:r>
              <a:rPr lang="en-US" dirty="0" smtClean="0"/>
              <a:t>data from WIZ </a:t>
            </a:r>
            <a:r>
              <a:rPr lang="en-US" dirty="0" smtClean="0"/>
              <a:t>, Medipac, and Admission History) </a:t>
            </a:r>
            <a:r>
              <a:rPr lang="en-US" dirty="0" smtClean="0"/>
              <a:t>etc.</a:t>
            </a:r>
          </a:p>
          <a:p>
            <a:pPr lvl="1">
              <a:buFont typeface="Arial" pitchFamily="34" charset="0"/>
              <a:buChar char="•"/>
            </a:pPr>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Text Box 6"/>
          <p:cNvSpPr txBox="1">
            <a:spLocks noChangeArrowheads="1"/>
          </p:cNvSpPr>
          <p:nvPr/>
        </p:nvSpPr>
        <p:spPr bwMode="auto">
          <a:xfrm>
            <a:off x="152400" y="4114800"/>
            <a:ext cx="7239000" cy="1615827"/>
          </a:xfrm>
          <a:prstGeom prst="rect">
            <a:avLst/>
          </a:prstGeom>
          <a:solidFill>
            <a:schemeClr val="bg2">
              <a:lumMod val="75000"/>
            </a:schemeClr>
          </a:solidFill>
          <a:ln w="9525">
            <a:noFill/>
            <a:miter lim="800000"/>
            <a:headEnd/>
            <a:tailEnd/>
          </a:ln>
          <a:effectLst/>
        </p:spPr>
        <p:txBody>
          <a:bodyPr>
            <a:spAutoFit/>
          </a:bodyPr>
          <a:lstStyle/>
          <a:p>
            <a:pPr>
              <a:spcBef>
                <a:spcPct val="50000"/>
              </a:spcBef>
            </a:pPr>
            <a:r>
              <a:rPr lang="en-US" dirty="0"/>
              <a:t>PICC Line Dashboard allows the PICC Team to better monitor lines regardless of patient movement. </a:t>
            </a:r>
            <a:r>
              <a:rPr lang="en-US" dirty="0" smtClean="0"/>
              <a:t> </a:t>
            </a:r>
          </a:p>
          <a:p>
            <a:pPr>
              <a:spcBef>
                <a:spcPct val="50000"/>
              </a:spcBef>
            </a:pPr>
            <a:r>
              <a:rPr lang="en-US" dirty="0" smtClean="0"/>
              <a:t>Ancillary Dashboard informs them of admissions with positive findings (</a:t>
            </a:r>
            <a:r>
              <a:rPr lang="en-US" b="1" dirty="0" smtClean="0"/>
              <a:t>serves as a </a:t>
            </a:r>
            <a:r>
              <a:rPr lang="en-US" b="1" dirty="0"/>
              <a:t>consult </a:t>
            </a:r>
            <a:r>
              <a:rPr lang="en-US" b="1" dirty="0" smtClean="0"/>
              <a:t>order </a:t>
            </a:r>
            <a:r>
              <a:rPr lang="en-US" b="1" dirty="0" smtClean="0"/>
              <a:t>for a Chaplain on </a:t>
            </a:r>
            <a:r>
              <a:rPr lang="en-US" b="1" dirty="0" smtClean="0"/>
              <a:t>admission)</a:t>
            </a:r>
            <a:r>
              <a:rPr lang="en-US" dirty="0" smtClean="0"/>
              <a:t> and/or Orders in HEO for their service. </a:t>
            </a:r>
            <a:endParaRPr lang="en-US"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59" y="145859"/>
            <a:ext cx="9105900" cy="381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399" y="4114800"/>
            <a:ext cx="1228725"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Indicators</a:t>
            </a:r>
            <a:r>
              <a:rPr lang="en-US" dirty="0"/>
              <a:t> in StarPanel display: on the inpatient whiteboard and can be added to an Inpatient Census or Pt. view</a:t>
            </a:r>
          </a:p>
          <a:p>
            <a:r>
              <a:rPr lang="en-US" dirty="0"/>
              <a:t> Show in real time, specific items that have not been charted – </a:t>
            </a:r>
          </a:p>
          <a:p>
            <a:pPr lvl="1">
              <a:buFont typeface="Arial" pitchFamily="34" charset="0"/>
              <a:buChar char="•"/>
            </a:pPr>
            <a:r>
              <a:rPr lang="en-US" b="1" dirty="0">
                <a:solidFill>
                  <a:srgbClr val="FF0000"/>
                </a:solidFill>
              </a:rPr>
              <a:t>red</a:t>
            </a:r>
            <a:r>
              <a:rPr lang="en-US" dirty="0"/>
              <a:t> if not charted within specified time frame,</a:t>
            </a:r>
          </a:p>
          <a:p>
            <a:pPr lvl="1">
              <a:buFont typeface="Arial" pitchFamily="34" charset="0"/>
              <a:buChar char="•"/>
            </a:pPr>
            <a:r>
              <a:rPr lang="en-US" b="1" dirty="0">
                <a:solidFill>
                  <a:srgbClr val="FFFF00"/>
                </a:solidFill>
              </a:rPr>
              <a:t>yellow</a:t>
            </a:r>
            <a:r>
              <a:rPr lang="en-US" dirty="0">
                <a:solidFill>
                  <a:srgbClr val="FFFF00"/>
                </a:solidFill>
              </a:rPr>
              <a:t> </a:t>
            </a:r>
            <a:r>
              <a:rPr lang="en-US" dirty="0"/>
              <a:t>is getting close to noncompliance, </a:t>
            </a:r>
          </a:p>
          <a:p>
            <a:pPr lvl="1">
              <a:buFont typeface="Arial" pitchFamily="34" charset="0"/>
              <a:buChar char="•"/>
            </a:pPr>
            <a:r>
              <a:rPr lang="en-US" b="1" dirty="0">
                <a:solidFill>
                  <a:srgbClr val="00B050"/>
                </a:solidFill>
              </a:rPr>
              <a:t>green</a:t>
            </a:r>
            <a:r>
              <a:rPr lang="en-US" dirty="0"/>
              <a:t> is charted within time frame specified</a:t>
            </a:r>
          </a:p>
          <a:p>
            <a:endParaRPr lang="en-US" dirty="0"/>
          </a:p>
        </p:txBody>
      </p:sp>
      <p:sp>
        <p:nvSpPr>
          <p:cNvPr id="3" name="Title 2"/>
          <p:cNvSpPr>
            <a:spLocks noGrp="1"/>
          </p:cNvSpPr>
          <p:nvPr>
            <p:ph type="title"/>
          </p:nvPr>
        </p:nvSpPr>
        <p:spPr/>
        <p:txBody>
          <a:bodyPr/>
          <a:lstStyle/>
          <a:p>
            <a:r>
              <a:rPr lang="en-US" dirty="0">
                <a:solidFill>
                  <a:schemeClr val="tx1"/>
                </a:solidFill>
              </a:rPr>
              <a:t>Indicators</a:t>
            </a:r>
          </a:p>
        </p:txBody>
      </p:sp>
      <p:pic>
        <p:nvPicPr>
          <p:cNvPr id="4" name="Picture 2"/>
          <p:cNvPicPr>
            <a:picLocks noChangeAspect="1" noChangeArrowheads="1"/>
          </p:cNvPicPr>
          <p:nvPr/>
        </p:nvPicPr>
        <p:blipFill>
          <a:blip r:embed="rId2" cstate="print"/>
          <a:stretch>
            <a:fillRect/>
          </a:stretch>
        </p:blipFill>
        <p:spPr bwMode="auto">
          <a:xfrm>
            <a:off x="1066800" y="4876800"/>
            <a:ext cx="6172200" cy="1752600"/>
          </a:xfrm>
          <a:prstGeom prst="rect">
            <a:avLst/>
          </a:prstGeom>
          <a:noFill/>
          <a:ln w="9525">
            <a:noFill/>
            <a:miter lim="800000"/>
            <a:headEnd/>
            <a:tailEnd/>
          </a:ln>
        </p:spPr>
      </p:pic>
    </p:spTree>
    <p:extLst>
      <p:ext uri="{BB962C8B-B14F-4D97-AF65-F5344CB8AC3E}">
        <p14:creationId xmlns:p14="http://schemas.microsoft.com/office/powerpoint/2010/main" val="16706905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Set Up Inpatient Census or </a:t>
            </a:r>
            <a:r>
              <a:rPr lang="en-US" sz="2800" dirty="0" err="1"/>
              <a:t>Pt</a:t>
            </a:r>
            <a:r>
              <a:rPr lang="en-US" sz="2800" dirty="0"/>
              <a:t> View to See Documents and Indicators Columns</a:t>
            </a:r>
          </a:p>
        </p:txBody>
      </p:sp>
      <p:pic>
        <p:nvPicPr>
          <p:cNvPr id="4" name="Picture 2"/>
          <p:cNvPicPr>
            <a:picLocks noGrp="1" noChangeAspect="1" noChangeArrowheads="1"/>
          </p:cNvPicPr>
          <p:nvPr>
            <p:ph idx="1"/>
          </p:nvPr>
        </p:nvPicPr>
        <p:blipFill>
          <a:blip r:embed="rId2" cstate="print"/>
          <a:srcRect/>
          <a:stretch>
            <a:fillRect/>
          </a:stretch>
        </p:blipFill>
        <p:spPr bwMode="auto">
          <a:xfrm>
            <a:off x="465786" y="1627747"/>
            <a:ext cx="8229600" cy="3249053"/>
          </a:xfrm>
          <a:prstGeom prst="rect">
            <a:avLst/>
          </a:prstGeom>
          <a:noFill/>
          <a:ln w="9525">
            <a:noFill/>
            <a:miter lim="800000"/>
            <a:headEnd/>
            <a:tailEnd/>
          </a:ln>
        </p:spPr>
      </p:pic>
      <p:sp>
        <p:nvSpPr>
          <p:cNvPr id="5" name="TextBox 4"/>
          <p:cNvSpPr txBox="1"/>
          <p:nvPr/>
        </p:nvSpPr>
        <p:spPr>
          <a:xfrm>
            <a:off x="465786" y="5133558"/>
            <a:ext cx="6316014" cy="1200329"/>
          </a:xfrm>
          <a:prstGeom prst="rect">
            <a:avLst/>
          </a:prstGeom>
          <a:noFill/>
          <a:ln>
            <a:solidFill>
              <a:schemeClr val="tx2">
                <a:lumMod val="40000"/>
                <a:lumOff val="60000"/>
              </a:schemeClr>
            </a:solidFill>
          </a:ln>
        </p:spPr>
        <p:txBody>
          <a:bodyPr wrap="square" rtlCol="0">
            <a:spAutoFit/>
          </a:bodyPr>
          <a:lstStyle/>
          <a:p>
            <a:r>
              <a:rPr lang="en-US" dirty="0" smtClean="0"/>
              <a:t>To select the documents you want to pull into the </a:t>
            </a:r>
            <a:r>
              <a:rPr lang="en-US" dirty="0" err="1" smtClean="0"/>
              <a:t>docum</a:t>
            </a:r>
            <a:r>
              <a:rPr lang="en-US" dirty="0" smtClean="0"/>
              <a:t> column, click on the blue </a:t>
            </a:r>
            <a:r>
              <a:rPr lang="en-US" dirty="0" err="1" smtClean="0"/>
              <a:t>Docum</a:t>
            </a:r>
            <a:r>
              <a:rPr lang="en-US" dirty="0" smtClean="0"/>
              <a:t> and select from items in frame below. Easy way to see if Admission Histories are completed!</a:t>
            </a:r>
            <a:endParaRPr lang="en-US" dirty="0"/>
          </a:p>
        </p:txBody>
      </p:sp>
      <p:pic>
        <p:nvPicPr>
          <p:cNvPr id="6" name="Picture 2" descr="C:\Documents and Settings\campd\Local Settings\Temporary Internet Files\Content.IE5\473KPQ0R\MCj02957550000[1].wmf"/>
          <p:cNvPicPr>
            <a:picLocks noChangeAspect="1" noChangeArrowheads="1"/>
          </p:cNvPicPr>
          <p:nvPr/>
        </p:nvPicPr>
        <p:blipFill>
          <a:blip r:embed="rId3" cstate="print"/>
          <a:srcRect/>
          <a:stretch>
            <a:fillRect/>
          </a:stretch>
        </p:blipFill>
        <p:spPr bwMode="auto">
          <a:xfrm>
            <a:off x="7162800" y="4876800"/>
            <a:ext cx="1295400" cy="1436847"/>
          </a:xfrm>
          <a:prstGeom prst="rect">
            <a:avLst/>
          </a:prstGeom>
          <a:noFill/>
        </p:spPr>
      </p:pic>
    </p:spTree>
    <p:extLst>
      <p:ext uri="{BB962C8B-B14F-4D97-AF65-F5344CB8AC3E}">
        <p14:creationId xmlns:p14="http://schemas.microsoft.com/office/powerpoint/2010/main" val="32360691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Grp="1" noChangeAspect="1" noChangeArrowheads="1"/>
          </p:cNvPicPr>
          <p:nvPr>
            <p:ph idx="1"/>
          </p:nvPr>
        </p:nvPicPr>
        <p:blipFill>
          <a:blip r:embed="rId2" cstate="print"/>
          <a:srcRect/>
          <a:stretch>
            <a:fillRect/>
          </a:stretch>
        </p:blipFill>
        <p:spPr>
          <a:xfrm>
            <a:off x="381000" y="1524000"/>
            <a:ext cx="5257800" cy="4953000"/>
          </a:xfrm>
        </p:spPr>
      </p:pic>
      <p:sp>
        <p:nvSpPr>
          <p:cNvPr id="30722" name="Rectangle 2"/>
          <p:cNvSpPr>
            <a:spLocks noGrp="1" noChangeArrowheads="1"/>
          </p:cNvSpPr>
          <p:nvPr>
            <p:ph type="title"/>
          </p:nvPr>
        </p:nvSpPr>
        <p:spPr>
          <a:xfrm>
            <a:off x="914400" y="381000"/>
            <a:ext cx="7772400" cy="679450"/>
          </a:xfrm>
        </p:spPr>
        <p:txBody>
          <a:bodyPr>
            <a:normAutofit fontScale="90000"/>
          </a:bodyPr>
          <a:lstStyle/>
          <a:p>
            <a:r>
              <a:rPr lang="en-US" dirty="0" smtClean="0"/>
              <a:t>Customize Your StarPanel View</a:t>
            </a:r>
            <a:endParaRPr lang="en-US" dirty="0"/>
          </a:p>
        </p:txBody>
      </p:sp>
      <p:sp>
        <p:nvSpPr>
          <p:cNvPr id="30724" name="AutoShape 4"/>
          <p:cNvSpPr>
            <a:spLocks noChangeArrowheads="1"/>
          </p:cNvSpPr>
          <p:nvPr/>
        </p:nvSpPr>
        <p:spPr bwMode="auto">
          <a:xfrm>
            <a:off x="1524000" y="4876800"/>
            <a:ext cx="1828800" cy="990600"/>
          </a:xfrm>
          <a:prstGeom prst="wedgeRoundRectCallout">
            <a:avLst>
              <a:gd name="adj1" fmla="val -61023"/>
              <a:gd name="adj2" fmla="val 79806"/>
              <a:gd name="adj3" fmla="val 16667"/>
            </a:avLst>
          </a:prstGeom>
          <a:solidFill>
            <a:schemeClr val="bg2">
              <a:lumMod val="75000"/>
            </a:schemeClr>
          </a:solidFill>
          <a:ln w="9525">
            <a:solidFill>
              <a:schemeClr val="tx1"/>
            </a:solidFill>
            <a:miter lim="800000"/>
            <a:headEnd/>
            <a:tailEnd/>
          </a:ln>
          <a:effectLst/>
        </p:spPr>
        <p:txBody>
          <a:bodyPr/>
          <a:lstStyle/>
          <a:p>
            <a:pPr algn="ctr" eaLnBrk="0" hangingPunct="0"/>
            <a:r>
              <a:rPr lang="en-US" dirty="0">
                <a:latin typeface="Tahoma" pitchFamily="34" charset="0"/>
              </a:rPr>
              <a:t>Step 1 click on </a:t>
            </a:r>
            <a:r>
              <a:rPr lang="en-US" b="1" dirty="0">
                <a:latin typeface="Tahoma" pitchFamily="34" charset="0"/>
              </a:rPr>
              <a:t>Customize</a:t>
            </a:r>
            <a:endParaRPr lang="en-US" dirty="0">
              <a:latin typeface="Tahoma" pitchFamily="34" charset="0"/>
            </a:endParaRPr>
          </a:p>
        </p:txBody>
      </p:sp>
      <p:sp>
        <p:nvSpPr>
          <p:cNvPr id="30725" name="Text Box 5"/>
          <p:cNvSpPr txBox="1">
            <a:spLocks noChangeArrowheads="1"/>
          </p:cNvSpPr>
          <p:nvPr/>
        </p:nvSpPr>
        <p:spPr bwMode="auto">
          <a:xfrm>
            <a:off x="1905000" y="1905000"/>
            <a:ext cx="3048000" cy="1338828"/>
          </a:xfrm>
          <a:prstGeom prst="rect">
            <a:avLst/>
          </a:prstGeom>
          <a:solidFill>
            <a:schemeClr val="bg2">
              <a:lumMod val="75000"/>
            </a:schemeClr>
          </a:solidFill>
          <a:ln w="9525">
            <a:noFill/>
            <a:miter lim="800000"/>
            <a:headEnd/>
            <a:tailEnd/>
          </a:ln>
          <a:effectLst/>
        </p:spPr>
        <p:txBody>
          <a:bodyPr>
            <a:spAutoFit/>
          </a:bodyPr>
          <a:lstStyle/>
          <a:p>
            <a:pPr algn="ctr" eaLnBrk="0" hangingPunct="0"/>
            <a:r>
              <a:rPr lang="en-US" dirty="0" smtClean="0">
                <a:latin typeface="Tahoma" pitchFamily="34" charset="0"/>
              </a:rPr>
              <a:t>Each </a:t>
            </a:r>
            <a:r>
              <a:rPr lang="en-US" dirty="0">
                <a:latin typeface="Tahoma" pitchFamily="34" charset="0"/>
              </a:rPr>
              <a:t>user </a:t>
            </a:r>
            <a:r>
              <a:rPr lang="en-US" b="1" dirty="0">
                <a:latin typeface="Tahoma" pitchFamily="34" charset="0"/>
              </a:rPr>
              <a:t>must</a:t>
            </a:r>
            <a:r>
              <a:rPr lang="en-US" dirty="0">
                <a:latin typeface="Tahoma" pitchFamily="34" charset="0"/>
              </a:rPr>
              <a:t> set up their own </a:t>
            </a:r>
            <a:r>
              <a:rPr lang="en-US" dirty="0" smtClean="0">
                <a:latin typeface="Tahoma" pitchFamily="34" charset="0"/>
              </a:rPr>
              <a:t>Preferences </a:t>
            </a:r>
            <a:r>
              <a:rPr lang="en-US" dirty="0">
                <a:latin typeface="Tahoma" pitchFamily="34" charset="0"/>
              </a:rPr>
              <a:t>in StarPanel</a:t>
            </a:r>
          </a:p>
          <a:p>
            <a:pPr eaLnBrk="0" hangingPunct="0">
              <a:spcBef>
                <a:spcPct val="50000"/>
              </a:spcBef>
            </a:pPr>
            <a:endParaRPr lang="en-US" dirty="0">
              <a:latin typeface="Tahoma" pitchFamily="34" charset="0"/>
            </a:endParaRPr>
          </a:p>
        </p:txBody>
      </p:sp>
      <p:pic>
        <p:nvPicPr>
          <p:cNvPr id="30726" name="Picture 6"/>
          <p:cNvPicPr>
            <a:picLocks noChangeAspect="1" noChangeArrowheads="1"/>
          </p:cNvPicPr>
          <p:nvPr/>
        </p:nvPicPr>
        <p:blipFill>
          <a:blip r:embed="rId3" cstate="print"/>
          <a:srcRect/>
          <a:stretch>
            <a:fillRect/>
          </a:stretch>
        </p:blipFill>
        <p:spPr bwMode="auto">
          <a:xfrm>
            <a:off x="4572000" y="3581400"/>
            <a:ext cx="1905000" cy="2305050"/>
          </a:xfrm>
          <a:prstGeom prst="rect">
            <a:avLst/>
          </a:prstGeom>
          <a:noFill/>
          <a:ln w="9525">
            <a:noFill/>
            <a:miter lim="800000"/>
            <a:headEnd/>
            <a:tailEnd/>
          </a:ln>
          <a:effectLst/>
        </p:spPr>
      </p:pic>
      <p:sp>
        <p:nvSpPr>
          <p:cNvPr id="30727" name="AutoShape 7"/>
          <p:cNvSpPr>
            <a:spLocks noChangeArrowheads="1"/>
          </p:cNvSpPr>
          <p:nvPr/>
        </p:nvSpPr>
        <p:spPr bwMode="auto">
          <a:xfrm>
            <a:off x="6934200" y="3581400"/>
            <a:ext cx="1752600" cy="1143000"/>
          </a:xfrm>
          <a:prstGeom prst="wedgeRoundRectCallout">
            <a:avLst>
              <a:gd name="adj1" fmla="val -117394"/>
              <a:gd name="adj2" fmla="val 111667"/>
              <a:gd name="adj3" fmla="val 16667"/>
            </a:avLst>
          </a:prstGeom>
          <a:solidFill>
            <a:schemeClr val="bg2">
              <a:lumMod val="75000"/>
            </a:schemeClr>
          </a:solidFill>
          <a:ln w="9525">
            <a:solidFill>
              <a:schemeClr val="tx1"/>
            </a:solidFill>
            <a:miter lim="800000"/>
            <a:headEnd/>
            <a:tailEnd/>
          </a:ln>
          <a:effectLst/>
        </p:spPr>
        <p:txBody>
          <a:bodyPr/>
          <a:lstStyle/>
          <a:p>
            <a:pPr algn="ctr" eaLnBrk="0" hangingPunct="0"/>
            <a:r>
              <a:rPr lang="en-US" dirty="0">
                <a:latin typeface="Tahoma" pitchFamily="34" charset="0"/>
              </a:rPr>
              <a:t>Step 2 click on </a:t>
            </a:r>
            <a:r>
              <a:rPr lang="en-US" b="1" dirty="0">
                <a:latin typeface="Tahoma" pitchFamily="34" charset="0"/>
              </a:rPr>
              <a:t>Preferences</a:t>
            </a:r>
            <a:endParaRPr lang="en-US" dirty="0">
              <a:latin typeface="Tahoma" pitchFamily="34" charset="0"/>
            </a:endParaRPr>
          </a:p>
        </p:txBody>
      </p:sp>
      <p:pic>
        <p:nvPicPr>
          <p:cNvPr id="8" name="Picture 2" descr="C:\Documents and Settings\campd\Local Settings\Temporary Internet Files\Content.IE5\473KPQ0R\MCj02957550000[1].wmf"/>
          <p:cNvPicPr>
            <a:picLocks noChangeAspect="1" noChangeArrowheads="1"/>
          </p:cNvPicPr>
          <p:nvPr/>
        </p:nvPicPr>
        <p:blipFill>
          <a:blip r:embed="rId4" cstate="print"/>
          <a:srcRect/>
          <a:stretch>
            <a:fillRect/>
          </a:stretch>
        </p:blipFill>
        <p:spPr bwMode="auto">
          <a:xfrm>
            <a:off x="7010400" y="1066800"/>
            <a:ext cx="1219200" cy="1352326"/>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30415"/>
            <a:ext cx="8124825"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AutoShape 3"/>
          <p:cNvSpPr>
            <a:spLocks noChangeArrowheads="1"/>
          </p:cNvSpPr>
          <p:nvPr/>
        </p:nvSpPr>
        <p:spPr bwMode="auto">
          <a:xfrm>
            <a:off x="5143500" y="304800"/>
            <a:ext cx="3276600" cy="1600200"/>
          </a:xfrm>
          <a:prstGeom prst="wedgeRoundRectCallout">
            <a:avLst>
              <a:gd name="adj1" fmla="val 16725"/>
              <a:gd name="adj2" fmla="val 85819"/>
              <a:gd name="adj3" fmla="val 16667"/>
            </a:avLst>
          </a:prstGeom>
          <a:solidFill>
            <a:schemeClr val="accent1">
              <a:lumMod val="60000"/>
              <a:lumOff val="40000"/>
            </a:schemeClr>
          </a:solidFill>
          <a:ln w="9525">
            <a:solidFill>
              <a:schemeClr val="tx1"/>
            </a:solidFill>
            <a:miter lim="800000"/>
            <a:headEnd/>
            <a:tailEnd/>
          </a:ln>
          <a:effectLst/>
        </p:spPr>
        <p:txBody>
          <a:bodyPr/>
          <a:lstStyle/>
          <a:p>
            <a:pPr algn="ctr" eaLnBrk="0" hangingPunct="0"/>
            <a:r>
              <a:rPr lang="en-US" dirty="0">
                <a:latin typeface="Tahoma" pitchFamily="34" charset="0"/>
              </a:rPr>
              <a:t>Step 3: </a:t>
            </a:r>
            <a:r>
              <a:rPr lang="en-US" b="1" dirty="0" smtClean="0">
                <a:latin typeface="Tahoma" pitchFamily="34" charset="0"/>
              </a:rPr>
              <a:t>When opening a patient chart </a:t>
            </a:r>
            <a:r>
              <a:rPr lang="en-US" dirty="0" smtClean="0">
                <a:latin typeface="Tahoma" pitchFamily="34" charset="0"/>
              </a:rPr>
              <a:t>for </a:t>
            </a:r>
            <a:r>
              <a:rPr lang="en-US" u="sng" dirty="0" smtClean="0">
                <a:latin typeface="Tahoma" pitchFamily="34" charset="0"/>
              </a:rPr>
              <a:t>Inpatient</a:t>
            </a:r>
            <a:r>
              <a:rPr lang="en-US" dirty="0" smtClean="0">
                <a:latin typeface="Tahoma" pitchFamily="34" charset="0"/>
              </a:rPr>
              <a:t>: select </a:t>
            </a:r>
            <a:r>
              <a:rPr lang="en-US" dirty="0">
                <a:latin typeface="Tahoma" pitchFamily="34" charset="0"/>
              </a:rPr>
              <a:t>the </a:t>
            </a:r>
            <a:r>
              <a:rPr lang="en-US" dirty="0" smtClean="0">
                <a:latin typeface="Tahoma" pitchFamily="34" charset="0"/>
              </a:rPr>
              <a:t>OPC </a:t>
            </a:r>
          </a:p>
        </p:txBody>
      </p:sp>
      <p:sp>
        <p:nvSpPr>
          <p:cNvPr id="31748" name="AutoShape 4"/>
          <p:cNvSpPr>
            <a:spLocks noChangeArrowheads="1"/>
          </p:cNvSpPr>
          <p:nvPr/>
        </p:nvSpPr>
        <p:spPr bwMode="auto">
          <a:xfrm>
            <a:off x="4267200" y="5105400"/>
            <a:ext cx="4343400" cy="1295400"/>
          </a:xfrm>
          <a:prstGeom prst="wedgeRoundRectCallout">
            <a:avLst>
              <a:gd name="adj1" fmla="val -17032"/>
              <a:gd name="adj2" fmla="val -97426"/>
              <a:gd name="adj3" fmla="val 16667"/>
            </a:avLst>
          </a:prstGeom>
          <a:solidFill>
            <a:schemeClr val="bg2">
              <a:lumMod val="75000"/>
            </a:schemeClr>
          </a:solidFill>
          <a:ln w="9525">
            <a:solidFill>
              <a:schemeClr val="tx1"/>
            </a:solidFill>
            <a:miter lim="800000"/>
            <a:headEnd/>
            <a:tailEnd/>
          </a:ln>
          <a:effectLst/>
        </p:spPr>
        <p:txBody>
          <a:bodyPr/>
          <a:lstStyle/>
          <a:p>
            <a:pPr algn="ctr" eaLnBrk="0" hangingPunct="0"/>
            <a:r>
              <a:rPr lang="en-US" dirty="0">
                <a:latin typeface="Tahoma" pitchFamily="34" charset="0"/>
              </a:rPr>
              <a:t>Step 4: </a:t>
            </a:r>
            <a:r>
              <a:rPr lang="en-US" dirty="0" smtClean="0">
                <a:latin typeface="Tahoma" pitchFamily="34" charset="0"/>
              </a:rPr>
              <a:t> </a:t>
            </a:r>
            <a:r>
              <a:rPr lang="en-US" u="sng" dirty="0" smtClean="0">
                <a:latin typeface="Tahoma" pitchFamily="34" charset="0"/>
              </a:rPr>
              <a:t>Inpatient</a:t>
            </a:r>
            <a:r>
              <a:rPr lang="en-US" dirty="0" smtClean="0">
                <a:latin typeface="Tahoma" pitchFamily="34" charset="0"/>
              </a:rPr>
              <a:t>: Set </a:t>
            </a:r>
            <a:r>
              <a:rPr lang="en-US" dirty="0">
                <a:latin typeface="Tahoma" pitchFamily="34" charset="0"/>
              </a:rPr>
              <a:t>up </a:t>
            </a:r>
            <a:r>
              <a:rPr lang="en-US" b="1" dirty="0" err="1" smtClean="0">
                <a:latin typeface="Tahoma" pitchFamily="34" charset="0"/>
              </a:rPr>
              <a:t>PatientsView</a:t>
            </a:r>
            <a:r>
              <a:rPr lang="en-US" dirty="0" smtClean="0">
                <a:latin typeface="Tahoma" pitchFamily="34" charset="0"/>
              </a:rPr>
              <a:t> </a:t>
            </a:r>
            <a:r>
              <a:rPr lang="en-US" b="1" dirty="0" smtClean="0">
                <a:latin typeface="Tahoma" pitchFamily="34" charset="0"/>
              </a:rPr>
              <a:t> </a:t>
            </a:r>
            <a:r>
              <a:rPr lang="en-US" dirty="0">
                <a:latin typeface="Tahoma" pitchFamily="34" charset="0"/>
              </a:rPr>
              <a:t>by clicking on </a:t>
            </a:r>
            <a:r>
              <a:rPr lang="en-US" dirty="0" smtClean="0">
                <a:latin typeface="Tahoma" pitchFamily="34" charset="0"/>
              </a:rPr>
              <a:t>it</a:t>
            </a:r>
            <a:endParaRPr lang="en-US" b="1" dirty="0">
              <a:latin typeface="Tahoma"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1" name="Picture 5" descr="sp preferences to show hed pdfs"/>
          <p:cNvPicPr>
            <a:picLocks noChangeAspect="1" noChangeArrowheads="1"/>
          </p:cNvPicPr>
          <p:nvPr/>
        </p:nvPicPr>
        <p:blipFill>
          <a:blip r:embed="rId2" cstate="print"/>
          <a:srcRect/>
          <a:stretch>
            <a:fillRect/>
          </a:stretch>
        </p:blipFill>
        <p:spPr bwMode="auto">
          <a:xfrm>
            <a:off x="381000" y="1905000"/>
            <a:ext cx="8534400" cy="2106613"/>
          </a:xfrm>
          <a:prstGeom prst="rect">
            <a:avLst/>
          </a:prstGeom>
          <a:noFill/>
        </p:spPr>
      </p:pic>
      <p:sp>
        <p:nvSpPr>
          <p:cNvPr id="55303" name="Rectangle 7"/>
          <p:cNvSpPr>
            <a:spLocks noChangeArrowheads="1"/>
          </p:cNvSpPr>
          <p:nvPr/>
        </p:nvSpPr>
        <p:spPr bwMode="auto">
          <a:xfrm>
            <a:off x="5791200" y="2971800"/>
            <a:ext cx="3124200" cy="228600"/>
          </a:xfrm>
          <a:prstGeom prst="rect">
            <a:avLst/>
          </a:prstGeom>
          <a:noFill/>
          <a:ln w="38100">
            <a:solidFill>
              <a:srgbClr val="FF0000"/>
            </a:solidFill>
            <a:miter lim="800000"/>
            <a:headEnd/>
            <a:tailEnd/>
          </a:ln>
          <a:effectLst/>
        </p:spPr>
        <p:txBody>
          <a:bodyPr wrap="none" anchor="ctr"/>
          <a:lstStyle/>
          <a:p>
            <a:endParaRPr lang="en-US"/>
          </a:p>
        </p:txBody>
      </p:sp>
      <p:sp>
        <p:nvSpPr>
          <p:cNvPr id="55304" name="AutoShape 8"/>
          <p:cNvSpPr>
            <a:spLocks noChangeArrowheads="1"/>
          </p:cNvSpPr>
          <p:nvPr/>
        </p:nvSpPr>
        <p:spPr bwMode="auto">
          <a:xfrm>
            <a:off x="5334000" y="4419600"/>
            <a:ext cx="2819400" cy="1676400"/>
          </a:xfrm>
          <a:prstGeom prst="wedgeRoundRectCallout">
            <a:avLst>
              <a:gd name="adj1" fmla="val 17005"/>
              <a:gd name="adj2" fmla="val -118278"/>
              <a:gd name="adj3" fmla="val 16667"/>
            </a:avLst>
          </a:prstGeom>
          <a:solidFill>
            <a:schemeClr val="bg2">
              <a:lumMod val="75000"/>
            </a:schemeClr>
          </a:solidFill>
          <a:ln w="9525">
            <a:solidFill>
              <a:schemeClr val="tx1"/>
            </a:solidFill>
            <a:miter lim="800000"/>
            <a:headEnd/>
            <a:tailEnd/>
          </a:ln>
          <a:effectLst/>
        </p:spPr>
        <p:txBody>
          <a:bodyPr/>
          <a:lstStyle/>
          <a:p>
            <a:r>
              <a:rPr lang="en-US" dirty="0" smtClean="0"/>
              <a:t>5. </a:t>
            </a:r>
            <a:r>
              <a:rPr lang="en-US" dirty="0"/>
              <a:t>In the right column of preference options, click on Yes beside “</a:t>
            </a:r>
            <a:r>
              <a:rPr lang="en-US" b="1" i="1" dirty="0">
                <a:solidFill>
                  <a:srgbClr val="3333FF"/>
                </a:solidFill>
              </a:rPr>
              <a:t>Show PDF reports from HED</a:t>
            </a:r>
            <a:r>
              <a:rPr lang="en-US" dirty="0"/>
              <a:t>”</a:t>
            </a:r>
          </a:p>
        </p:txBody>
      </p:sp>
      <p:sp>
        <p:nvSpPr>
          <p:cNvPr id="55305" name="Text Box 9"/>
          <p:cNvSpPr txBox="1">
            <a:spLocks noChangeArrowheads="1"/>
          </p:cNvSpPr>
          <p:nvPr/>
        </p:nvSpPr>
        <p:spPr bwMode="auto">
          <a:xfrm>
            <a:off x="8153400" y="2971800"/>
            <a:ext cx="457200" cy="274638"/>
          </a:xfrm>
          <a:prstGeom prst="rect">
            <a:avLst/>
          </a:prstGeom>
          <a:noFill/>
          <a:ln w="9525">
            <a:noFill/>
            <a:miter lim="800000"/>
            <a:headEnd/>
            <a:tailEnd/>
          </a:ln>
          <a:effectLst/>
        </p:spPr>
        <p:txBody>
          <a:bodyPr>
            <a:spAutoFit/>
          </a:bodyPr>
          <a:lstStyle/>
          <a:p>
            <a:pPr>
              <a:spcBef>
                <a:spcPct val="50000"/>
              </a:spcBef>
            </a:pPr>
            <a:r>
              <a:rPr lang="en-US" sz="1200" b="1">
                <a:solidFill>
                  <a:srgbClr val="3333FF"/>
                </a:solidFill>
                <a:latin typeface="Times New Roman" pitchFamily="18" charset="0"/>
              </a:rPr>
              <a:t>yes</a:t>
            </a:r>
          </a:p>
        </p:txBody>
      </p:sp>
      <p:sp>
        <p:nvSpPr>
          <p:cNvPr id="55306" name="Oval 10"/>
          <p:cNvSpPr>
            <a:spLocks noChangeArrowheads="1"/>
          </p:cNvSpPr>
          <p:nvPr/>
        </p:nvSpPr>
        <p:spPr bwMode="auto">
          <a:xfrm>
            <a:off x="8153400" y="2971800"/>
            <a:ext cx="457200" cy="228600"/>
          </a:xfrm>
          <a:prstGeom prst="ellipse">
            <a:avLst/>
          </a:prstGeom>
          <a:noFill/>
          <a:ln w="38100">
            <a:solidFill>
              <a:srgbClr val="00FF00"/>
            </a:solidFill>
            <a:prstDash val="sysDot"/>
            <a:round/>
            <a:headEnd/>
            <a:tailEnd/>
          </a:ln>
          <a:effectLst/>
        </p:spPr>
        <p:txBody>
          <a:bodyPr wrap="none" anchor="ctr"/>
          <a:lstStyle/>
          <a:p>
            <a:endParaRPr lang="en-US"/>
          </a:p>
        </p:txBody>
      </p:sp>
      <p:pic>
        <p:nvPicPr>
          <p:cNvPr id="7" name="Picture 2" descr="C:\Documents and Settings\campd\Local Settings\Temporary Internet Files\Content.IE5\473KPQ0R\MCj02957550000[1].wmf"/>
          <p:cNvPicPr>
            <a:picLocks noChangeAspect="1" noChangeArrowheads="1"/>
          </p:cNvPicPr>
          <p:nvPr/>
        </p:nvPicPr>
        <p:blipFill>
          <a:blip r:embed="rId3" cstate="print"/>
          <a:srcRect/>
          <a:stretch>
            <a:fillRect/>
          </a:stretch>
        </p:blipFill>
        <p:spPr bwMode="auto">
          <a:xfrm>
            <a:off x="7391400" y="228600"/>
            <a:ext cx="1295400" cy="1436847"/>
          </a:xfrm>
          <a:prstGeom prst="rect">
            <a:avLst/>
          </a:prstGeom>
          <a:noFill/>
        </p:spPr>
      </p:pic>
      <p:sp>
        <p:nvSpPr>
          <p:cNvPr id="8" name="TextBox 7"/>
          <p:cNvSpPr txBox="1"/>
          <p:nvPr/>
        </p:nvSpPr>
        <p:spPr>
          <a:xfrm>
            <a:off x="762000" y="4267200"/>
            <a:ext cx="4038600" cy="2308324"/>
          </a:xfrm>
          <a:prstGeom prst="rect">
            <a:avLst/>
          </a:prstGeom>
          <a:solidFill>
            <a:schemeClr val="bg2">
              <a:lumMod val="75000"/>
            </a:schemeClr>
          </a:solidFill>
        </p:spPr>
        <p:txBody>
          <a:bodyPr wrap="square" rtlCol="0">
            <a:spAutoFit/>
          </a:bodyPr>
          <a:lstStyle/>
          <a:p>
            <a:r>
              <a:rPr lang="en-US" dirty="0" smtClean="0"/>
              <a:t>You must change this setting to see reports from HED in StarPanel after discharge.  Nurses have 47h to complete documentation after Discharge in HED.  All data documented in HED goes to StarPanel via these reports(except line management)  48h after DC.</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381000" y="1828800"/>
            <a:ext cx="8229600" cy="4111181"/>
          </a:xfrm>
          <a:prstGeom prst="rect">
            <a:avLst/>
          </a:prstGeom>
          <a:noFill/>
          <a:ln w="9525">
            <a:noFill/>
            <a:miter lim="800000"/>
            <a:headEnd/>
            <a:tailEnd/>
          </a:ln>
          <a:effectLst/>
        </p:spPr>
      </p:pic>
      <p:sp>
        <p:nvSpPr>
          <p:cNvPr id="2" name="Title 1"/>
          <p:cNvSpPr>
            <a:spLocks noGrp="1"/>
          </p:cNvSpPr>
          <p:nvPr>
            <p:ph type="title"/>
          </p:nvPr>
        </p:nvSpPr>
        <p:spPr>
          <a:xfrm>
            <a:off x="1600200" y="274638"/>
            <a:ext cx="7086600" cy="1143000"/>
          </a:xfrm>
        </p:spPr>
        <p:txBody>
          <a:bodyPr>
            <a:normAutofit/>
          </a:bodyPr>
          <a:lstStyle/>
          <a:p>
            <a:r>
              <a:rPr lang="en-US" dirty="0" smtClean="0"/>
              <a:t>StarPanel  Updates</a:t>
            </a:r>
            <a:endParaRPr lang="en-US" dirty="0"/>
          </a:p>
        </p:txBody>
      </p:sp>
      <p:sp>
        <p:nvSpPr>
          <p:cNvPr id="5" name="TextBox 4"/>
          <p:cNvSpPr txBox="1"/>
          <p:nvPr/>
        </p:nvSpPr>
        <p:spPr>
          <a:xfrm>
            <a:off x="5410200" y="1752600"/>
            <a:ext cx="2971800" cy="1754326"/>
          </a:xfrm>
          <a:prstGeom prst="rect">
            <a:avLst/>
          </a:prstGeom>
          <a:solidFill>
            <a:schemeClr val="bg2">
              <a:lumMod val="75000"/>
            </a:schemeClr>
          </a:solidFill>
        </p:spPr>
        <p:txBody>
          <a:bodyPr wrap="square" rtlCol="0">
            <a:spAutoFit/>
          </a:bodyPr>
          <a:lstStyle/>
          <a:p>
            <a:r>
              <a:rPr lang="en-US" dirty="0" smtClean="0"/>
              <a:t>To </a:t>
            </a:r>
            <a:r>
              <a:rPr lang="en-US" dirty="0"/>
              <a:t>see the latest </a:t>
            </a:r>
            <a:r>
              <a:rPr lang="en-US" dirty="0" smtClean="0"/>
              <a:t>changes,</a:t>
            </a:r>
            <a:endParaRPr lang="en-US" dirty="0"/>
          </a:p>
          <a:p>
            <a:r>
              <a:rPr lang="en-US" dirty="0" smtClean="0"/>
              <a:t>Take a quick look at the entries if something doesn’t function the way you expect it to! </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19200"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457200" y="1981200"/>
            <a:ext cx="8229600" cy="4144963"/>
          </a:xfrm>
          <a:noFill/>
        </p:spPr>
        <p:txBody>
          <a:bodyPr>
            <a:normAutofit/>
          </a:bodyPr>
          <a:lstStyle/>
          <a:p>
            <a:r>
              <a:rPr lang="en-US" dirty="0"/>
              <a:t>Reviews </a:t>
            </a:r>
            <a:r>
              <a:rPr lang="en-US" dirty="0" smtClean="0"/>
              <a:t> and Reports in </a:t>
            </a:r>
            <a:r>
              <a:rPr lang="en-US" dirty="0"/>
              <a:t>HED</a:t>
            </a:r>
          </a:p>
          <a:p>
            <a:r>
              <a:rPr lang="en-US" dirty="0" err="1" smtClean="0"/>
              <a:t>Flowsheets</a:t>
            </a:r>
            <a:r>
              <a:rPr lang="en-US" dirty="0" smtClean="0"/>
              <a:t>, Dashboards and Indicators </a:t>
            </a:r>
            <a:r>
              <a:rPr lang="en-US" dirty="0"/>
              <a:t>in </a:t>
            </a:r>
            <a:r>
              <a:rPr lang="en-US" dirty="0" smtClean="0"/>
              <a:t>StarPanel</a:t>
            </a:r>
          </a:p>
          <a:p>
            <a:r>
              <a:rPr lang="en-US" dirty="0" smtClean="0"/>
              <a:t>EDW DATA</a:t>
            </a:r>
          </a:p>
          <a:p>
            <a:r>
              <a:rPr lang="en-US" dirty="0" smtClean="0"/>
              <a:t>Business Object Reports</a:t>
            </a:r>
          </a:p>
          <a:p>
            <a:r>
              <a:rPr lang="en-US" dirty="0" smtClean="0"/>
              <a:t>NDNQI / </a:t>
            </a:r>
            <a:r>
              <a:rPr lang="en-US" dirty="0" err="1" smtClean="0"/>
              <a:t>SciHealth</a:t>
            </a:r>
            <a:r>
              <a:rPr lang="en-US" dirty="0" smtClean="0"/>
              <a:t> Data–  Quality Data</a:t>
            </a:r>
            <a:endParaRPr lang="en-US" dirty="0" smtClean="0">
              <a:solidFill>
                <a:srgbClr val="FF0000"/>
              </a:solidFill>
            </a:endParaRPr>
          </a:p>
          <a:p>
            <a:pPr lvl="1">
              <a:buNone/>
            </a:pPr>
            <a:endParaRPr lang="en-US" dirty="0" smtClean="0"/>
          </a:p>
        </p:txBody>
      </p:sp>
      <p:sp>
        <p:nvSpPr>
          <p:cNvPr id="3074" name="Rectangle 2"/>
          <p:cNvSpPr>
            <a:spLocks noGrp="1" noChangeArrowheads="1"/>
          </p:cNvSpPr>
          <p:nvPr>
            <p:ph type="title"/>
          </p:nvPr>
        </p:nvSpPr>
        <p:spPr>
          <a:xfrm>
            <a:off x="457200" y="274638"/>
            <a:ext cx="4724400" cy="1143000"/>
          </a:xfrm>
        </p:spPr>
        <p:txBody>
          <a:bodyPr>
            <a:normAutofit fontScale="90000"/>
          </a:bodyPr>
          <a:lstStyle/>
          <a:p>
            <a:r>
              <a:rPr lang="en-US" sz="4000" dirty="0" smtClean="0"/>
              <a:t>Multiple Points of Access to HED Data</a:t>
            </a:r>
            <a:endParaRPr lang="en-US" sz="4000" dirty="0"/>
          </a:p>
        </p:txBody>
      </p:sp>
      <p:pic>
        <p:nvPicPr>
          <p:cNvPr id="3076" name="Picture 4" descr="j0287005"/>
          <p:cNvPicPr>
            <a:picLocks noChangeAspect="1" noChangeArrowheads="1"/>
          </p:cNvPicPr>
          <p:nvPr/>
        </p:nvPicPr>
        <p:blipFill>
          <a:blip r:embed="rId2" cstate="print"/>
          <a:srcRect/>
          <a:stretch>
            <a:fillRect/>
          </a:stretch>
        </p:blipFill>
        <p:spPr bwMode="auto">
          <a:xfrm>
            <a:off x="7475538" y="152400"/>
            <a:ext cx="1374775" cy="23622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064" y="3581400"/>
            <a:ext cx="8229600" cy="3001963"/>
          </a:xfrm>
        </p:spPr>
        <p:txBody>
          <a:bodyPr>
            <a:normAutofit/>
          </a:bodyPr>
          <a:lstStyle/>
          <a:p>
            <a:r>
              <a:rPr lang="en-US" dirty="0" err="1" smtClean="0"/>
              <a:t>RxStar</a:t>
            </a:r>
            <a:r>
              <a:rPr lang="en-US" dirty="0" smtClean="0"/>
              <a:t> is the application used to write electronic prescriptions</a:t>
            </a:r>
          </a:p>
          <a:p>
            <a:r>
              <a:rPr lang="en-US" dirty="0" smtClean="0"/>
              <a:t>It can be accessed in the yellow tabs or Action button in StarPanel</a:t>
            </a:r>
          </a:p>
          <a:p>
            <a:r>
              <a:rPr lang="en-US" dirty="0" smtClean="0"/>
              <a:t>It is also embedded in our discharge tools – the Discharge Process</a:t>
            </a:r>
          </a:p>
          <a:p>
            <a:pPr marL="0" indent="0">
              <a:buNone/>
            </a:pPr>
            <a:endParaRPr lang="en-US" dirty="0" smtClean="0"/>
          </a:p>
          <a:p>
            <a:pPr lvl="1"/>
            <a:endParaRPr lang="en-US" dirty="0" smtClean="0"/>
          </a:p>
          <a:p>
            <a:pPr lvl="1"/>
            <a:endParaRPr lang="en-US" dirty="0"/>
          </a:p>
        </p:txBody>
      </p:sp>
      <p:sp>
        <p:nvSpPr>
          <p:cNvPr id="2" name="Title 1"/>
          <p:cNvSpPr>
            <a:spLocks noGrp="1"/>
          </p:cNvSpPr>
          <p:nvPr>
            <p:ph type="title"/>
          </p:nvPr>
        </p:nvSpPr>
        <p:spPr>
          <a:xfrm>
            <a:off x="457200" y="274638"/>
            <a:ext cx="8229600" cy="868362"/>
          </a:xfrm>
        </p:spPr>
        <p:txBody>
          <a:bodyPr/>
          <a:lstStyle/>
          <a:p>
            <a:r>
              <a:rPr lang="en-US" dirty="0" err="1" smtClean="0"/>
              <a:t>RxStar</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57" y="1295400"/>
            <a:ext cx="8685213"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29044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685" y="1295400"/>
            <a:ext cx="8229600" cy="2514600"/>
          </a:xfrm>
        </p:spPr>
        <p:txBody>
          <a:bodyPr>
            <a:normAutofit fontScale="77500" lnSpcReduction="20000"/>
          </a:bodyPr>
          <a:lstStyle/>
          <a:p>
            <a:r>
              <a:rPr lang="en-US" dirty="0"/>
              <a:t>Scripts can be faxed, sent electronically or printed</a:t>
            </a:r>
          </a:p>
          <a:p>
            <a:pPr lvl="1"/>
            <a:r>
              <a:rPr lang="en-US" dirty="0" smtClean="0"/>
              <a:t>Inpatient prescriptions  </a:t>
            </a:r>
            <a:r>
              <a:rPr lang="en-US" dirty="0"/>
              <a:t>will print to the script printer where the patient is located- by design so </a:t>
            </a:r>
            <a:r>
              <a:rPr lang="en-US" dirty="0" smtClean="0"/>
              <a:t>MR/RN </a:t>
            </a:r>
            <a:r>
              <a:rPr lang="en-US" dirty="0"/>
              <a:t>can get </a:t>
            </a:r>
            <a:r>
              <a:rPr lang="en-US" dirty="0" smtClean="0"/>
              <a:t>to the </a:t>
            </a:r>
            <a:r>
              <a:rPr lang="en-US" dirty="0"/>
              <a:t>patient</a:t>
            </a:r>
          </a:p>
          <a:p>
            <a:pPr lvl="1"/>
            <a:r>
              <a:rPr lang="en-US" dirty="0"/>
              <a:t>If a provider wants to print to his/her office instead they can select a different printer</a:t>
            </a:r>
          </a:p>
          <a:p>
            <a:pPr lvl="1"/>
            <a:r>
              <a:rPr lang="en-US" dirty="0"/>
              <a:t>Updates the patients Problem list in StarPanel</a:t>
            </a:r>
          </a:p>
          <a:p>
            <a:r>
              <a:rPr lang="en-US" dirty="0"/>
              <a:t>An RxStar Summary is sent to StarPanel and displays on </a:t>
            </a:r>
            <a:r>
              <a:rPr lang="en-US" dirty="0" smtClean="0"/>
              <a:t>the date </a:t>
            </a:r>
            <a:r>
              <a:rPr lang="en-US" dirty="0" smtClean="0"/>
              <a:t>written,  </a:t>
            </a:r>
            <a:r>
              <a:rPr lang="en-US" dirty="0"/>
              <a:t>verifies script written and gives the </a:t>
            </a:r>
            <a:r>
              <a:rPr lang="en-US" dirty="0" smtClean="0"/>
              <a:t>details</a:t>
            </a:r>
            <a:endParaRPr lang="en-US" dirty="0"/>
          </a:p>
        </p:txBody>
      </p:sp>
      <p:sp>
        <p:nvSpPr>
          <p:cNvPr id="2" name="Title 1"/>
          <p:cNvSpPr>
            <a:spLocks noGrp="1"/>
          </p:cNvSpPr>
          <p:nvPr>
            <p:ph type="title"/>
          </p:nvPr>
        </p:nvSpPr>
        <p:spPr/>
        <p:txBody>
          <a:bodyPr/>
          <a:lstStyle/>
          <a:p>
            <a:r>
              <a:rPr lang="en-US" dirty="0" err="1" smtClean="0"/>
              <a:t>RxStar</a:t>
            </a:r>
            <a:r>
              <a:rPr lang="en-US" dirty="0" smtClean="0"/>
              <a:t> cont.</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733800"/>
            <a:ext cx="792480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75081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76400"/>
            <a:ext cx="8229600" cy="2544762"/>
          </a:xfrm>
        </p:spPr>
        <p:txBody>
          <a:bodyPr/>
          <a:lstStyle/>
          <a:p>
            <a:r>
              <a:rPr lang="en-US" dirty="0" smtClean="0"/>
              <a:t>Q &amp; A</a:t>
            </a:r>
            <a:endParaRPr lang="en-US" dirty="0"/>
          </a:p>
        </p:txBody>
      </p:sp>
      <p:pic>
        <p:nvPicPr>
          <p:cNvPr id="4" name="Picture 4" descr="j0195384"/>
          <p:cNvPicPr>
            <a:picLocks noChangeAspect="1" noChangeArrowheads="1"/>
          </p:cNvPicPr>
          <p:nvPr/>
        </p:nvPicPr>
        <p:blipFill>
          <a:blip r:embed="rId2" cstate="print"/>
          <a:srcRect/>
          <a:stretch>
            <a:fillRect/>
          </a:stretch>
        </p:blipFill>
        <p:spPr bwMode="auto">
          <a:xfrm>
            <a:off x="6629400" y="1371600"/>
            <a:ext cx="1492250" cy="1371600"/>
          </a:xfrm>
          <a:prstGeom prst="rect">
            <a:avLst/>
          </a:prstGeom>
          <a:noFill/>
        </p:spPr>
      </p:pic>
    </p:spTree>
    <p:extLst>
      <p:ext uri="{BB962C8B-B14F-4D97-AF65-F5344CB8AC3E}">
        <p14:creationId xmlns:p14="http://schemas.microsoft.com/office/powerpoint/2010/main" val="1595380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669355888"/>
              </p:ext>
            </p:extLst>
          </p:nvPr>
        </p:nvGraphicFramePr>
        <p:xfrm>
          <a:off x="609599" y="1295404"/>
          <a:ext cx="7924802" cy="4809279"/>
        </p:xfrm>
        <a:graphic>
          <a:graphicData uri="http://schemas.openxmlformats.org/drawingml/2006/table">
            <a:tbl>
              <a:tblPr>
                <a:tableStyleId>{5C22544A-7EE6-4342-B048-85BDC9FD1C3A}</a:tableStyleId>
              </a:tblPr>
              <a:tblGrid>
                <a:gridCol w="2105395"/>
                <a:gridCol w="946245"/>
                <a:gridCol w="3027984"/>
                <a:gridCol w="1845178"/>
              </a:tblGrid>
              <a:tr h="155878">
                <a:tc gridSpan="4">
                  <a:txBody>
                    <a:bodyPr/>
                    <a:lstStyle/>
                    <a:p>
                      <a:pPr algn="ctr" fontAlgn="b"/>
                      <a:r>
                        <a:rPr lang="en-US" sz="900" u="none" strike="noStrike">
                          <a:effectLst/>
                        </a:rPr>
                        <a:t>REPORTS FOR PATIENT DOCUMENTATION</a:t>
                      </a:r>
                      <a:endParaRPr lang="en-US" sz="900" b="0" i="0" u="none" strike="noStrike">
                        <a:solidFill>
                          <a:srgbClr val="000000"/>
                        </a:solidFill>
                        <a:effectLst/>
                        <a:latin typeface="Calibri"/>
                      </a:endParaRPr>
                    </a:p>
                  </a:txBody>
                  <a:tcPr marL="5034" marR="5034" marT="5034" marB="0" anchor="b"/>
                </a:tc>
                <a:tc hMerge="1">
                  <a:txBody>
                    <a:bodyPr/>
                    <a:lstStyle/>
                    <a:p>
                      <a:endParaRPr lang="en-US"/>
                    </a:p>
                  </a:txBody>
                  <a:tcPr/>
                </a:tc>
                <a:tc hMerge="1">
                  <a:txBody>
                    <a:bodyPr/>
                    <a:lstStyle/>
                    <a:p>
                      <a:endParaRPr lang="en-US"/>
                    </a:p>
                  </a:txBody>
                  <a:tcPr/>
                </a:tc>
                <a:tc hMerge="1">
                  <a:txBody>
                    <a:bodyPr/>
                    <a:lstStyle/>
                    <a:p>
                      <a:endParaRPr lang="en-US"/>
                    </a:p>
                  </a:txBody>
                  <a:tcPr/>
                </a:tc>
              </a:tr>
              <a:tr h="311756">
                <a:tc>
                  <a:txBody>
                    <a:bodyPr/>
                    <a:lstStyle/>
                    <a:p>
                      <a:pPr algn="l" fontAlgn="t"/>
                      <a:r>
                        <a:rPr lang="en-US" sz="900" u="none" strike="noStrike">
                          <a:effectLst/>
                        </a:rPr>
                        <a:t>REPORT NAME (examples - see Reporting source for full list)</a:t>
                      </a:r>
                      <a:endParaRPr lang="en-US" sz="900" b="1" i="0" u="none" strike="noStrike">
                        <a:solidFill>
                          <a:srgbClr val="000000"/>
                        </a:solidFill>
                        <a:effectLst/>
                        <a:latin typeface="Calibri"/>
                      </a:endParaRPr>
                    </a:p>
                  </a:txBody>
                  <a:tcPr marL="5034" marR="5034" marT="5034" marB="0"/>
                </a:tc>
                <a:tc>
                  <a:txBody>
                    <a:bodyPr/>
                    <a:lstStyle/>
                    <a:p>
                      <a:pPr algn="l" fontAlgn="t"/>
                      <a:r>
                        <a:rPr lang="en-US" sz="900" u="none" strike="noStrike">
                          <a:effectLst/>
                        </a:rPr>
                        <a:t>REPORTING SOURCE</a:t>
                      </a:r>
                      <a:endParaRPr lang="en-US" sz="900" b="1" i="0" u="none" strike="noStrike">
                        <a:solidFill>
                          <a:srgbClr val="000000"/>
                        </a:solidFill>
                        <a:effectLst/>
                        <a:latin typeface="Calibri"/>
                      </a:endParaRPr>
                    </a:p>
                  </a:txBody>
                  <a:tcPr marL="5034" marR="5034" marT="5034" marB="0"/>
                </a:tc>
                <a:tc>
                  <a:txBody>
                    <a:bodyPr/>
                    <a:lstStyle/>
                    <a:p>
                      <a:pPr algn="l" fontAlgn="t"/>
                      <a:r>
                        <a:rPr lang="en-US" sz="900" u="none" strike="noStrike">
                          <a:effectLst/>
                        </a:rPr>
                        <a:t>METHOD TO OBTAIN</a:t>
                      </a:r>
                      <a:endParaRPr lang="en-US" sz="900" b="1" i="0" u="none" strike="noStrike">
                        <a:solidFill>
                          <a:srgbClr val="000000"/>
                        </a:solidFill>
                        <a:effectLst/>
                        <a:latin typeface="Calibri"/>
                      </a:endParaRPr>
                    </a:p>
                  </a:txBody>
                  <a:tcPr marL="5034" marR="5034" marT="5034" marB="0"/>
                </a:tc>
                <a:tc>
                  <a:txBody>
                    <a:bodyPr/>
                    <a:lstStyle/>
                    <a:p>
                      <a:pPr algn="l" fontAlgn="t"/>
                      <a:r>
                        <a:rPr lang="en-US" sz="900" u="none" strike="noStrike">
                          <a:effectLst/>
                        </a:rPr>
                        <a:t>WHEN TO USE</a:t>
                      </a:r>
                      <a:endParaRPr lang="en-US" sz="900" b="1" i="0" u="none" strike="noStrike">
                        <a:solidFill>
                          <a:srgbClr val="000000"/>
                        </a:solidFill>
                        <a:effectLst/>
                        <a:latin typeface="Calibri"/>
                      </a:endParaRPr>
                    </a:p>
                  </a:txBody>
                  <a:tcPr marL="5034" marR="5034" marT="5034" marB="0"/>
                </a:tc>
              </a:tr>
              <a:tr h="311756">
                <a:tc>
                  <a:txBody>
                    <a:bodyPr/>
                    <a:lstStyle/>
                    <a:p>
                      <a:pPr algn="l" fontAlgn="b"/>
                      <a:r>
                        <a:rPr lang="en-US" sz="900" u="none" strike="noStrike">
                          <a:effectLst/>
                        </a:rPr>
                        <a:t>Administrative Reports (modify/inactivate, fall event, etc.)</a:t>
                      </a:r>
                      <a:endParaRPr lang="en-US" sz="900" b="0" i="0" u="none" strike="noStrike">
                        <a:solidFill>
                          <a:srgbClr val="000000"/>
                        </a:solidFill>
                        <a:effectLst/>
                        <a:latin typeface="Calibri"/>
                      </a:endParaRPr>
                    </a:p>
                  </a:txBody>
                  <a:tcPr marL="5034" marR="5034" marT="5034" marB="0" anchor="b"/>
                </a:tc>
                <a:tc>
                  <a:txBody>
                    <a:bodyPr/>
                    <a:lstStyle/>
                    <a:p>
                      <a:pPr algn="l" fontAlgn="b"/>
                      <a:r>
                        <a:rPr lang="en-US" sz="900" u="none" strike="noStrike">
                          <a:effectLst/>
                        </a:rPr>
                        <a:t>HED Reports</a:t>
                      </a:r>
                      <a:endParaRPr lang="en-US" sz="900" b="0" i="0" u="none" strike="noStrike">
                        <a:solidFill>
                          <a:srgbClr val="000000"/>
                        </a:solidFill>
                        <a:effectLst/>
                        <a:latin typeface="Calibri"/>
                      </a:endParaRPr>
                    </a:p>
                  </a:txBody>
                  <a:tcPr marL="5034" marR="5034" marT="5034" marB="0" anchor="b"/>
                </a:tc>
                <a:tc>
                  <a:txBody>
                    <a:bodyPr/>
                    <a:lstStyle/>
                    <a:p>
                      <a:pPr algn="l" fontAlgn="b"/>
                      <a:r>
                        <a:rPr lang="en-US" sz="900" u="none" strike="noStrike">
                          <a:effectLst/>
                        </a:rPr>
                        <a:t>Click on Reports in HED</a:t>
                      </a:r>
                      <a:endParaRPr lang="en-US" sz="900" b="0" i="0" u="none" strike="noStrike">
                        <a:solidFill>
                          <a:srgbClr val="000000"/>
                        </a:solidFill>
                        <a:effectLst/>
                        <a:latin typeface="Calibri"/>
                      </a:endParaRPr>
                    </a:p>
                  </a:txBody>
                  <a:tcPr marL="5034" marR="5034" marT="5034"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5034" marR="5034" marT="5034" marB="0" anchor="b"/>
                </a:tc>
              </a:tr>
              <a:tr h="467633">
                <a:tc>
                  <a:txBody>
                    <a:bodyPr/>
                    <a:lstStyle/>
                    <a:p>
                      <a:pPr algn="l" fontAlgn="b"/>
                      <a:r>
                        <a:rPr lang="en-US" sz="900" u="none" strike="noStrike" dirty="0">
                          <a:effectLst/>
                        </a:rPr>
                        <a:t>Patient Med Admin Report</a:t>
                      </a:r>
                      <a:endParaRPr lang="en-US" sz="900" b="0" i="0" u="none" strike="noStrike" dirty="0">
                        <a:solidFill>
                          <a:srgbClr val="000000"/>
                        </a:solidFill>
                        <a:effectLst/>
                        <a:latin typeface="Calibri"/>
                      </a:endParaRPr>
                    </a:p>
                  </a:txBody>
                  <a:tcPr marL="5034" marR="5034" marT="5034" marB="0" anchor="b"/>
                </a:tc>
                <a:tc>
                  <a:txBody>
                    <a:bodyPr/>
                    <a:lstStyle/>
                    <a:p>
                      <a:pPr algn="l" fontAlgn="b"/>
                      <a:r>
                        <a:rPr lang="en-US" sz="900" u="none" strike="noStrike">
                          <a:effectLst/>
                        </a:rPr>
                        <a:t>HED Reports</a:t>
                      </a:r>
                      <a:endParaRPr lang="en-US" sz="900" b="0" i="0" u="none" strike="noStrike">
                        <a:solidFill>
                          <a:srgbClr val="000000"/>
                        </a:solidFill>
                        <a:effectLst/>
                        <a:latin typeface="Calibri"/>
                      </a:endParaRPr>
                    </a:p>
                  </a:txBody>
                  <a:tcPr marL="5034" marR="5034" marT="5034" marB="0" anchor="b"/>
                </a:tc>
                <a:tc>
                  <a:txBody>
                    <a:bodyPr/>
                    <a:lstStyle/>
                    <a:p>
                      <a:pPr algn="l" fontAlgn="b"/>
                      <a:r>
                        <a:rPr lang="en-US" sz="900" u="none" strike="noStrike">
                          <a:effectLst/>
                        </a:rPr>
                        <a:t>Click on Reports in HED</a:t>
                      </a:r>
                      <a:endParaRPr lang="en-US" sz="900" b="0" i="0" u="none" strike="noStrike">
                        <a:solidFill>
                          <a:srgbClr val="000000"/>
                        </a:solidFill>
                        <a:effectLst/>
                        <a:latin typeface="Calibri"/>
                      </a:endParaRPr>
                    </a:p>
                  </a:txBody>
                  <a:tcPr marL="5034" marR="5034" marT="5034" marB="0" anchor="b"/>
                </a:tc>
                <a:tc>
                  <a:txBody>
                    <a:bodyPr/>
                    <a:lstStyle/>
                    <a:p>
                      <a:pPr algn="l" fontAlgn="b"/>
                      <a:r>
                        <a:rPr lang="en-US" sz="900" u="none" strike="noStrike">
                          <a:effectLst/>
                        </a:rPr>
                        <a:t>defaults to last 24h but can change to future date during this stay, must print to see data</a:t>
                      </a:r>
                      <a:endParaRPr lang="en-US" sz="900" b="0" i="0" u="none" strike="noStrike">
                        <a:solidFill>
                          <a:srgbClr val="000000"/>
                        </a:solidFill>
                        <a:effectLst/>
                        <a:latin typeface="Calibri"/>
                      </a:endParaRPr>
                    </a:p>
                  </a:txBody>
                  <a:tcPr marL="5034" marR="5034" marT="5034" marB="0" anchor="b"/>
                </a:tc>
              </a:tr>
              <a:tr h="311756">
                <a:tc>
                  <a:txBody>
                    <a:bodyPr/>
                    <a:lstStyle/>
                    <a:p>
                      <a:pPr algn="l" fontAlgn="b"/>
                      <a:r>
                        <a:rPr lang="en-US" sz="900" u="none" strike="noStrike">
                          <a:effectLst/>
                        </a:rPr>
                        <a:t>Transfer Reports </a:t>
                      </a:r>
                      <a:endParaRPr lang="en-US" sz="900" b="0" i="0" u="none" strike="noStrike">
                        <a:solidFill>
                          <a:srgbClr val="000000"/>
                        </a:solidFill>
                        <a:effectLst/>
                        <a:latin typeface="Calibri"/>
                      </a:endParaRPr>
                    </a:p>
                  </a:txBody>
                  <a:tcPr marL="5034" marR="5034" marT="5034" marB="0" anchor="b"/>
                </a:tc>
                <a:tc>
                  <a:txBody>
                    <a:bodyPr/>
                    <a:lstStyle/>
                    <a:p>
                      <a:pPr algn="l" fontAlgn="b"/>
                      <a:r>
                        <a:rPr lang="en-US" sz="900" u="none" strike="noStrike">
                          <a:effectLst/>
                        </a:rPr>
                        <a:t>HED Reports</a:t>
                      </a:r>
                      <a:endParaRPr lang="en-US" sz="900" b="0" i="0" u="none" strike="noStrike">
                        <a:solidFill>
                          <a:srgbClr val="000000"/>
                        </a:solidFill>
                        <a:effectLst/>
                        <a:latin typeface="Calibri"/>
                      </a:endParaRPr>
                    </a:p>
                  </a:txBody>
                  <a:tcPr marL="5034" marR="5034" marT="5034" marB="0" anchor="b"/>
                </a:tc>
                <a:tc>
                  <a:txBody>
                    <a:bodyPr/>
                    <a:lstStyle/>
                    <a:p>
                      <a:pPr algn="l" fontAlgn="b"/>
                      <a:r>
                        <a:rPr lang="en-US" sz="900" u="none" strike="noStrike" dirty="0">
                          <a:effectLst/>
                        </a:rPr>
                        <a:t>Click on Reports in HED</a:t>
                      </a:r>
                      <a:endParaRPr lang="en-US" sz="900" b="0" i="0" u="none" strike="noStrike" dirty="0">
                        <a:solidFill>
                          <a:srgbClr val="000000"/>
                        </a:solidFill>
                        <a:effectLst/>
                        <a:latin typeface="Calibri"/>
                      </a:endParaRPr>
                    </a:p>
                  </a:txBody>
                  <a:tcPr marL="5034" marR="5034" marT="5034" marB="0" anchor="b"/>
                </a:tc>
                <a:tc>
                  <a:txBody>
                    <a:bodyPr/>
                    <a:lstStyle/>
                    <a:p>
                      <a:pPr algn="l" fontAlgn="b"/>
                      <a:r>
                        <a:rPr lang="en-US" sz="900" u="none" strike="noStrike">
                          <a:effectLst/>
                        </a:rPr>
                        <a:t>change date for dates needed to print for outside facility</a:t>
                      </a:r>
                      <a:endParaRPr lang="en-US" sz="900" b="0" i="0" u="none" strike="noStrike">
                        <a:solidFill>
                          <a:srgbClr val="000000"/>
                        </a:solidFill>
                        <a:effectLst/>
                        <a:latin typeface="Calibri"/>
                      </a:endParaRPr>
                    </a:p>
                  </a:txBody>
                  <a:tcPr marL="5034" marR="5034" marT="5034" marB="0" anchor="b"/>
                </a:tc>
              </a:tr>
              <a:tr h="623511">
                <a:tc>
                  <a:txBody>
                    <a:bodyPr/>
                    <a:lstStyle/>
                    <a:p>
                      <a:pPr algn="l" fontAlgn="b"/>
                      <a:r>
                        <a:rPr lang="en-US" sz="900" u="none" strike="noStrike">
                          <a:effectLst/>
                        </a:rPr>
                        <a:t>Assessment, Pain, Restraints, VS/ I and O, Hemodialysis, CRRT, etc. </a:t>
                      </a:r>
                      <a:endParaRPr lang="en-US" sz="900" b="0" i="0" u="none" strike="noStrike">
                        <a:solidFill>
                          <a:srgbClr val="000000"/>
                        </a:solidFill>
                        <a:effectLst/>
                        <a:latin typeface="Calibri"/>
                      </a:endParaRPr>
                    </a:p>
                  </a:txBody>
                  <a:tcPr marL="5034" marR="5034" marT="5034" marB="0" anchor="b"/>
                </a:tc>
                <a:tc>
                  <a:txBody>
                    <a:bodyPr/>
                    <a:lstStyle/>
                    <a:p>
                      <a:pPr algn="l" fontAlgn="b"/>
                      <a:r>
                        <a:rPr lang="en-US" sz="900" u="none" strike="noStrike">
                          <a:effectLst/>
                        </a:rPr>
                        <a:t>HED Reviews</a:t>
                      </a:r>
                      <a:endParaRPr lang="en-US" sz="900" b="0" i="0" u="none" strike="noStrike">
                        <a:solidFill>
                          <a:srgbClr val="000000"/>
                        </a:solidFill>
                        <a:effectLst/>
                        <a:latin typeface="Calibri"/>
                      </a:endParaRPr>
                    </a:p>
                  </a:txBody>
                  <a:tcPr marL="5034" marR="5034" marT="5034" marB="0" anchor="b"/>
                </a:tc>
                <a:tc>
                  <a:txBody>
                    <a:bodyPr/>
                    <a:lstStyle/>
                    <a:p>
                      <a:pPr algn="l" fontAlgn="b"/>
                      <a:r>
                        <a:rPr lang="en-US" sz="900" u="none" strike="noStrike">
                          <a:effectLst/>
                        </a:rPr>
                        <a:t>Click on Reviews in HED</a:t>
                      </a:r>
                      <a:endParaRPr lang="en-US" sz="900" b="0" i="0" u="none" strike="noStrike">
                        <a:solidFill>
                          <a:srgbClr val="000000"/>
                        </a:solidFill>
                        <a:effectLst/>
                        <a:latin typeface="Calibri"/>
                      </a:endParaRPr>
                    </a:p>
                  </a:txBody>
                  <a:tcPr marL="5034" marR="5034" marT="5034" marB="0" anchor="b"/>
                </a:tc>
                <a:tc>
                  <a:txBody>
                    <a:bodyPr/>
                    <a:lstStyle/>
                    <a:p>
                      <a:pPr algn="l" fontAlgn="b"/>
                      <a:r>
                        <a:rPr lang="en-US" sz="900" u="none" strike="noStrike">
                          <a:effectLst/>
                        </a:rPr>
                        <a:t>during pt stay to see  documenation in flowsheet fashion, followtrends, find missing documentation</a:t>
                      </a:r>
                      <a:endParaRPr lang="en-US" sz="900" b="0" i="0" u="none" strike="noStrike">
                        <a:solidFill>
                          <a:srgbClr val="000000"/>
                        </a:solidFill>
                        <a:effectLst/>
                        <a:latin typeface="Calibri"/>
                      </a:endParaRPr>
                    </a:p>
                  </a:txBody>
                  <a:tcPr marL="5034" marR="5034" marT="5034" marB="0" anchor="b"/>
                </a:tc>
              </a:tr>
              <a:tr h="311756">
                <a:tc>
                  <a:txBody>
                    <a:bodyPr/>
                    <a:lstStyle/>
                    <a:p>
                      <a:pPr algn="l" fontAlgn="b"/>
                      <a:r>
                        <a:rPr lang="en-US" sz="900" u="none" strike="noStrike">
                          <a:effectLst/>
                        </a:rPr>
                        <a:t>Fix-IT-Now Pain, Restraints, POC</a:t>
                      </a:r>
                      <a:endParaRPr lang="en-US" sz="900" b="0" i="0" u="none" strike="noStrike">
                        <a:solidFill>
                          <a:srgbClr val="000000"/>
                        </a:solidFill>
                        <a:effectLst/>
                        <a:latin typeface="Calibri"/>
                      </a:endParaRPr>
                    </a:p>
                  </a:txBody>
                  <a:tcPr marL="5034" marR="5034" marT="5034" marB="0" anchor="b"/>
                </a:tc>
                <a:tc>
                  <a:txBody>
                    <a:bodyPr/>
                    <a:lstStyle/>
                    <a:p>
                      <a:pPr algn="l" fontAlgn="b"/>
                      <a:r>
                        <a:rPr lang="en-US" sz="900" u="none" strike="noStrike">
                          <a:effectLst/>
                        </a:rPr>
                        <a:t>Business Objects</a:t>
                      </a:r>
                      <a:endParaRPr lang="en-US" sz="900" b="0" i="0" u="none" strike="noStrike">
                        <a:solidFill>
                          <a:srgbClr val="000000"/>
                        </a:solidFill>
                        <a:effectLst/>
                        <a:latin typeface="Calibri"/>
                      </a:endParaRPr>
                    </a:p>
                  </a:txBody>
                  <a:tcPr marL="5034" marR="5034" marT="5034" marB="0" anchor="b"/>
                </a:tc>
                <a:tc>
                  <a:txBody>
                    <a:bodyPr/>
                    <a:lstStyle/>
                    <a:p>
                      <a:pPr algn="l" fontAlgn="b"/>
                      <a:r>
                        <a:rPr lang="en-US" sz="900" u="none" strike="noStrike">
                          <a:effectLst/>
                        </a:rPr>
                        <a:t>go to BO and "pull "report</a:t>
                      </a:r>
                      <a:endParaRPr lang="en-US" sz="900" b="0" i="0" u="none" strike="noStrike">
                        <a:solidFill>
                          <a:srgbClr val="000000"/>
                        </a:solidFill>
                        <a:effectLst/>
                        <a:latin typeface="Calibri"/>
                      </a:endParaRPr>
                    </a:p>
                  </a:txBody>
                  <a:tcPr marL="5034" marR="5034" marT="5034" marB="0" anchor="b"/>
                </a:tc>
                <a:tc>
                  <a:txBody>
                    <a:bodyPr/>
                    <a:lstStyle/>
                    <a:p>
                      <a:pPr algn="l" fontAlgn="b"/>
                      <a:r>
                        <a:rPr lang="en-US" sz="900" u="none" strike="noStrike" dirty="0">
                          <a:effectLst/>
                        </a:rPr>
                        <a:t>Current -use to fix missing documentation this shift</a:t>
                      </a:r>
                      <a:endParaRPr lang="en-US" sz="900" b="0" i="0" u="none" strike="noStrike" dirty="0">
                        <a:solidFill>
                          <a:srgbClr val="000000"/>
                        </a:solidFill>
                        <a:effectLst/>
                        <a:latin typeface="Calibri"/>
                      </a:endParaRPr>
                    </a:p>
                  </a:txBody>
                  <a:tcPr marL="5034" marR="5034" marT="5034" marB="0" anchor="b"/>
                </a:tc>
              </a:tr>
              <a:tr h="444698">
                <a:tc>
                  <a:txBody>
                    <a:bodyPr/>
                    <a:lstStyle/>
                    <a:p>
                      <a:pPr algn="l" fontAlgn="b"/>
                      <a:r>
                        <a:rPr lang="en-US" sz="900" u="none" strike="noStrike">
                          <a:effectLst/>
                        </a:rPr>
                        <a:t>Admin-Rx Scan reports</a:t>
                      </a:r>
                      <a:endParaRPr lang="en-US" sz="900" b="0" i="0" u="none" strike="noStrike">
                        <a:solidFill>
                          <a:srgbClr val="000000"/>
                        </a:solidFill>
                        <a:effectLst/>
                        <a:latin typeface="Calibri"/>
                      </a:endParaRPr>
                    </a:p>
                  </a:txBody>
                  <a:tcPr marL="5034" marR="5034" marT="5034" marB="0" anchor="b"/>
                </a:tc>
                <a:tc>
                  <a:txBody>
                    <a:bodyPr/>
                    <a:lstStyle/>
                    <a:p>
                      <a:pPr algn="l" fontAlgn="b"/>
                      <a:r>
                        <a:rPr lang="en-US" sz="900" u="none" strike="noStrike">
                          <a:effectLst/>
                        </a:rPr>
                        <a:t>Business Objects</a:t>
                      </a:r>
                      <a:endParaRPr lang="en-US" sz="900" b="0" i="0" u="none" strike="noStrike">
                        <a:solidFill>
                          <a:srgbClr val="000000"/>
                        </a:solidFill>
                        <a:effectLst/>
                        <a:latin typeface="Calibri"/>
                      </a:endParaRPr>
                    </a:p>
                  </a:txBody>
                  <a:tcPr marL="5034" marR="5034" marT="5034" marB="0" anchor="b"/>
                </a:tc>
                <a:tc>
                  <a:txBody>
                    <a:bodyPr/>
                    <a:lstStyle/>
                    <a:p>
                      <a:pPr algn="l" fontAlgn="b"/>
                      <a:r>
                        <a:rPr lang="en-US" sz="900" u="none" strike="noStrike">
                          <a:effectLst/>
                        </a:rPr>
                        <a:t>Emailed daily to unit manager if unit falls below 90% for scanning armband or scanning med, Can also see the same data in Business Object Reports</a:t>
                      </a:r>
                      <a:endParaRPr lang="en-US" sz="900" b="0" i="0" u="none" strike="noStrike">
                        <a:solidFill>
                          <a:srgbClr val="000000"/>
                        </a:solidFill>
                        <a:effectLst/>
                        <a:latin typeface="Calibri"/>
                      </a:endParaRPr>
                    </a:p>
                  </a:txBody>
                  <a:tcPr marL="5034" marR="5034" marT="5034" marB="0" anchor="b"/>
                </a:tc>
                <a:tc>
                  <a:txBody>
                    <a:bodyPr/>
                    <a:lstStyle/>
                    <a:p>
                      <a:pPr algn="l" fontAlgn="b"/>
                      <a:r>
                        <a:rPr lang="en-US" sz="900" u="none" strike="noStrike">
                          <a:effectLst/>
                        </a:rPr>
                        <a:t>DAILY - can go back 3 months to do a chart audit</a:t>
                      </a:r>
                      <a:endParaRPr lang="en-US" sz="900" b="0" i="0" u="none" strike="noStrike">
                        <a:solidFill>
                          <a:srgbClr val="000000"/>
                        </a:solidFill>
                        <a:effectLst/>
                        <a:latin typeface="Calibri"/>
                      </a:endParaRPr>
                    </a:p>
                  </a:txBody>
                  <a:tcPr marL="5034" marR="5034" marT="5034" marB="0" anchor="b"/>
                </a:tc>
              </a:tr>
              <a:tr h="311756">
                <a:tc>
                  <a:txBody>
                    <a:bodyPr/>
                    <a:lstStyle/>
                    <a:p>
                      <a:pPr algn="l" fontAlgn="b"/>
                      <a:r>
                        <a:rPr lang="en-US" sz="900" u="none" strike="noStrike">
                          <a:effectLst/>
                        </a:rPr>
                        <a:t>Admin-Rx Near Miss</a:t>
                      </a:r>
                      <a:endParaRPr lang="en-US" sz="900" b="0" i="0" u="none" strike="noStrike">
                        <a:solidFill>
                          <a:srgbClr val="000000"/>
                        </a:solidFill>
                        <a:effectLst/>
                        <a:latin typeface="Calibri"/>
                      </a:endParaRPr>
                    </a:p>
                  </a:txBody>
                  <a:tcPr marL="5034" marR="5034" marT="5034" marB="0" anchor="b"/>
                </a:tc>
                <a:tc>
                  <a:txBody>
                    <a:bodyPr/>
                    <a:lstStyle/>
                    <a:p>
                      <a:pPr algn="l" fontAlgn="b"/>
                      <a:r>
                        <a:rPr lang="en-US" sz="900" u="none" strike="noStrike">
                          <a:effectLst/>
                        </a:rPr>
                        <a:t>Business Objects</a:t>
                      </a:r>
                      <a:endParaRPr lang="en-US" sz="900" b="0" i="0" u="none" strike="noStrike">
                        <a:solidFill>
                          <a:srgbClr val="000000"/>
                        </a:solidFill>
                        <a:effectLst/>
                        <a:latin typeface="Calibri"/>
                      </a:endParaRPr>
                    </a:p>
                  </a:txBody>
                  <a:tcPr marL="5034" marR="5034" marT="5034" marB="0" anchor="b"/>
                </a:tc>
                <a:tc>
                  <a:txBody>
                    <a:bodyPr/>
                    <a:lstStyle/>
                    <a:p>
                      <a:pPr algn="l" fontAlgn="b"/>
                      <a:r>
                        <a:rPr lang="en-US" sz="900" u="none" strike="noStrike">
                          <a:effectLst/>
                        </a:rPr>
                        <a:t>go to BO and "pull "report</a:t>
                      </a:r>
                      <a:endParaRPr lang="en-US" sz="900" b="0" i="0" u="none" strike="noStrike">
                        <a:solidFill>
                          <a:srgbClr val="000000"/>
                        </a:solidFill>
                        <a:effectLst/>
                        <a:latin typeface="Calibri"/>
                      </a:endParaRPr>
                    </a:p>
                  </a:txBody>
                  <a:tcPr marL="5034" marR="5034" marT="5034" marB="0" anchor="b"/>
                </a:tc>
                <a:tc>
                  <a:txBody>
                    <a:bodyPr/>
                    <a:lstStyle/>
                    <a:p>
                      <a:pPr algn="l" fontAlgn="b"/>
                      <a:r>
                        <a:rPr lang="en-US" sz="900" u="none" strike="noStrike">
                          <a:effectLst/>
                        </a:rPr>
                        <a:t>DAILY - can go back 3 months to do a chart audit</a:t>
                      </a:r>
                      <a:endParaRPr lang="en-US" sz="900" b="0" i="0" u="none" strike="noStrike">
                        <a:solidFill>
                          <a:srgbClr val="000000"/>
                        </a:solidFill>
                        <a:effectLst/>
                        <a:latin typeface="Calibri"/>
                      </a:endParaRPr>
                    </a:p>
                  </a:txBody>
                  <a:tcPr marL="5034" marR="5034" marT="5034" marB="0" anchor="b"/>
                </a:tc>
              </a:tr>
              <a:tr h="311756">
                <a:tc>
                  <a:txBody>
                    <a:bodyPr/>
                    <a:lstStyle/>
                    <a:p>
                      <a:pPr algn="l" fontAlgn="b"/>
                      <a:r>
                        <a:rPr lang="en-US" sz="900" u="none" strike="noStrike">
                          <a:effectLst/>
                        </a:rPr>
                        <a:t>Admin-Rx Overrides for No Med Order Found</a:t>
                      </a:r>
                      <a:endParaRPr lang="en-US" sz="900" b="0" i="0" u="none" strike="noStrike">
                        <a:solidFill>
                          <a:srgbClr val="000000"/>
                        </a:solidFill>
                        <a:effectLst/>
                        <a:latin typeface="Calibri"/>
                      </a:endParaRPr>
                    </a:p>
                  </a:txBody>
                  <a:tcPr marL="5034" marR="5034" marT="5034" marB="0" anchor="b"/>
                </a:tc>
                <a:tc>
                  <a:txBody>
                    <a:bodyPr/>
                    <a:lstStyle/>
                    <a:p>
                      <a:pPr algn="l" fontAlgn="b"/>
                      <a:r>
                        <a:rPr lang="en-US" sz="900" u="none" strike="noStrike">
                          <a:effectLst/>
                        </a:rPr>
                        <a:t>Business Objects</a:t>
                      </a:r>
                      <a:endParaRPr lang="en-US" sz="900" b="0" i="0" u="none" strike="noStrike">
                        <a:solidFill>
                          <a:srgbClr val="000000"/>
                        </a:solidFill>
                        <a:effectLst/>
                        <a:latin typeface="Calibri"/>
                      </a:endParaRPr>
                    </a:p>
                  </a:txBody>
                  <a:tcPr marL="5034" marR="5034" marT="5034" marB="0" anchor="b"/>
                </a:tc>
                <a:tc>
                  <a:txBody>
                    <a:bodyPr/>
                    <a:lstStyle/>
                    <a:p>
                      <a:pPr algn="l" fontAlgn="b"/>
                      <a:r>
                        <a:rPr lang="en-US" sz="900" u="none" strike="noStrike">
                          <a:effectLst/>
                        </a:rPr>
                        <a:t>go to BO and "pull "report</a:t>
                      </a:r>
                      <a:endParaRPr lang="en-US" sz="900" b="0" i="0" u="none" strike="noStrike">
                        <a:solidFill>
                          <a:srgbClr val="000000"/>
                        </a:solidFill>
                        <a:effectLst/>
                        <a:latin typeface="Calibri"/>
                      </a:endParaRPr>
                    </a:p>
                  </a:txBody>
                  <a:tcPr marL="5034" marR="5034" marT="5034" marB="0" anchor="b"/>
                </a:tc>
                <a:tc>
                  <a:txBody>
                    <a:bodyPr/>
                    <a:lstStyle/>
                    <a:p>
                      <a:pPr algn="l" fontAlgn="b"/>
                      <a:r>
                        <a:rPr lang="en-US" sz="900" u="none" strike="noStrike">
                          <a:effectLst/>
                        </a:rPr>
                        <a:t>DAILY - can go back 3 months to do a chart audit</a:t>
                      </a:r>
                      <a:endParaRPr lang="en-US" sz="900" b="0" i="0" u="none" strike="noStrike">
                        <a:solidFill>
                          <a:srgbClr val="000000"/>
                        </a:solidFill>
                        <a:effectLst/>
                        <a:latin typeface="Calibri"/>
                      </a:endParaRPr>
                    </a:p>
                  </a:txBody>
                  <a:tcPr marL="5034" marR="5034" marT="5034" marB="0" anchor="b"/>
                </a:tc>
              </a:tr>
              <a:tr h="311756">
                <a:tc>
                  <a:txBody>
                    <a:bodyPr/>
                    <a:lstStyle/>
                    <a:p>
                      <a:pPr algn="l" fontAlgn="b"/>
                      <a:r>
                        <a:rPr lang="en-US" sz="900" u="none" strike="noStrike">
                          <a:effectLst/>
                        </a:rPr>
                        <a:t>Plan of Care -Priorities</a:t>
                      </a:r>
                      <a:endParaRPr lang="en-US" sz="900" b="0" i="0" u="none" strike="noStrike">
                        <a:solidFill>
                          <a:srgbClr val="000000"/>
                        </a:solidFill>
                        <a:effectLst/>
                        <a:latin typeface="Calibri"/>
                      </a:endParaRPr>
                    </a:p>
                  </a:txBody>
                  <a:tcPr marL="5034" marR="5034" marT="5034" marB="0" anchor="b"/>
                </a:tc>
                <a:tc>
                  <a:txBody>
                    <a:bodyPr/>
                    <a:lstStyle/>
                    <a:p>
                      <a:pPr algn="l" fontAlgn="b"/>
                      <a:r>
                        <a:rPr lang="en-US" sz="900" u="none" strike="noStrike">
                          <a:effectLst/>
                        </a:rPr>
                        <a:t>Business Objects</a:t>
                      </a:r>
                      <a:endParaRPr lang="en-US" sz="900" b="0" i="0" u="none" strike="noStrike">
                        <a:solidFill>
                          <a:srgbClr val="000000"/>
                        </a:solidFill>
                        <a:effectLst/>
                        <a:latin typeface="Calibri"/>
                      </a:endParaRPr>
                    </a:p>
                  </a:txBody>
                  <a:tcPr marL="5034" marR="5034" marT="5034" marB="0" anchor="b"/>
                </a:tc>
                <a:tc>
                  <a:txBody>
                    <a:bodyPr/>
                    <a:lstStyle/>
                    <a:p>
                      <a:pPr algn="l" fontAlgn="b"/>
                      <a:r>
                        <a:rPr lang="en-US" sz="900" u="none" strike="noStrike">
                          <a:effectLst/>
                        </a:rPr>
                        <a:t>go to BO and "pull "report</a:t>
                      </a:r>
                      <a:endParaRPr lang="en-US" sz="900" b="0" i="0" u="none" strike="noStrike">
                        <a:solidFill>
                          <a:srgbClr val="000000"/>
                        </a:solidFill>
                        <a:effectLst/>
                        <a:latin typeface="Calibri"/>
                      </a:endParaRPr>
                    </a:p>
                  </a:txBody>
                  <a:tcPr marL="5034" marR="5034" marT="5034" marB="0" anchor="b"/>
                </a:tc>
                <a:tc>
                  <a:txBody>
                    <a:bodyPr/>
                    <a:lstStyle/>
                    <a:p>
                      <a:pPr algn="l" fontAlgn="b"/>
                      <a:r>
                        <a:rPr lang="en-US" sz="900" u="none" strike="noStrike">
                          <a:effectLst/>
                        </a:rPr>
                        <a:t>DAILY - can go back 3 months to do a chart audit</a:t>
                      </a:r>
                      <a:endParaRPr lang="en-US" sz="900" b="0" i="0" u="none" strike="noStrike">
                        <a:solidFill>
                          <a:srgbClr val="000000"/>
                        </a:solidFill>
                        <a:effectLst/>
                        <a:latin typeface="Calibri"/>
                      </a:endParaRPr>
                    </a:p>
                  </a:txBody>
                  <a:tcPr marL="5034" marR="5034" marT="5034" marB="0" anchor="b"/>
                </a:tc>
              </a:tr>
              <a:tr h="311756">
                <a:tc>
                  <a:txBody>
                    <a:bodyPr/>
                    <a:lstStyle/>
                    <a:p>
                      <a:pPr algn="l" fontAlgn="b"/>
                      <a:r>
                        <a:rPr lang="fr-FR" sz="900" u="none" strike="noStrike">
                          <a:effectLst/>
                        </a:rPr>
                        <a:t>Pillar metrics, Pain, Restraints etc. </a:t>
                      </a:r>
                      <a:endParaRPr lang="fr-FR" sz="900" b="0" i="0" u="none" strike="noStrike">
                        <a:solidFill>
                          <a:srgbClr val="000000"/>
                        </a:solidFill>
                        <a:effectLst/>
                        <a:latin typeface="Calibri"/>
                      </a:endParaRPr>
                    </a:p>
                  </a:txBody>
                  <a:tcPr marL="5034" marR="5034" marT="5034" marB="0" anchor="b"/>
                </a:tc>
                <a:tc>
                  <a:txBody>
                    <a:bodyPr/>
                    <a:lstStyle/>
                    <a:p>
                      <a:pPr algn="l" fontAlgn="b"/>
                      <a:r>
                        <a:rPr lang="en-US" sz="900" u="none" strike="noStrike">
                          <a:effectLst/>
                        </a:rPr>
                        <a:t>Sci-Health</a:t>
                      </a:r>
                      <a:endParaRPr lang="en-US" sz="900" b="0" i="0" u="none" strike="noStrike">
                        <a:solidFill>
                          <a:srgbClr val="000000"/>
                        </a:solidFill>
                        <a:effectLst/>
                        <a:latin typeface="Calibri"/>
                      </a:endParaRPr>
                    </a:p>
                  </a:txBody>
                  <a:tcPr marL="5034" marR="5034" marT="5034" marB="0" anchor="b"/>
                </a:tc>
                <a:tc>
                  <a:txBody>
                    <a:bodyPr/>
                    <a:lstStyle/>
                    <a:p>
                      <a:pPr algn="l" fontAlgn="b"/>
                      <a:r>
                        <a:rPr lang="en-US" sz="900" u="none" strike="noStrike">
                          <a:effectLst/>
                        </a:rPr>
                        <a:t>Sign on to Sci-Health and "pull"report</a:t>
                      </a:r>
                      <a:endParaRPr lang="en-US" sz="900" b="0" i="0" u="none" strike="noStrike">
                        <a:solidFill>
                          <a:srgbClr val="000000"/>
                        </a:solidFill>
                        <a:effectLst/>
                        <a:latin typeface="Calibri"/>
                      </a:endParaRPr>
                    </a:p>
                  </a:txBody>
                  <a:tcPr marL="5034" marR="5034" marT="5034" marB="0" anchor="b"/>
                </a:tc>
                <a:tc>
                  <a:txBody>
                    <a:bodyPr/>
                    <a:lstStyle/>
                    <a:p>
                      <a:pPr algn="l" fontAlgn="b"/>
                      <a:r>
                        <a:rPr lang="en-US" sz="900" u="none" strike="noStrike">
                          <a:effectLst/>
                        </a:rPr>
                        <a:t>Retrospective for self defined time period</a:t>
                      </a:r>
                      <a:endParaRPr lang="en-US" sz="900" b="0" i="0" u="none" strike="noStrike">
                        <a:solidFill>
                          <a:srgbClr val="000000"/>
                        </a:solidFill>
                        <a:effectLst/>
                        <a:latin typeface="Calibri"/>
                      </a:endParaRPr>
                    </a:p>
                  </a:txBody>
                  <a:tcPr marL="5034" marR="5034" marT="5034" marB="0" anchor="b"/>
                </a:tc>
              </a:tr>
              <a:tr h="623511">
                <a:tc>
                  <a:txBody>
                    <a:bodyPr/>
                    <a:lstStyle/>
                    <a:p>
                      <a:pPr algn="l" fontAlgn="b"/>
                      <a:r>
                        <a:rPr lang="en-US" sz="900" u="none" strike="noStrike">
                          <a:effectLst/>
                        </a:rPr>
                        <a:t>Pain Corrective Action Audit</a:t>
                      </a:r>
                      <a:endParaRPr lang="en-US" sz="900" b="0" i="0" u="none" strike="noStrike">
                        <a:solidFill>
                          <a:srgbClr val="000000"/>
                        </a:solidFill>
                        <a:effectLst/>
                        <a:latin typeface="Calibri"/>
                      </a:endParaRPr>
                    </a:p>
                  </a:txBody>
                  <a:tcPr marL="5034" marR="5034" marT="5034" marB="0" anchor="b"/>
                </a:tc>
                <a:tc>
                  <a:txBody>
                    <a:bodyPr/>
                    <a:lstStyle/>
                    <a:p>
                      <a:pPr algn="l" fontAlgn="b"/>
                      <a:r>
                        <a:rPr lang="en-US" sz="900" u="none" strike="noStrike">
                          <a:effectLst/>
                        </a:rPr>
                        <a:t>EDW</a:t>
                      </a:r>
                      <a:endParaRPr lang="en-US" sz="900" b="0" i="0" u="none" strike="noStrike">
                        <a:solidFill>
                          <a:srgbClr val="000000"/>
                        </a:solidFill>
                        <a:effectLst/>
                        <a:latin typeface="Calibri"/>
                      </a:endParaRPr>
                    </a:p>
                  </a:txBody>
                  <a:tcPr marL="5034" marR="5034" marT="5034" marB="0" anchor="b"/>
                </a:tc>
                <a:tc>
                  <a:txBody>
                    <a:bodyPr/>
                    <a:lstStyle/>
                    <a:p>
                      <a:pPr algn="l" fontAlgn="b"/>
                      <a:r>
                        <a:rPr lang="en-US" sz="900" u="none" strike="noStrike">
                          <a:effectLst/>
                        </a:rPr>
                        <a:t>Emailed daily to unit manager if unit falls below 90% for documentation of pain reassessment in 2h </a:t>
                      </a:r>
                      <a:endParaRPr lang="en-US" sz="900" b="0" i="0" u="none" strike="noStrike">
                        <a:solidFill>
                          <a:srgbClr val="000000"/>
                        </a:solidFill>
                        <a:effectLst/>
                        <a:latin typeface="Calibri"/>
                      </a:endParaRPr>
                    </a:p>
                  </a:txBody>
                  <a:tcPr marL="5034" marR="5034" marT="5034" marB="0" anchor="b"/>
                </a:tc>
                <a:tc>
                  <a:txBody>
                    <a:bodyPr/>
                    <a:lstStyle/>
                    <a:p>
                      <a:pPr algn="l" fontAlgn="b"/>
                      <a:r>
                        <a:rPr lang="en-US" sz="900" u="none" strike="noStrike" dirty="0">
                          <a:effectLst/>
                        </a:rPr>
                        <a:t>WEEKLY - emailed on Wednesdays through January 2013 (use fix it now and HED reports to resolve issues)</a:t>
                      </a:r>
                      <a:endParaRPr lang="en-US" sz="900" b="0" i="0" u="none" strike="noStrike" dirty="0">
                        <a:solidFill>
                          <a:srgbClr val="000000"/>
                        </a:solidFill>
                        <a:effectLst/>
                        <a:latin typeface="Calibri"/>
                      </a:endParaRPr>
                    </a:p>
                  </a:txBody>
                  <a:tcPr marL="5034" marR="5034" marT="5034" marB="0" anchor="b"/>
                </a:tc>
              </a:tr>
            </a:tbl>
          </a:graphicData>
        </a:graphic>
      </p:graphicFrame>
      <p:sp>
        <p:nvSpPr>
          <p:cNvPr id="2" name="Title 1"/>
          <p:cNvSpPr>
            <a:spLocks noGrp="1"/>
          </p:cNvSpPr>
          <p:nvPr>
            <p:ph type="title"/>
          </p:nvPr>
        </p:nvSpPr>
        <p:spPr/>
        <p:txBody>
          <a:bodyPr>
            <a:normAutofit fontScale="90000"/>
          </a:bodyPr>
          <a:lstStyle/>
          <a:p>
            <a:r>
              <a:rPr lang="en-US" dirty="0" smtClean="0"/>
              <a:t>Nursing Documentation Reports</a:t>
            </a:r>
            <a:endParaRPr lang="en-US" dirty="0"/>
          </a:p>
        </p:txBody>
      </p:sp>
    </p:spTree>
    <p:extLst>
      <p:ext uri="{BB962C8B-B14F-4D97-AF65-F5344CB8AC3E}">
        <p14:creationId xmlns:p14="http://schemas.microsoft.com/office/powerpoint/2010/main" val="3287398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381000" y="1524000"/>
            <a:ext cx="8229600" cy="685800"/>
          </a:xfrm>
        </p:spPr>
        <p:txBody>
          <a:bodyPr>
            <a:normAutofit fontScale="92500"/>
          </a:bodyPr>
          <a:lstStyle/>
          <a:p>
            <a:pPr>
              <a:lnSpc>
                <a:spcPct val="90000"/>
              </a:lnSpc>
            </a:pPr>
            <a:r>
              <a:rPr lang="en-US" sz="2800" dirty="0" smtClean="0"/>
              <a:t>Categories </a:t>
            </a:r>
            <a:r>
              <a:rPr lang="en-US" sz="2800" dirty="0"/>
              <a:t>display only when charted against  </a:t>
            </a:r>
          </a:p>
          <a:p>
            <a:pPr>
              <a:lnSpc>
                <a:spcPct val="90000"/>
              </a:lnSpc>
            </a:pPr>
            <a:endParaRPr lang="en-US" dirty="0" smtClean="0"/>
          </a:p>
        </p:txBody>
      </p:sp>
      <p:sp>
        <p:nvSpPr>
          <p:cNvPr id="10242" name="Rectangle 2"/>
          <p:cNvSpPr>
            <a:spLocks noGrp="1" noChangeArrowheads="1"/>
          </p:cNvSpPr>
          <p:nvPr>
            <p:ph type="title"/>
          </p:nvPr>
        </p:nvSpPr>
        <p:spPr>
          <a:xfrm>
            <a:off x="1752600" y="274638"/>
            <a:ext cx="6934200" cy="1143000"/>
          </a:xfrm>
        </p:spPr>
        <p:txBody>
          <a:bodyPr>
            <a:normAutofit/>
          </a:bodyPr>
          <a:lstStyle/>
          <a:p>
            <a:r>
              <a:rPr lang="en-US" sz="4000" dirty="0"/>
              <a:t>Reviews in HED</a:t>
            </a:r>
            <a:br>
              <a:rPr lang="en-US" sz="4000" dirty="0"/>
            </a:br>
            <a:r>
              <a:rPr lang="en-US" sz="2700" dirty="0"/>
              <a:t>(view </a:t>
            </a:r>
            <a:r>
              <a:rPr lang="en-US" sz="2700" dirty="0" smtClean="0"/>
              <a:t>only – can not print!)</a:t>
            </a:r>
            <a:endParaRPr lang="en-US" sz="2700" dirty="0"/>
          </a:p>
        </p:txBody>
      </p:sp>
      <p:pic>
        <p:nvPicPr>
          <p:cNvPr id="10247" name="Picture 7" descr="j0301252"/>
          <p:cNvPicPr>
            <a:picLocks noChangeAspect="1" noChangeArrowheads="1"/>
          </p:cNvPicPr>
          <p:nvPr/>
        </p:nvPicPr>
        <p:blipFill>
          <a:blip r:embed="rId2" cstate="print"/>
          <a:srcRect/>
          <a:stretch>
            <a:fillRect/>
          </a:stretch>
        </p:blipFill>
        <p:spPr bwMode="auto">
          <a:xfrm>
            <a:off x="533400" y="228601"/>
            <a:ext cx="1336591" cy="1142999"/>
          </a:xfrm>
          <a:prstGeom prst="rect">
            <a:avLst/>
          </a:prstGeom>
          <a:noFill/>
        </p:spPr>
      </p:pic>
      <p:pic>
        <p:nvPicPr>
          <p:cNvPr id="5" name="Picture 4" descr="review scrn list from HED view"/>
          <p:cNvPicPr>
            <a:picLocks noChangeAspect="1" noChangeArrowheads="1"/>
          </p:cNvPicPr>
          <p:nvPr/>
        </p:nvPicPr>
        <p:blipFill>
          <a:blip r:embed="rId3" cstate="print"/>
          <a:srcRect/>
          <a:stretch>
            <a:fillRect/>
          </a:stretch>
        </p:blipFill>
        <p:spPr bwMode="auto">
          <a:xfrm>
            <a:off x="762000" y="1987858"/>
            <a:ext cx="7848600" cy="4572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3" cstate="print"/>
          <a:srcRect/>
          <a:stretch>
            <a:fillRect/>
          </a:stretch>
        </p:blipFill>
        <p:spPr bwMode="auto">
          <a:xfrm>
            <a:off x="381000" y="936486"/>
            <a:ext cx="4257143" cy="38862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962400" y="2057400"/>
            <a:ext cx="4957411" cy="2438400"/>
          </a:xfrm>
          <a:prstGeom prst="rect">
            <a:avLst/>
          </a:prstGeom>
          <a:noFill/>
          <a:ln w="9525">
            <a:noFill/>
            <a:miter lim="800000"/>
            <a:headEnd/>
            <a:tailEnd/>
          </a:ln>
        </p:spPr>
      </p:pic>
      <p:sp>
        <p:nvSpPr>
          <p:cNvPr id="7" name="TextBox 6"/>
          <p:cNvSpPr txBox="1"/>
          <p:nvPr/>
        </p:nvSpPr>
        <p:spPr>
          <a:xfrm>
            <a:off x="4631565" y="1057870"/>
            <a:ext cx="4114800" cy="923330"/>
          </a:xfrm>
          <a:prstGeom prst="rect">
            <a:avLst/>
          </a:prstGeom>
          <a:solidFill>
            <a:schemeClr val="accent1">
              <a:lumMod val="60000"/>
              <a:lumOff val="40000"/>
            </a:schemeClr>
          </a:solidFill>
        </p:spPr>
        <p:txBody>
          <a:bodyPr wrap="square" rtlCol="0">
            <a:spAutoFit/>
          </a:bodyPr>
          <a:lstStyle/>
          <a:p>
            <a:r>
              <a:rPr lang="en-US" dirty="0" smtClean="0"/>
              <a:t>Right click on pain site “</a:t>
            </a:r>
            <a:r>
              <a:rPr lang="en-US" dirty="0" err="1" smtClean="0"/>
              <a:t>Abdmn</a:t>
            </a:r>
            <a:r>
              <a:rPr lang="en-US" dirty="0" smtClean="0"/>
              <a:t>” and box displays with documentation details</a:t>
            </a:r>
            <a:endParaRPr lang="en-US" dirty="0"/>
          </a:p>
        </p:txBody>
      </p:sp>
      <p:cxnSp>
        <p:nvCxnSpPr>
          <p:cNvPr id="9" name="Straight Arrow Connector 8"/>
          <p:cNvCxnSpPr>
            <a:stCxn id="7" idx="1"/>
          </p:cNvCxnSpPr>
          <p:nvPr/>
        </p:nvCxnSpPr>
        <p:spPr>
          <a:xfrm flipH="1">
            <a:off x="4174365" y="1519535"/>
            <a:ext cx="457200" cy="4527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1"/>
          </p:cNvCxnSpPr>
          <p:nvPr/>
        </p:nvCxnSpPr>
        <p:spPr>
          <a:xfrm>
            <a:off x="4631565" y="1519535"/>
            <a:ext cx="533400" cy="15957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1000" y="0"/>
            <a:ext cx="7543800" cy="369332"/>
          </a:xfrm>
          <a:prstGeom prst="rect">
            <a:avLst/>
          </a:prstGeom>
          <a:noFill/>
        </p:spPr>
        <p:txBody>
          <a:bodyPr wrap="square" rtlCol="0">
            <a:spAutoFit/>
          </a:bodyPr>
          <a:lstStyle/>
          <a:p>
            <a:endParaRPr lang="en-US" dirty="0"/>
          </a:p>
        </p:txBody>
      </p:sp>
      <p:sp>
        <p:nvSpPr>
          <p:cNvPr id="13" name="TextBox 12"/>
          <p:cNvSpPr txBox="1"/>
          <p:nvPr/>
        </p:nvSpPr>
        <p:spPr>
          <a:xfrm>
            <a:off x="457200" y="228600"/>
            <a:ext cx="7772400" cy="707886"/>
          </a:xfrm>
          <a:prstGeom prst="rect">
            <a:avLst/>
          </a:prstGeom>
          <a:noFill/>
        </p:spPr>
        <p:txBody>
          <a:bodyPr wrap="square" rtlCol="0">
            <a:spAutoFit/>
          </a:bodyPr>
          <a:lstStyle/>
          <a:p>
            <a:pPr algn="ctr"/>
            <a:r>
              <a:rPr lang="en-US" sz="4000" dirty="0" smtClean="0"/>
              <a:t>HED Review Screen</a:t>
            </a:r>
            <a:endParaRPr lang="en-US" sz="4000" dirty="0"/>
          </a:p>
        </p:txBody>
      </p:sp>
      <p:sp>
        <p:nvSpPr>
          <p:cNvPr id="3" name="Rectangle 2"/>
          <p:cNvSpPr/>
          <p:nvPr/>
        </p:nvSpPr>
        <p:spPr>
          <a:xfrm>
            <a:off x="1752600" y="5105400"/>
            <a:ext cx="6477000" cy="1588127"/>
          </a:xfrm>
          <a:prstGeom prst="rect">
            <a:avLst/>
          </a:prstGeom>
          <a:solidFill>
            <a:schemeClr val="bg2">
              <a:lumMod val="75000"/>
            </a:schemeClr>
          </a:solidFill>
        </p:spPr>
        <p:txBody>
          <a:bodyPr wrap="square">
            <a:spAutoFit/>
          </a:bodyPr>
          <a:lstStyle/>
          <a:p>
            <a:pPr marL="285750" indent="-285750">
              <a:lnSpc>
                <a:spcPct val="90000"/>
              </a:lnSpc>
              <a:buFont typeface="Arial" pitchFamily="34" charset="0"/>
              <a:buChar char="•"/>
            </a:pPr>
            <a:r>
              <a:rPr lang="en-US" dirty="0"/>
              <a:t>Not printable</a:t>
            </a:r>
            <a:r>
              <a:rPr lang="en-US" dirty="0" smtClean="0"/>
              <a:t>!</a:t>
            </a:r>
            <a:endParaRPr lang="en-US" dirty="0" smtClean="0"/>
          </a:p>
          <a:p>
            <a:pPr marL="285750" indent="-285750">
              <a:lnSpc>
                <a:spcPct val="90000"/>
              </a:lnSpc>
              <a:buFont typeface="Arial" pitchFamily="34" charset="0"/>
              <a:buChar char="•"/>
            </a:pPr>
            <a:r>
              <a:rPr lang="en-US" dirty="0" smtClean="0"/>
              <a:t>Parentheses </a:t>
            </a:r>
            <a:r>
              <a:rPr lang="en-US" dirty="0"/>
              <a:t>around result indicates modified entry</a:t>
            </a:r>
          </a:p>
          <a:p>
            <a:pPr marL="285750" indent="-285750">
              <a:lnSpc>
                <a:spcPct val="90000"/>
              </a:lnSpc>
              <a:buFont typeface="Arial" pitchFamily="34" charset="0"/>
              <a:buChar char="•"/>
            </a:pPr>
            <a:r>
              <a:rPr lang="en-US" dirty="0"/>
              <a:t>Asterisk (*) beside entry indicates annotation</a:t>
            </a:r>
          </a:p>
          <a:p>
            <a:pPr marL="285750" indent="-285750">
              <a:lnSpc>
                <a:spcPct val="90000"/>
              </a:lnSpc>
              <a:buFont typeface="Arial" pitchFamily="34" charset="0"/>
              <a:buChar char="•"/>
            </a:pPr>
            <a:r>
              <a:rPr lang="en-US" dirty="0"/>
              <a:t>Configurable- must configure with each viewing </a:t>
            </a:r>
          </a:p>
          <a:p>
            <a:pPr lvl="1">
              <a:lnSpc>
                <a:spcPct val="90000"/>
              </a:lnSpc>
            </a:pPr>
            <a:r>
              <a:rPr lang="en-US" dirty="0"/>
              <a:t>Choose number of days to see 3-30 days </a:t>
            </a:r>
          </a:p>
          <a:p>
            <a:pPr lvl="1">
              <a:lnSpc>
                <a:spcPct val="90000"/>
              </a:lnSpc>
            </a:pPr>
            <a:r>
              <a:rPr lang="en-US" dirty="0"/>
              <a:t>Frequency of data to display i.e. </a:t>
            </a:r>
            <a:r>
              <a:rPr lang="en-US" dirty="0" err="1"/>
              <a:t>qh</a:t>
            </a:r>
            <a:r>
              <a:rPr lang="en-US" dirty="0"/>
              <a:t> or </a:t>
            </a:r>
            <a:r>
              <a:rPr lang="en-US" dirty="0" smtClean="0"/>
              <a:t>q12h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981200"/>
            <a:ext cx="8229600" cy="4144963"/>
          </a:xfrm>
        </p:spPr>
        <p:txBody>
          <a:bodyPr/>
          <a:lstStyle/>
          <a:p>
            <a:pPr>
              <a:lnSpc>
                <a:spcPct val="90000"/>
              </a:lnSpc>
            </a:pPr>
            <a:r>
              <a:rPr lang="en-US" sz="2800" dirty="0"/>
              <a:t>Patient-specific rather than </a:t>
            </a:r>
            <a:r>
              <a:rPr lang="en-US" sz="2800" dirty="0" smtClean="0"/>
              <a:t>population-specific</a:t>
            </a:r>
          </a:p>
          <a:p>
            <a:pPr>
              <a:lnSpc>
                <a:spcPct val="90000"/>
              </a:lnSpc>
            </a:pPr>
            <a:r>
              <a:rPr lang="en-US" sz="2800" dirty="0" smtClean="0"/>
              <a:t>Defaults </a:t>
            </a:r>
            <a:r>
              <a:rPr lang="en-US" sz="2800" dirty="0"/>
              <a:t>to print for last 24 </a:t>
            </a:r>
            <a:r>
              <a:rPr lang="en-US" sz="2800" dirty="0" smtClean="0"/>
              <a:t>hours, </a:t>
            </a:r>
            <a:r>
              <a:rPr lang="en-US" sz="2800" dirty="0"/>
              <a:t>can change </a:t>
            </a:r>
            <a:r>
              <a:rPr lang="en-US" sz="2800" dirty="0" smtClean="0"/>
              <a:t>date and time to print</a:t>
            </a:r>
            <a:endParaRPr lang="en-US" sz="2800" dirty="0"/>
          </a:p>
          <a:p>
            <a:pPr>
              <a:lnSpc>
                <a:spcPct val="90000"/>
              </a:lnSpc>
            </a:pPr>
            <a:r>
              <a:rPr lang="en-US" sz="2800" dirty="0" smtClean="0"/>
              <a:t>Sent in PDF format to StarPanel 48 hours after discharge and include ALL documentation during the patient stay</a:t>
            </a:r>
          </a:p>
          <a:p>
            <a:pPr>
              <a:lnSpc>
                <a:spcPct val="90000"/>
              </a:lnSpc>
            </a:pPr>
            <a:r>
              <a:rPr lang="en-US" sz="2800" dirty="0"/>
              <a:t>Reports can be very long and difficult to </a:t>
            </a:r>
            <a:r>
              <a:rPr lang="en-US" sz="2800" dirty="0" smtClean="0"/>
              <a:t>read- use Control F to type in and then find a specific parameter</a:t>
            </a:r>
            <a:endParaRPr lang="en-US" sz="2800" dirty="0"/>
          </a:p>
          <a:p>
            <a:pPr>
              <a:lnSpc>
                <a:spcPct val="90000"/>
              </a:lnSpc>
            </a:pPr>
            <a:endParaRPr lang="en-US" sz="2800" dirty="0"/>
          </a:p>
        </p:txBody>
      </p:sp>
      <p:sp>
        <p:nvSpPr>
          <p:cNvPr id="6146" name="Rectangle 2"/>
          <p:cNvSpPr>
            <a:spLocks noGrp="1" noChangeArrowheads="1"/>
          </p:cNvSpPr>
          <p:nvPr>
            <p:ph type="title"/>
          </p:nvPr>
        </p:nvSpPr>
        <p:spPr>
          <a:xfrm>
            <a:off x="1905000" y="304800"/>
            <a:ext cx="6629400" cy="1143000"/>
          </a:xfrm>
        </p:spPr>
        <p:txBody>
          <a:bodyPr>
            <a:normAutofit fontScale="90000"/>
          </a:bodyPr>
          <a:lstStyle/>
          <a:p>
            <a:r>
              <a:rPr lang="en-US" sz="4000" dirty="0"/>
              <a:t>HED </a:t>
            </a:r>
            <a:r>
              <a:rPr lang="en-US" sz="4000" dirty="0" smtClean="0"/>
              <a:t>Reports</a:t>
            </a:r>
            <a:r>
              <a:rPr lang="en-US" sz="4000" dirty="0"/>
              <a:t/>
            </a:r>
            <a:br>
              <a:rPr lang="en-US" sz="4000" dirty="0"/>
            </a:br>
            <a:r>
              <a:rPr lang="en-US" sz="4000" dirty="0"/>
              <a:t>(print </a:t>
            </a:r>
            <a:r>
              <a:rPr lang="en-US" sz="4000" dirty="0" smtClean="0"/>
              <a:t>only – cannot view on line)</a:t>
            </a:r>
            <a:endParaRPr lang="en-US" sz="4000" dirty="0"/>
          </a:p>
        </p:txBody>
      </p:sp>
      <p:pic>
        <p:nvPicPr>
          <p:cNvPr id="6148" name="Picture 4" descr="j0233018"/>
          <p:cNvPicPr>
            <a:picLocks noChangeAspect="1" noChangeArrowheads="1"/>
          </p:cNvPicPr>
          <p:nvPr/>
        </p:nvPicPr>
        <p:blipFill>
          <a:blip r:embed="rId2" cstate="print"/>
          <a:srcRect/>
          <a:stretch>
            <a:fillRect/>
          </a:stretch>
        </p:blipFill>
        <p:spPr bwMode="auto">
          <a:xfrm>
            <a:off x="457200" y="152400"/>
            <a:ext cx="1512888" cy="15367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16" y="151660"/>
            <a:ext cx="6276975" cy="5603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3" name="Rectangle 9"/>
          <p:cNvSpPr>
            <a:spLocks noChangeArrowheads="1"/>
          </p:cNvSpPr>
          <p:nvPr/>
        </p:nvSpPr>
        <p:spPr bwMode="auto">
          <a:xfrm>
            <a:off x="762000" y="173115"/>
            <a:ext cx="762000" cy="304800"/>
          </a:xfrm>
          <a:prstGeom prst="rect">
            <a:avLst/>
          </a:prstGeom>
          <a:noFill/>
          <a:ln w="57150">
            <a:solidFill>
              <a:srgbClr val="00FFFF"/>
            </a:solidFill>
            <a:miter lim="800000"/>
            <a:headEnd/>
            <a:tailEnd/>
          </a:ln>
          <a:effectLst/>
        </p:spPr>
        <p:txBody>
          <a:bodyPr wrap="none" anchor="ctr"/>
          <a:lstStyle/>
          <a:p>
            <a:endParaRPr 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876800"/>
            <a:ext cx="250507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Elbow Connector 4"/>
          <p:cNvCxnSpPr/>
          <p:nvPr/>
        </p:nvCxnSpPr>
        <p:spPr>
          <a:xfrm>
            <a:off x="2133600" y="5754764"/>
            <a:ext cx="3733800" cy="6858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133600" y="5562600"/>
            <a:ext cx="0" cy="17145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3875</TotalTime>
  <Words>2401</Words>
  <Application>Microsoft Office PowerPoint</Application>
  <PresentationFormat>On-screen Show (4:3)</PresentationFormat>
  <Paragraphs>285</Paragraphs>
  <Slides>42</Slides>
  <Notes>3</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Concourse</vt:lpstr>
      <vt:lpstr>Inquiring Minds Want to Know:   Where Can You Find Inpatient Data?</vt:lpstr>
      <vt:lpstr>Accessing Data</vt:lpstr>
      <vt:lpstr>Introduction </vt:lpstr>
      <vt:lpstr>Multiple Points of Access to HED Data</vt:lpstr>
      <vt:lpstr>Nursing Documentation Reports</vt:lpstr>
      <vt:lpstr>Reviews in HED (view only – can not print!)</vt:lpstr>
      <vt:lpstr>PowerPoint Presentation</vt:lpstr>
      <vt:lpstr>HED Reports (print only – cannot view on line)</vt:lpstr>
      <vt:lpstr>PowerPoint Presentation</vt:lpstr>
      <vt:lpstr>PowerPoint Presentation</vt:lpstr>
      <vt:lpstr>Business Object Reports</vt:lpstr>
      <vt:lpstr>PowerPoint Presentation</vt:lpstr>
      <vt:lpstr>Sign On to Business Object Reports</vt:lpstr>
      <vt:lpstr>PowerPoint Presentation</vt:lpstr>
      <vt:lpstr>PowerPoint Presentation</vt:lpstr>
      <vt:lpstr>PowerPoint Presentation</vt:lpstr>
      <vt:lpstr>PowerPoint Presentation</vt:lpstr>
      <vt:lpstr>PowerPoint Presentation</vt:lpstr>
      <vt:lpstr>Business Object Reports</vt:lpstr>
      <vt:lpstr> Reporting Process for Admin-Rx</vt:lpstr>
      <vt:lpstr>NDNQI/SCI-HEALTH INSIGHTDATA</vt:lpstr>
      <vt:lpstr>PowerPoint Presentation</vt:lpstr>
      <vt:lpstr>PowerPoint Presentation</vt:lpstr>
      <vt:lpstr>PowerPoint Presentation</vt:lpstr>
      <vt:lpstr>EDW REPORTS Enterprise Data Warehouse</vt:lpstr>
      <vt:lpstr>Sci-Health: PUPS AND FALLS (uses data via EDW)</vt:lpstr>
      <vt:lpstr>PowerPoint Presentation</vt:lpstr>
      <vt:lpstr>StarPanel: Flowsheets, Dashboards and Indicators</vt:lpstr>
      <vt:lpstr>PowerPoint Presentation</vt:lpstr>
      <vt:lpstr>PowerPoint Presentation</vt:lpstr>
      <vt:lpstr>PowerPoint Presentation</vt:lpstr>
      <vt:lpstr>PowerPoint Presentation</vt:lpstr>
      <vt:lpstr>PowerPoint Presentation</vt:lpstr>
      <vt:lpstr>Indicators</vt:lpstr>
      <vt:lpstr>Set Up Inpatient Census or Pt View to See Documents and Indicators Columns</vt:lpstr>
      <vt:lpstr>Customize Your StarPanel View</vt:lpstr>
      <vt:lpstr>PowerPoint Presentation</vt:lpstr>
      <vt:lpstr>PowerPoint Presentation</vt:lpstr>
      <vt:lpstr>StarPanel  Updates</vt:lpstr>
      <vt:lpstr>RxStar</vt:lpstr>
      <vt:lpstr>RxStar cont.</vt:lpstr>
      <vt:lpstr>Q &amp; A</vt:lpstr>
    </vt:vector>
  </TitlesOfParts>
  <Company>VUMC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campd</dc:creator>
  <cp:lastModifiedBy>Camp, Debi</cp:lastModifiedBy>
  <cp:revision>96</cp:revision>
  <dcterms:created xsi:type="dcterms:W3CDTF">2009-08-24T21:36:13Z</dcterms:created>
  <dcterms:modified xsi:type="dcterms:W3CDTF">2013-03-06T01:24:18Z</dcterms:modified>
</cp:coreProperties>
</file>