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9" r:id="rId2"/>
    <p:sldId id="270" r:id="rId3"/>
    <p:sldId id="260" r:id="rId4"/>
    <p:sldId id="261" r:id="rId5"/>
    <p:sldId id="262" r:id="rId6"/>
    <p:sldId id="263" r:id="rId7"/>
    <p:sldId id="269" r:id="rId8"/>
    <p:sldId id="267" r:id="rId9"/>
    <p:sldId id="265" r:id="rId10"/>
    <p:sldId id="272" r:id="rId11"/>
    <p:sldId id="266" r:id="rId12"/>
    <p:sldId id="268" r:id="rId13"/>
    <p:sldId id="271" r:id="rId1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160" autoAdjust="0"/>
  </p:normalViewPr>
  <p:slideViewPr>
    <p:cSldViewPr>
      <p:cViewPr varScale="1">
        <p:scale>
          <a:sx n="86" d="100"/>
          <a:sy n="86" d="100"/>
        </p:scale>
        <p:origin x="-1698"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EF3BB51-1DE1-47BC-A05C-9BD385881C27}" type="datetimeFigureOut">
              <a:rPr lang="en-US" smtClean="0"/>
              <a:t>1/22/2015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C10570A-A316-4CAA-B5F5-873578CF41B9}" type="slidenum">
              <a:rPr lang="en-US" smtClean="0"/>
              <a:t>‹#›</a:t>
            </a:fld>
            <a:endParaRPr lang="en-US"/>
          </a:p>
        </p:txBody>
      </p:sp>
    </p:spTree>
    <p:extLst>
      <p:ext uri="{BB962C8B-B14F-4D97-AF65-F5344CB8AC3E}">
        <p14:creationId xmlns:p14="http://schemas.microsoft.com/office/powerpoint/2010/main" val="169527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Adult SQ Insulin Advisor provides decision support and guidance to the ordering provider.</a:t>
            </a:r>
            <a:endParaRPr lang="en-US" dirty="0"/>
          </a:p>
        </p:txBody>
      </p:sp>
      <p:sp>
        <p:nvSpPr>
          <p:cNvPr id="4" name="Slide Number Placeholder 3"/>
          <p:cNvSpPr>
            <a:spLocks noGrp="1"/>
          </p:cNvSpPr>
          <p:nvPr>
            <p:ph type="sldNum" sz="quarter" idx="10"/>
          </p:nvPr>
        </p:nvSpPr>
        <p:spPr/>
        <p:txBody>
          <a:bodyPr/>
          <a:lstStyle/>
          <a:p>
            <a:fld id="{6C10570A-A316-4CAA-B5F5-873578CF41B9}" type="slidenum">
              <a:rPr lang="en-US" smtClean="0"/>
              <a:t>1</a:t>
            </a:fld>
            <a:endParaRPr lang="en-US"/>
          </a:p>
        </p:txBody>
      </p:sp>
    </p:spTree>
    <p:extLst>
      <p:ext uri="{BB962C8B-B14F-4D97-AF65-F5344CB8AC3E}">
        <p14:creationId xmlns:p14="http://schemas.microsoft.com/office/powerpoint/2010/main" val="3255553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dosing formula is preset, as a guide, based on the dosing matrix chosen. There are choices for a variety of special circumstances shown here in highlight including those for low, moderate, high and very high dosing.  Also included are preset dosing matrices for the BICU/TICU</a:t>
            </a:r>
            <a:r>
              <a:rPr lang="en-US" baseline="0" dirty="0" smtClean="0"/>
              <a:t> and SICU.</a:t>
            </a:r>
            <a:r>
              <a:rPr lang="en-US" dirty="0" smtClean="0"/>
              <a:t>  Formula</a:t>
            </a:r>
            <a:r>
              <a:rPr lang="en-US" baseline="0" dirty="0" smtClean="0"/>
              <a:t> values are adjustable. Changing</a:t>
            </a:r>
            <a:r>
              <a:rPr lang="en-US" dirty="0" smtClean="0"/>
              <a:t> formula values will change the sliding scale doses and can result in dosing increments from 1 to 3 units. </a:t>
            </a:r>
            <a:endParaRPr lang="en-US" dirty="0"/>
          </a:p>
        </p:txBody>
      </p:sp>
      <p:sp>
        <p:nvSpPr>
          <p:cNvPr id="4" name="Slide Number Placeholder 3"/>
          <p:cNvSpPr>
            <a:spLocks noGrp="1"/>
          </p:cNvSpPr>
          <p:nvPr>
            <p:ph type="sldNum" sz="quarter" idx="10"/>
          </p:nvPr>
        </p:nvSpPr>
        <p:spPr/>
        <p:txBody>
          <a:bodyPr/>
          <a:lstStyle/>
          <a:p>
            <a:fld id="{6C10570A-A316-4CAA-B5F5-873578CF41B9}" type="slidenum">
              <a:rPr lang="en-US" smtClean="0"/>
              <a:t>10</a:t>
            </a:fld>
            <a:endParaRPr lang="en-US"/>
          </a:p>
        </p:txBody>
      </p:sp>
    </p:spTree>
    <p:extLst>
      <p:ext uri="{BB962C8B-B14F-4D97-AF65-F5344CB8AC3E}">
        <p14:creationId xmlns:p14="http://schemas.microsoft.com/office/powerpoint/2010/main" val="974100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complete the advisor, click Submit order, in blue.  This advisor should be used for all Adult SQ insulin orders.  You can use any or all of the sections in any combination. </a:t>
            </a:r>
            <a:endParaRPr lang="en-US" dirty="0"/>
          </a:p>
        </p:txBody>
      </p:sp>
      <p:sp>
        <p:nvSpPr>
          <p:cNvPr id="4" name="Slide Number Placeholder 3"/>
          <p:cNvSpPr>
            <a:spLocks noGrp="1"/>
          </p:cNvSpPr>
          <p:nvPr>
            <p:ph type="sldNum" sz="quarter" idx="10"/>
          </p:nvPr>
        </p:nvSpPr>
        <p:spPr/>
        <p:txBody>
          <a:bodyPr/>
          <a:lstStyle/>
          <a:p>
            <a:fld id="{6C10570A-A316-4CAA-B5F5-873578CF41B9}" type="slidenum">
              <a:rPr lang="en-US" smtClean="0"/>
              <a:t>11</a:t>
            </a:fld>
            <a:endParaRPr lang="en-US"/>
          </a:p>
        </p:txBody>
      </p:sp>
    </p:spTree>
    <p:extLst>
      <p:ext uri="{BB962C8B-B14F-4D97-AF65-F5344CB8AC3E}">
        <p14:creationId xmlns:p14="http://schemas.microsoft.com/office/powerpoint/2010/main" val="2520842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submitting the insulin orders from the advisor screen, you will be prompted to review and accept your orders.  This allows you to review how the orders will appear to the nursing staff as they administer</a:t>
            </a:r>
            <a:r>
              <a:rPr lang="en-US" baseline="0" dirty="0" smtClean="0"/>
              <a:t> the insulin to your patient. </a:t>
            </a:r>
            <a:endParaRPr lang="en-US" dirty="0"/>
          </a:p>
        </p:txBody>
      </p:sp>
      <p:sp>
        <p:nvSpPr>
          <p:cNvPr id="4" name="Slide Number Placeholder 3"/>
          <p:cNvSpPr>
            <a:spLocks noGrp="1"/>
          </p:cNvSpPr>
          <p:nvPr>
            <p:ph type="sldNum" sz="quarter" idx="10"/>
          </p:nvPr>
        </p:nvSpPr>
        <p:spPr/>
        <p:txBody>
          <a:bodyPr/>
          <a:lstStyle/>
          <a:p>
            <a:fld id="{6C10570A-A316-4CAA-B5F5-873578CF41B9}" type="slidenum">
              <a:rPr lang="en-US" smtClean="0"/>
              <a:t>12</a:t>
            </a:fld>
            <a:endParaRPr lang="en-US"/>
          </a:p>
        </p:txBody>
      </p:sp>
    </p:spTree>
    <p:extLst>
      <p:ext uri="{BB962C8B-B14F-4D97-AF65-F5344CB8AC3E}">
        <p14:creationId xmlns:p14="http://schemas.microsoft.com/office/powerpoint/2010/main" val="3449551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10570A-A316-4CAA-B5F5-873578CF41B9}" type="slidenum">
              <a:rPr lang="en-US" smtClean="0"/>
              <a:t>13</a:t>
            </a:fld>
            <a:endParaRPr lang="en-US"/>
          </a:p>
        </p:txBody>
      </p:sp>
    </p:spTree>
    <p:extLst>
      <p:ext uri="{BB962C8B-B14F-4D97-AF65-F5344CB8AC3E}">
        <p14:creationId xmlns:p14="http://schemas.microsoft.com/office/powerpoint/2010/main" val="2699992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learning objectives for this training include demonstrating</a:t>
            </a:r>
            <a:r>
              <a:rPr lang="en-US" baseline="0" dirty="0" smtClean="0"/>
              <a:t> the new adult express SQ insulin advisor, describe the steps to discontinuing current SQ orders, demonstrate the process to navigate the advisor, and identify how to complete the advisor and submit the insulin orders. </a:t>
            </a:r>
            <a:endParaRPr lang="en-US" dirty="0"/>
          </a:p>
        </p:txBody>
      </p:sp>
      <p:sp>
        <p:nvSpPr>
          <p:cNvPr id="4" name="Slide Number Placeholder 3"/>
          <p:cNvSpPr>
            <a:spLocks noGrp="1"/>
          </p:cNvSpPr>
          <p:nvPr>
            <p:ph type="sldNum" sz="quarter" idx="10"/>
          </p:nvPr>
        </p:nvSpPr>
        <p:spPr/>
        <p:txBody>
          <a:bodyPr/>
          <a:lstStyle/>
          <a:p>
            <a:fld id="{6C10570A-A316-4CAA-B5F5-873578CF41B9}" type="slidenum">
              <a:rPr lang="en-US" smtClean="0"/>
              <a:t>2</a:t>
            </a:fld>
            <a:endParaRPr lang="en-US"/>
          </a:p>
        </p:txBody>
      </p:sp>
    </p:spTree>
    <p:extLst>
      <p:ext uri="{BB962C8B-B14F-4D97-AF65-F5344CB8AC3E}">
        <p14:creationId xmlns:p14="http://schemas.microsoft.com/office/powerpoint/2010/main" val="997261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 WIZ, begin entering orders normally.</a:t>
            </a:r>
            <a:r>
              <a:rPr lang="en-US" baseline="0" dirty="0" smtClean="0"/>
              <a:t> ***On the first order screen, type </a:t>
            </a:r>
            <a:r>
              <a:rPr lang="en-US" i="1" baseline="0" dirty="0" smtClean="0"/>
              <a:t>insulin option</a:t>
            </a:r>
            <a:r>
              <a:rPr lang="en-US" baseline="0" dirty="0" smtClean="0"/>
              <a:t> and ***choose the insulin order options menu. ***Next click on the Express Subcutaneous Insulin Order form. </a:t>
            </a:r>
            <a:endParaRPr lang="en-US" dirty="0"/>
          </a:p>
        </p:txBody>
      </p:sp>
      <p:sp>
        <p:nvSpPr>
          <p:cNvPr id="4" name="Slide Number Placeholder 3"/>
          <p:cNvSpPr>
            <a:spLocks noGrp="1"/>
          </p:cNvSpPr>
          <p:nvPr>
            <p:ph type="sldNum" sz="quarter" idx="10"/>
          </p:nvPr>
        </p:nvSpPr>
        <p:spPr/>
        <p:txBody>
          <a:bodyPr/>
          <a:lstStyle/>
          <a:p>
            <a:fld id="{6C10570A-A316-4CAA-B5F5-873578CF41B9}" type="slidenum">
              <a:rPr lang="en-US" smtClean="0"/>
              <a:t>3</a:t>
            </a:fld>
            <a:endParaRPr lang="en-US"/>
          </a:p>
        </p:txBody>
      </p:sp>
    </p:spTree>
    <p:extLst>
      <p:ext uri="{BB962C8B-B14F-4D97-AF65-F5344CB8AC3E}">
        <p14:creationId xmlns:p14="http://schemas.microsoft.com/office/powerpoint/2010/main" val="2932472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be prompted to review any</a:t>
            </a:r>
            <a:r>
              <a:rPr lang="en-US" baseline="0" dirty="0" smtClean="0"/>
              <a:t> existing SQ insulin orders.  At this point, you have the option to leave the orders in place or discontinue them and proceed to the express advisor screen. ***On this screen, note only orders that are checked will be discontinued.  Review this information carefully before ordering additional SQ insulin. Once reviewed, click DC orders and continue to Express insulin order form bar, shown in green.</a:t>
            </a:r>
          </a:p>
          <a:p>
            <a:endParaRPr lang="en-US" dirty="0"/>
          </a:p>
        </p:txBody>
      </p:sp>
      <p:sp>
        <p:nvSpPr>
          <p:cNvPr id="4" name="Slide Number Placeholder 3"/>
          <p:cNvSpPr>
            <a:spLocks noGrp="1"/>
          </p:cNvSpPr>
          <p:nvPr>
            <p:ph type="sldNum" sz="quarter" idx="10"/>
          </p:nvPr>
        </p:nvSpPr>
        <p:spPr/>
        <p:txBody>
          <a:bodyPr/>
          <a:lstStyle/>
          <a:p>
            <a:fld id="{6C10570A-A316-4CAA-B5F5-873578CF41B9}" type="slidenum">
              <a:rPr lang="en-US" smtClean="0"/>
              <a:t>4</a:t>
            </a:fld>
            <a:endParaRPr lang="en-US"/>
          </a:p>
        </p:txBody>
      </p:sp>
    </p:spTree>
    <p:extLst>
      <p:ext uri="{BB962C8B-B14F-4D97-AF65-F5344CB8AC3E}">
        <p14:creationId xmlns:p14="http://schemas.microsoft.com/office/powerpoint/2010/main" val="4014315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begin, please denote the ***type of diabetes you are treating. Choose the hypoglycemic threshold and the timing of the blood glucose monitoring. </a:t>
            </a:r>
            <a:r>
              <a:rPr lang="en-US" dirty="0" smtClean="0"/>
              <a:t>The advisor</a:t>
            </a:r>
            <a:r>
              <a:rPr lang="en-US" baseline="0" dirty="0" smtClean="0"/>
              <a:t> will now allow you to order ***basal, ***meal time and ***correction insulin. Note in the top right corner, if a HgA1c is not reported on the patient in the last 90 days, an order for a HgA1C will be generated by default.  You may choose to uncheck the box and bypass this default.</a:t>
            </a:r>
            <a:endParaRPr lang="en-US" dirty="0"/>
          </a:p>
        </p:txBody>
      </p:sp>
      <p:sp>
        <p:nvSpPr>
          <p:cNvPr id="4" name="Slide Number Placeholder 3"/>
          <p:cNvSpPr>
            <a:spLocks noGrp="1"/>
          </p:cNvSpPr>
          <p:nvPr>
            <p:ph type="sldNum" sz="quarter" idx="10"/>
          </p:nvPr>
        </p:nvSpPr>
        <p:spPr/>
        <p:txBody>
          <a:bodyPr/>
          <a:lstStyle/>
          <a:p>
            <a:fld id="{6C10570A-A316-4CAA-B5F5-873578CF41B9}" type="slidenum">
              <a:rPr lang="en-US" smtClean="0"/>
              <a:t>5</a:t>
            </a:fld>
            <a:endParaRPr lang="en-US"/>
          </a:p>
        </p:txBody>
      </p:sp>
    </p:spTree>
    <p:extLst>
      <p:ext uri="{BB962C8B-B14F-4D97-AF65-F5344CB8AC3E}">
        <p14:creationId xmlns:p14="http://schemas.microsoft.com/office/powerpoint/2010/main" val="308036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Basal insulin ordering begins by ***choosing the type, how often, and dose.</a:t>
            </a:r>
            <a:r>
              <a:rPr lang="en-US" baseline="0" dirty="0" smtClean="0"/>
              <a:t> If the dosing is twice daily, a value must be entered for both doses or an order will not generate. Next ***you must decide when to begin the basal dosing.  If you decide to include an “extra dose” as the initial dose, a value for that dose must also be entered. This will instruct the nurse to give a dose in addition to the scheduled doses. This feature is used if a patient is admitted with a high blood glucose in the middle of night, when it might be hours before the next scheduled basal dose is given. If “next dose early” is chosen, the nurse will administer this insulin off schedule for this one dose and then resume the ordered schedule with next dose. These rules apply for basal, meal time and correction insulin off schedule dosing.</a:t>
            </a:r>
            <a:endParaRPr lang="en-US" dirty="0"/>
          </a:p>
        </p:txBody>
      </p:sp>
      <p:sp>
        <p:nvSpPr>
          <p:cNvPr id="4" name="Slide Number Placeholder 3"/>
          <p:cNvSpPr>
            <a:spLocks noGrp="1"/>
          </p:cNvSpPr>
          <p:nvPr>
            <p:ph type="sldNum" sz="quarter" idx="10"/>
          </p:nvPr>
        </p:nvSpPr>
        <p:spPr/>
        <p:txBody>
          <a:bodyPr/>
          <a:lstStyle/>
          <a:p>
            <a:fld id="{6C10570A-A316-4CAA-B5F5-873578CF41B9}" type="slidenum">
              <a:rPr lang="en-US" smtClean="0"/>
              <a:t>6</a:t>
            </a:fld>
            <a:endParaRPr lang="en-US"/>
          </a:p>
        </p:txBody>
      </p:sp>
    </p:spTree>
    <p:extLst>
      <p:ext uri="{BB962C8B-B14F-4D97-AF65-F5344CB8AC3E}">
        <p14:creationId xmlns:p14="http://schemas.microsoft.com/office/powerpoint/2010/main" val="1656670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Mealtime insulin is ordered from</a:t>
            </a:r>
            <a:r>
              <a:rPr lang="en-US" baseline="0" dirty="0" smtClean="0"/>
              <a:t> the ***middle box of the advisor screen and works similarly to basal dosing. Choose the type, frequency and dose as before. </a:t>
            </a:r>
            <a:endParaRPr lang="en-US" dirty="0" smtClean="0"/>
          </a:p>
          <a:p>
            <a:endParaRPr lang="en-US" dirty="0"/>
          </a:p>
        </p:txBody>
      </p:sp>
      <p:sp>
        <p:nvSpPr>
          <p:cNvPr id="4" name="Slide Number Placeholder 3"/>
          <p:cNvSpPr>
            <a:spLocks noGrp="1"/>
          </p:cNvSpPr>
          <p:nvPr>
            <p:ph type="sldNum" sz="quarter" idx="10"/>
          </p:nvPr>
        </p:nvSpPr>
        <p:spPr/>
        <p:txBody>
          <a:bodyPr/>
          <a:lstStyle/>
          <a:p>
            <a:fld id="{6C10570A-A316-4CAA-B5F5-873578CF41B9}" type="slidenum">
              <a:rPr lang="en-US" smtClean="0"/>
              <a:t>7</a:t>
            </a:fld>
            <a:endParaRPr lang="en-US"/>
          </a:p>
        </p:txBody>
      </p:sp>
    </p:spTree>
    <p:extLst>
      <p:ext uri="{BB962C8B-B14F-4D97-AF65-F5344CB8AC3E}">
        <p14:creationId xmlns:p14="http://schemas.microsoft.com/office/powerpoint/2010/main" val="744239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Mealtime</a:t>
            </a:r>
            <a:r>
              <a:rPr lang="en-US" baseline="0" dirty="0" smtClean="0"/>
              <a:t> insulin scheduling </a:t>
            </a:r>
            <a:r>
              <a:rPr lang="en-US" dirty="0" smtClean="0"/>
              <a:t>can also be broken down into separate doses for each meal by ***clicking the “check box to display multiple dose fields.” Each meal time requires</a:t>
            </a:r>
            <a:r>
              <a:rPr lang="en-US" baseline="0" dirty="0" smtClean="0"/>
              <a:t> a value to be entered or an order will not be generated for that time slot. *** Also note that the start and date times are shown in BLUE as the matrix is built.  After completing the dosing matrix, ***choose when to begin the mealtime regimen.</a:t>
            </a:r>
            <a:r>
              <a:rPr lang="en-US" dirty="0" smtClean="0"/>
              <a:t>  </a:t>
            </a:r>
            <a:endParaRPr lang="en-US" dirty="0"/>
          </a:p>
        </p:txBody>
      </p:sp>
      <p:sp>
        <p:nvSpPr>
          <p:cNvPr id="4" name="Slide Number Placeholder 3"/>
          <p:cNvSpPr>
            <a:spLocks noGrp="1"/>
          </p:cNvSpPr>
          <p:nvPr>
            <p:ph type="sldNum" sz="quarter" idx="10"/>
          </p:nvPr>
        </p:nvSpPr>
        <p:spPr/>
        <p:txBody>
          <a:bodyPr/>
          <a:lstStyle/>
          <a:p>
            <a:fld id="{6C10570A-A316-4CAA-B5F5-873578CF41B9}" type="slidenum">
              <a:rPr lang="en-US" smtClean="0"/>
              <a:t>8</a:t>
            </a:fld>
            <a:endParaRPr lang="en-US"/>
          </a:p>
        </p:txBody>
      </p:sp>
    </p:spTree>
    <p:extLst>
      <p:ext uri="{BB962C8B-B14F-4D97-AF65-F5344CB8AC3E}">
        <p14:creationId xmlns:p14="http://schemas.microsoft.com/office/powerpoint/2010/main" val="2027739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Additionally, correction or sliding scale insulin,</a:t>
            </a:r>
            <a:r>
              <a:rPr lang="en-US" baseline="0" dirty="0" smtClean="0"/>
              <a:t> is also entered from this screen. ***Mealtime and correction insulin, when ordered together, will only allow the same type of insulin to be ordered. After choosing the insulin, ***choose a dosing formula that is appropriate for your patient. The formula will determine the sliding scale and associated dosing matrix. ***Lastly choose the blood glucose notification parameters.</a:t>
            </a:r>
            <a:endParaRPr lang="en-US" dirty="0"/>
          </a:p>
        </p:txBody>
      </p:sp>
      <p:sp>
        <p:nvSpPr>
          <p:cNvPr id="4" name="Slide Number Placeholder 3"/>
          <p:cNvSpPr>
            <a:spLocks noGrp="1"/>
          </p:cNvSpPr>
          <p:nvPr>
            <p:ph type="sldNum" sz="quarter" idx="10"/>
          </p:nvPr>
        </p:nvSpPr>
        <p:spPr/>
        <p:txBody>
          <a:bodyPr/>
          <a:lstStyle/>
          <a:p>
            <a:fld id="{6C10570A-A316-4CAA-B5F5-873578CF41B9}" type="slidenum">
              <a:rPr lang="en-US" smtClean="0"/>
              <a:t>9</a:t>
            </a:fld>
            <a:endParaRPr lang="en-US"/>
          </a:p>
        </p:txBody>
      </p:sp>
    </p:spTree>
    <p:extLst>
      <p:ext uri="{BB962C8B-B14F-4D97-AF65-F5344CB8AC3E}">
        <p14:creationId xmlns:p14="http://schemas.microsoft.com/office/powerpoint/2010/main" val="2662027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FD52B4AF-62F1-47BD-B45E-ECE7FC3BA031}" type="datetime1">
              <a:rPr lang="en-US"/>
              <a:pPr/>
              <a:t>1/22/2015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D5CDFEB-C7F1-43E2-88E5-E660559619E8}" type="slidenum">
              <a:rPr lang="en-US"/>
              <a:pPr/>
              <a:t>‹#›</a:t>
            </a:fld>
            <a:endParaRPr lang="en-US"/>
          </a:p>
        </p:txBody>
      </p:sp>
    </p:spTree>
    <p:extLst>
      <p:ext uri="{BB962C8B-B14F-4D97-AF65-F5344CB8AC3E}">
        <p14:creationId xmlns:p14="http://schemas.microsoft.com/office/powerpoint/2010/main" val="3665016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4CADEBE-6B90-4042-A68C-81A741285B66}" type="datetime1">
              <a:rPr lang="en-US"/>
              <a:pPr/>
              <a:t>1/22/2015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0A238B7-44F1-47C8-9400-41C43686C983}" type="slidenum">
              <a:rPr lang="en-US"/>
              <a:pPr/>
              <a:t>‹#›</a:t>
            </a:fld>
            <a:endParaRPr lang="en-US"/>
          </a:p>
        </p:txBody>
      </p:sp>
    </p:spTree>
    <p:extLst>
      <p:ext uri="{BB962C8B-B14F-4D97-AF65-F5344CB8AC3E}">
        <p14:creationId xmlns:p14="http://schemas.microsoft.com/office/powerpoint/2010/main" val="3007466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8AEFD9B-A916-4F75-8144-CD34C8B88F32}" type="datetime1">
              <a:rPr lang="en-US"/>
              <a:pPr/>
              <a:t>1/22/2015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B03D135-A667-476D-860E-6D8339D47A6A}" type="slidenum">
              <a:rPr lang="en-US"/>
              <a:pPr/>
              <a:t>‹#›</a:t>
            </a:fld>
            <a:endParaRPr lang="en-US"/>
          </a:p>
        </p:txBody>
      </p:sp>
    </p:spTree>
    <p:extLst>
      <p:ext uri="{BB962C8B-B14F-4D97-AF65-F5344CB8AC3E}">
        <p14:creationId xmlns:p14="http://schemas.microsoft.com/office/powerpoint/2010/main" val="1482736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38400" y="685800"/>
            <a:ext cx="6708648" cy="838200"/>
          </a:xfrm>
          <a:prstGeom prst="rect">
            <a:avLst/>
          </a:prstGeom>
        </p:spPr>
        <p:txBody>
          <a:bodyPr/>
          <a:lstStyle>
            <a:lvl1pPr algn="r">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1752600"/>
            <a:ext cx="8229600" cy="4373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30EF19A9-80E5-4B6C-A0C7-C14D2D52E483}" type="datetime1">
              <a:rPr lang="en-US"/>
              <a:pPr/>
              <a:t>1/22/2015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54BB78B-A071-4253-AE92-6B254FEF1985}" type="slidenum">
              <a:rPr lang="en-US"/>
              <a:pPr/>
              <a:t>‹#›</a:t>
            </a:fld>
            <a:endParaRPr lang="en-US"/>
          </a:p>
        </p:txBody>
      </p:sp>
    </p:spTree>
    <p:extLst>
      <p:ext uri="{BB962C8B-B14F-4D97-AF65-F5344CB8AC3E}">
        <p14:creationId xmlns:p14="http://schemas.microsoft.com/office/powerpoint/2010/main" val="3092643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C4E47C87-C91C-44F9-80C7-9196FE22387D}" type="datetime1">
              <a:rPr lang="en-US"/>
              <a:pPr/>
              <a:t>1/22/2015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3625D8C-05AB-49EF-B3F5-5A508DC1102B}" type="slidenum">
              <a:rPr lang="en-US"/>
              <a:pPr/>
              <a:t>‹#›</a:t>
            </a:fld>
            <a:endParaRPr lang="en-US"/>
          </a:p>
        </p:txBody>
      </p:sp>
    </p:spTree>
    <p:extLst>
      <p:ext uri="{BB962C8B-B14F-4D97-AF65-F5344CB8AC3E}">
        <p14:creationId xmlns:p14="http://schemas.microsoft.com/office/powerpoint/2010/main" val="3788201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EE4F91EE-1EAF-4CBC-A3A5-78F701F3E2E1}" type="datetime1">
              <a:rPr lang="en-US"/>
              <a:pPr/>
              <a:t>1/22/2015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6B01C99-320E-4F96-A0A6-A8BDDB9E09AB}" type="slidenum">
              <a:rPr lang="en-US"/>
              <a:pPr/>
              <a:t>‹#›</a:t>
            </a:fld>
            <a:endParaRPr lang="en-US"/>
          </a:p>
        </p:txBody>
      </p:sp>
    </p:spTree>
    <p:extLst>
      <p:ext uri="{BB962C8B-B14F-4D97-AF65-F5344CB8AC3E}">
        <p14:creationId xmlns:p14="http://schemas.microsoft.com/office/powerpoint/2010/main" val="1066791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B5DF3FB5-B372-4840-9A0F-FCE92631D137}" type="datetime1">
              <a:rPr lang="en-US"/>
              <a:pPr/>
              <a:t>1/22/2015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BF37E7DA-3C31-4272-B8F6-0FED4938FD00}" type="slidenum">
              <a:rPr lang="en-US"/>
              <a:pPr/>
              <a:t>‹#›</a:t>
            </a:fld>
            <a:endParaRPr lang="en-US"/>
          </a:p>
        </p:txBody>
      </p:sp>
    </p:spTree>
    <p:extLst>
      <p:ext uri="{BB962C8B-B14F-4D97-AF65-F5344CB8AC3E}">
        <p14:creationId xmlns:p14="http://schemas.microsoft.com/office/powerpoint/2010/main" val="3139109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8229600" cy="11430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C224F129-C733-4829-A752-5857303C66F3}" type="datetime1">
              <a:rPr lang="en-US"/>
              <a:pPr/>
              <a:t>1/22/2015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0D466F63-DC9B-4477-87BF-9CE2553A23BF}" type="slidenum">
              <a:rPr lang="en-US"/>
              <a:pPr/>
              <a:t>‹#›</a:t>
            </a:fld>
            <a:endParaRPr lang="en-US"/>
          </a:p>
        </p:txBody>
      </p:sp>
    </p:spTree>
    <p:extLst>
      <p:ext uri="{BB962C8B-B14F-4D97-AF65-F5344CB8AC3E}">
        <p14:creationId xmlns:p14="http://schemas.microsoft.com/office/powerpoint/2010/main" val="97482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C1F749A-C541-4541-A222-6DE7BCA6BB1A}" type="datetime1">
              <a:rPr lang="en-US"/>
              <a:pPr/>
              <a:t>1/22/2015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1741E2D9-1CDD-4681-B8EB-A86B676BEC85}" type="slidenum">
              <a:rPr lang="en-US"/>
              <a:pPr/>
              <a:t>‹#›</a:t>
            </a:fld>
            <a:endParaRPr lang="en-US"/>
          </a:p>
        </p:txBody>
      </p:sp>
    </p:spTree>
    <p:extLst>
      <p:ext uri="{BB962C8B-B14F-4D97-AF65-F5344CB8AC3E}">
        <p14:creationId xmlns:p14="http://schemas.microsoft.com/office/powerpoint/2010/main" val="2800854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F07DF0C7-3690-47FA-8767-62235F1D2694}" type="datetime1">
              <a:rPr lang="en-US"/>
              <a:pPr/>
              <a:t>1/22/2015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F74B868-B566-49D4-A2DF-AB676F3C23EE}" type="slidenum">
              <a:rPr lang="en-US"/>
              <a:pPr/>
              <a:t>‹#›</a:t>
            </a:fld>
            <a:endParaRPr lang="en-US"/>
          </a:p>
        </p:txBody>
      </p:sp>
    </p:spTree>
    <p:extLst>
      <p:ext uri="{BB962C8B-B14F-4D97-AF65-F5344CB8AC3E}">
        <p14:creationId xmlns:p14="http://schemas.microsoft.com/office/powerpoint/2010/main" val="978786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C072004C-F1E7-4326-AEFC-5D6BCDF6A5AF}" type="datetime1">
              <a:rPr lang="en-US"/>
              <a:pPr/>
              <a:t>1/22/2015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817608B-6533-486B-ADA0-06E5AF3C8E91}" type="slidenum">
              <a:rPr lang="en-US"/>
              <a:pPr/>
              <a:t>‹#›</a:t>
            </a:fld>
            <a:endParaRPr lang="en-US"/>
          </a:p>
        </p:txBody>
      </p:sp>
    </p:spTree>
    <p:extLst>
      <p:ext uri="{BB962C8B-B14F-4D97-AF65-F5344CB8AC3E}">
        <p14:creationId xmlns:p14="http://schemas.microsoft.com/office/powerpoint/2010/main" val="940730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457200" y="1752600"/>
            <a:ext cx="8229600" cy="4373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pPr>
            <a:fld id="{B619D619-0B3A-4932-90EA-F4FCFC3770B7}" type="datetime1">
              <a:rPr lang="en-US">
                <a:ea typeface="ＭＳ Ｐゴシック" pitchFamily="-84" charset="-128"/>
              </a:rPr>
              <a:pPr defTabSz="457200" fontAlgn="base">
                <a:spcBef>
                  <a:spcPct val="0"/>
                </a:spcBef>
                <a:spcAft>
                  <a:spcPct val="0"/>
                </a:spcAft>
              </a:pPr>
              <a:t>1/22/2015</a:t>
            </a:fld>
            <a:endParaRPr lang="en-US">
              <a:ea typeface="ＭＳ Ｐゴシック" pitchFamily="-8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ＭＳ Ｐゴシック" charset="-128"/>
                <a:cs typeface="+mn-cs"/>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pPr>
            <a:fld id="{87512E58-085C-4695-AF52-4DE96318DDFA}" type="slidenum">
              <a:rPr lang="en-US">
                <a:ea typeface="ＭＳ Ｐゴシック" pitchFamily="-84" charset="-128"/>
              </a:rPr>
              <a:pPr defTabSz="457200" fontAlgn="base">
                <a:spcBef>
                  <a:spcPct val="0"/>
                </a:spcBef>
                <a:spcAft>
                  <a:spcPct val="0"/>
                </a:spcAft>
              </a:pPr>
              <a:t>‹#›</a:t>
            </a:fld>
            <a:endParaRPr lang="en-US">
              <a:ea typeface="ＭＳ Ｐゴシック" pitchFamily="-84" charset="-128"/>
            </a:endParaRPr>
          </a:p>
        </p:txBody>
      </p:sp>
    </p:spTree>
    <p:extLst>
      <p:ext uri="{BB962C8B-B14F-4D97-AF65-F5344CB8AC3E}">
        <p14:creationId xmlns:p14="http://schemas.microsoft.com/office/powerpoint/2010/main" val="1881100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457200" rtl="0" eaLnBrk="1" fontAlgn="base" hangingPunct="1">
        <a:spcBef>
          <a:spcPct val="0"/>
        </a:spcBef>
        <a:spcAft>
          <a:spcPct val="0"/>
        </a:spcAft>
        <a:defRPr sz="4000" kern="1200">
          <a:solidFill>
            <a:schemeClr val="tx1"/>
          </a:solidFill>
          <a:latin typeface="Trebuchet MS" pitchFamily="34" charset="0"/>
          <a:ea typeface="ＭＳ Ｐゴシック" charset="-128"/>
          <a:cs typeface="Trebuchet MS" pitchFamily="34" charset="0"/>
        </a:defRPr>
      </a:lvl1pPr>
      <a:lvl2pPr algn="ctr" defTabSz="457200" rtl="0" eaLnBrk="1" fontAlgn="base" hangingPunct="1">
        <a:spcBef>
          <a:spcPct val="0"/>
        </a:spcBef>
        <a:spcAft>
          <a:spcPct val="0"/>
        </a:spcAft>
        <a:defRPr sz="4400">
          <a:solidFill>
            <a:schemeClr val="tx1"/>
          </a:solidFill>
          <a:latin typeface="Trebuchet MS" pitchFamily="34" charset="0"/>
          <a:ea typeface="ＭＳ Ｐゴシック" charset="-128"/>
          <a:cs typeface="Trebuchet MS" pitchFamily="34" charset="0"/>
        </a:defRPr>
      </a:lvl2pPr>
      <a:lvl3pPr algn="ctr" defTabSz="457200" rtl="0" eaLnBrk="1" fontAlgn="base" hangingPunct="1">
        <a:spcBef>
          <a:spcPct val="0"/>
        </a:spcBef>
        <a:spcAft>
          <a:spcPct val="0"/>
        </a:spcAft>
        <a:defRPr sz="4400">
          <a:solidFill>
            <a:schemeClr val="tx1"/>
          </a:solidFill>
          <a:latin typeface="Trebuchet MS" pitchFamily="34" charset="0"/>
          <a:ea typeface="ＭＳ Ｐゴシック" charset="-128"/>
          <a:cs typeface="Trebuchet MS" pitchFamily="34" charset="0"/>
        </a:defRPr>
      </a:lvl3pPr>
      <a:lvl4pPr algn="ctr" defTabSz="457200" rtl="0" eaLnBrk="1" fontAlgn="base" hangingPunct="1">
        <a:spcBef>
          <a:spcPct val="0"/>
        </a:spcBef>
        <a:spcAft>
          <a:spcPct val="0"/>
        </a:spcAft>
        <a:defRPr sz="4400">
          <a:solidFill>
            <a:schemeClr val="tx1"/>
          </a:solidFill>
          <a:latin typeface="Trebuchet MS" pitchFamily="34" charset="0"/>
          <a:ea typeface="ＭＳ Ｐゴシック" charset="-128"/>
          <a:cs typeface="Trebuchet MS" pitchFamily="34" charset="0"/>
        </a:defRPr>
      </a:lvl4pPr>
      <a:lvl5pPr algn="ctr" defTabSz="457200" rtl="0" eaLnBrk="1" fontAlgn="base" hangingPunct="1">
        <a:spcBef>
          <a:spcPct val="0"/>
        </a:spcBef>
        <a:spcAft>
          <a:spcPct val="0"/>
        </a:spcAft>
        <a:defRPr sz="4400">
          <a:solidFill>
            <a:schemeClr val="tx1"/>
          </a:solidFill>
          <a:latin typeface="Trebuchet MS" pitchFamily="34" charset="0"/>
          <a:ea typeface="ＭＳ Ｐゴシック" charset="-128"/>
          <a:cs typeface="Trebuchet MS"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Trebuchet MS" pitchFamily="34" charset="0"/>
          <a:ea typeface="ＭＳ Ｐゴシック" charset="-128"/>
          <a:cs typeface="Trebuchet MS"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Trebuchet MS"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Trebuchet MS"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Trebuchet MS"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Trebuchet MS"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wav"/><Relationship Id="rId7" Type="http://schemas.openxmlformats.org/officeDocument/2006/relationships/image" Target="../media/image4.png"/><Relationship Id="rId2" Type="http://schemas.microsoft.com/office/2007/relationships/media" Target="../media/media3.wav"/><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7" Type="http://schemas.openxmlformats.org/officeDocument/2006/relationships/image" Target="../media/image2.png"/><Relationship Id="rId2" Type="http://schemas.microsoft.com/office/2007/relationships/media" Target="../media/media4.wav"/><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7" Type="http://schemas.openxmlformats.org/officeDocument/2006/relationships/image" Target="../media/image2.png"/><Relationship Id="rId2" Type="http://schemas.microsoft.com/office/2007/relationships/media" Target="../media/media5.wav"/><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wav"/><Relationship Id="rId7" Type="http://schemas.openxmlformats.org/officeDocument/2006/relationships/image" Target="../media/image9.png"/><Relationship Id="rId2" Type="http://schemas.microsoft.com/office/2007/relationships/media" Target="../media/media6.wav"/><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7" Type="http://schemas.openxmlformats.org/officeDocument/2006/relationships/image" Target="../media/image2.png"/><Relationship Id="rId2" Type="http://schemas.microsoft.com/office/2007/relationships/media" Target="../media/media7.wav"/><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8.wav"/><Relationship Id="rId7" Type="http://schemas.openxmlformats.org/officeDocument/2006/relationships/image" Target="../media/image12.png"/><Relationship Id="rId2" Type="http://schemas.microsoft.com/office/2007/relationships/media" Target="../media/media8.wav"/><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notesSlide" Target="../notesSlides/notesSlide8.xml"/><Relationship Id="rId4"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9.wav"/><Relationship Id="rId7" Type="http://schemas.openxmlformats.org/officeDocument/2006/relationships/image" Target="../media/image14.png"/><Relationship Id="rId2" Type="http://schemas.microsoft.com/office/2007/relationships/media" Target="../media/media9.wav"/><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notesSlide" Target="../notesSlides/notesSlide9.xml"/><Relationship Id="rId4" Type="http://schemas.openxmlformats.org/officeDocument/2006/relationships/slideLayout" Target="../slideLayouts/slideLayout7.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Adult Express SQ (Subcutaneous) </a:t>
            </a:r>
            <a:r>
              <a:rPr lang="en-US" dirty="0"/>
              <a:t>Insulin Advisor</a:t>
            </a:r>
          </a:p>
        </p:txBody>
      </p:sp>
      <p:sp>
        <p:nvSpPr>
          <p:cNvPr id="4" name="Subtitle 3"/>
          <p:cNvSpPr>
            <a:spLocks noGrp="1"/>
          </p:cNvSpPr>
          <p:nvPr>
            <p:ph type="subTitle" idx="1"/>
          </p:nvPr>
        </p:nvSpPr>
        <p:spPr/>
        <p:txBody>
          <a:bodyPr/>
          <a:lstStyle/>
          <a:p>
            <a:r>
              <a:rPr lang="en-US" dirty="0" smtClean="0">
                <a:solidFill>
                  <a:schemeClr val="tx1"/>
                </a:solidFill>
              </a:rPr>
              <a:t>Go live </a:t>
            </a:r>
            <a:r>
              <a:rPr lang="en-US" dirty="0" smtClean="0">
                <a:solidFill>
                  <a:schemeClr val="tx1"/>
                </a:solidFill>
              </a:rPr>
              <a:t>2/3/2015</a:t>
            </a:r>
            <a:endParaRPr lang="en-US" dirty="0" smtClean="0">
              <a:solidFill>
                <a:schemeClr val="tx1"/>
              </a:solidFill>
            </a:endParaRP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2836897"/>
      </p:ext>
    </p:extLst>
  </p:cSld>
  <p:clrMapOvr>
    <a:masterClrMapping/>
  </p:clrMapOvr>
  <mc:AlternateContent xmlns:mc="http://schemas.openxmlformats.org/markup-compatibility/2006">
    <mc:Choice xmlns:p14="http://schemas.microsoft.com/office/powerpoint/2010/main" Requires="p14">
      <p:transition spd="slow" p14:dur="2000" advTm="7449"/>
    </mc:Choice>
    <mc:Fallback>
      <p:transition spd="slow" advTm="7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913" y="914400"/>
            <a:ext cx="7883487" cy="609600"/>
          </a:xfrm>
        </p:spPr>
        <p:txBody>
          <a:bodyPr/>
          <a:lstStyle/>
          <a:p>
            <a:r>
              <a:rPr lang="en-US" sz="1800" b="1" dirty="0" smtClean="0">
                <a:latin typeface="+mn-lt"/>
              </a:rPr>
              <a:t>Ordering Correction (Sliding Scale) for Special Populations</a:t>
            </a:r>
            <a:endParaRPr lang="en-US" sz="1800" b="1" dirty="0">
              <a:latin typeface="+mn-lt"/>
            </a:endParaRPr>
          </a:p>
        </p:txBody>
      </p:sp>
      <p:sp>
        <p:nvSpPr>
          <p:cNvPr id="3" name="TextBox 2"/>
          <p:cNvSpPr txBox="1"/>
          <p:nvPr/>
        </p:nvSpPr>
        <p:spPr>
          <a:xfrm>
            <a:off x="3505200" y="1871602"/>
            <a:ext cx="2209800" cy="4247317"/>
          </a:xfrm>
          <a:prstGeom prst="rect">
            <a:avLst/>
          </a:prstGeom>
          <a:solidFill>
            <a:schemeClr val="bg2">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b="1" dirty="0" smtClean="0">
                <a:solidFill>
                  <a:schemeClr val="tx1"/>
                </a:solidFill>
              </a:rPr>
              <a:t>The dosing formula is preset, as a guide, based on the dosing matrix chosen. There are choices for a variety of special circumstances shown here in highlight.  However, changing the formula values will change the sliding scale doses and can result in dosing increments of </a:t>
            </a:r>
            <a:r>
              <a:rPr lang="en-US" b="1" dirty="0" smtClean="0">
                <a:solidFill>
                  <a:schemeClr val="tx1"/>
                </a:solidFill>
              </a:rPr>
              <a:t>1 </a:t>
            </a:r>
            <a:r>
              <a:rPr lang="en-US" b="1" dirty="0" smtClean="0">
                <a:solidFill>
                  <a:schemeClr val="tx1"/>
                </a:solidFill>
              </a:rPr>
              <a:t>or 3 units.  </a:t>
            </a:r>
            <a:endParaRPr lang="en-US" b="1" dirty="0">
              <a:solidFill>
                <a:schemeClr val="tx1"/>
              </a:solidFill>
            </a:endParaRP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528285"/>
            <a:ext cx="2971800" cy="4933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600200"/>
            <a:ext cx="3105150" cy="4933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55204360"/>
      </p:ext>
    </p:extLst>
  </p:cSld>
  <p:clrMapOvr>
    <a:masterClrMapping/>
  </p:clrMapOvr>
  <mc:AlternateContent xmlns:mc="http://schemas.openxmlformats.org/markup-compatibility/2006">
    <mc:Choice xmlns:p14="http://schemas.microsoft.com/office/powerpoint/2010/main" Requires="p14">
      <p:transition spd="slow" p14:dur="2000" advTm="35410"/>
    </mc:Choice>
    <mc:Fallback>
      <p:transition spd="slow" advTm="35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858798"/>
            <a:ext cx="7239000" cy="369332"/>
          </a:xfrm>
          <a:prstGeom prst="rect">
            <a:avLst/>
          </a:prstGeom>
          <a:noFill/>
        </p:spPr>
        <p:txBody>
          <a:bodyPr wrap="square" rtlCol="0">
            <a:spAutoFit/>
          </a:bodyPr>
          <a:lstStyle/>
          <a:p>
            <a:pPr algn="r"/>
            <a:r>
              <a:rPr lang="en-US" b="1" dirty="0" smtClean="0"/>
              <a:t>Completing the Advisor</a:t>
            </a:r>
            <a:endParaRPr lang="en-US" b="1"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669547"/>
            <a:ext cx="7772400" cy="443121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85212441"/>
      </p:ext>
    </p:extLst>
  </p:cSld>
  <p:clrMapOvr>
    <a:masterClrMapping/>
  </p:clrMapOvr>
  <mc:AlternateContent xmlns:mc="http://schemas.openxmlformats.org/markup-compatibility/2006">
    <mc:Choice xmlns:p14="http://schemas.microsoft.com/office/powerpoint/2010/main" Requires="p14">
      <p:transition spd="slow" p14:dur="2000" advTm="13721"/>
    </mc:Choice>
    <mc:Fallback>
      <p:transition spd="slow" advTm="13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762000"/>
            <a:ext cx="5334000" cy="685800"/>
          </a:xfrm>
        </p:spPr>
        <p:txBody>
          <a:bodyPr/>
          <a:lstStyle/>
          <a:p>
            <a:r>
              <a:rPr lang="en-US" sz="1800" b="1" dirty="0" smtClean="0">
                <a:latin typeface="+mn-lt"/>
              </a:rPr>
              <a:t>Review your orders </a:t>
            </a:r>
            <a:endParaRPr lang="en-US" sz="1800" b="1" dirty="0">
              <a:latin typeface="+mn-lt"/>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371600"/>
            <a:ext cx="7218363" cy="491823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58280597"/>
      </p:ext>
    </p:extLst>
  </p:cSld>
  <p:clrMapOvr>
    <a:masterClrMapping/>
  </p:clrMapOvr>
  <mc:AlternateContent xmlns:mc="http://schemas.openxmlformats.org/markup-compatibility/2006">
    <mc:Choice xmlns:p14="http://schemas.microsoft.com/office/powerpoint/2010/main" Requires="p14">
      <p:transition spd="slow" p14:dur="2000" advTm="16044"/>
    </mc:Choice>
    <mc:Fallback>
      <p:transition spd="slow" advTm="16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914400"/>
            <a:ext cx="4114800" cy="457200"/>
          </a:xfrm>
        </p:spPr>
        <p:txBody>
          <a:bodyPr/>
          <a:lstStyle/>
          <a:p>
            <a:r>
              <a:rPr lang="en-US" sz="1800" b="1" dirty="0" smtClean="0">
                <a:latin typeface="+mn-lt"/>
              </a:rPr>
              <a:t>Conclusion</a:t>
            </a:r>
            <a:endParaRPr lang="en-US" sz="1800" b="1" dirty="0">
              <a:latin typeface="+mn-lt"/>
            </a:endParaRPr>
          </a:p>
        </p:txBody>
      </p:sp>
      <p:sp>
        <p:nvSpPr>
          <p:cNvPr id="3" name="Content Placeholder 2"/>
          <p:cNvSpPr>
            <a:spLocks noGrp="1"/>
          </p:cNvSpPr>
          <p:nvPr>
            <p:ph idx="1"/>
          </p:nvPr>
        </p:nvSpPr>
        <p:spPr/>
        <p:txBody>
          <a:bodyPr/>
          <a:lstStyle/>
          <a:p>
            <a:r>
              <a:rPr lang="en-US" sz="1800" b="1" dirty="0" smtClean="0">
                <a:latin typeface="+mn-lt"/>
              </a:rPr>
              <a:t>The Adult Express SQ Insulin Advisor will replace the current advisor on the go-live date of</a:t>
            </a:r>
            <a:r>
              <a:rPr lang="en-US" sz="1800" b="1" dirty="0">
                <a:latin typeface="+mn-lt"/>
              </a:rPr>
              <a:t> </a:t>
            </a:r>
            <a:r>
              <a:rPr lang="en-US" sz="1800" b="1" dirty="0" smtClean="0">
                <a:latin typeface="+mn-lt"/>
              </a:rPr>
              <a:t>2/3/2015.</a:t>
            </a:r>
            <a:endParaRPr lang="en-US" sz="1800" b="1" dirty="0" smtClean="0">
              <a:latin typeface="+mn-lt"/>
            </a:endParaRPr>
          </a:p>
          <a:p>
            <a:r>
              <a:rPr lang="en-US" sz="1800" b="1" dirty="0" smtClean="0">
                <a:latin typeface="+mn-lt"/>
              </a:rPr>
              <a:t>This advisor is intended to make ordering SQ insulin easier and reduce duplicate orders and confusing nursing instructions for </a:t>
            </a:r>
            <a:r>
              <a:rPr lang="en-US" sz="1800" b="1" dirty="0" smtClean="0">
                <a:latin typeface="+mn-lt"/>
              </a:rPr>
              <a:t>administration.</a:t>
            </a:r>
            <a:endParaRPr lang="en-US" sz="1800" b="1" dirty="0" smtClean="0">
              <a:latin typeface="+mn-lt"/>
            </a:endParaRPr>
          </a:p>
          <a:p>
            <a:r>
              <a:rPr lang="en-US" sz="1800" b="1" dirty="0" smtClean="0">
                <a:latin typeface="+mn-lt"/>
              </a:rPr>
              <a:t>Any issues or difficulties with the Express SQ Adult Insulin Advisor should be reported to the HelpDesk at 3-HELP 24/7 or place a ticket electronically from the HelpDesk icon on the desktop.</a:t>
            </a:r>
            <a:endParaRPr lang="en-US" sz="1800" b="1" dirty="0">
              <a:latin typeface="+mn-lt"/>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18183573"/>
      </p:ext>
    </p:extLst>
  </p:cSld>
  <p:clrMapOvr>
    <a:masterClrMapping/>
  </p:clrMapOvr>
  <mc:AlternateContent xmlns:mc="http://schemas.openxmlformats.org/markup-compatibility/2006">
    <mc:Choice xmlns:p14="http://schemas.microsoft.com/office/powerpoint/2010/main" Requires="p14">
      <p:transition spd="slow" p14:dur="2000" advTm="32262"/>
    </mc:Choice>
    <mc:Fallback>
      <p:transition spd="slow" advTm="32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685800"/>
            <a:ext cx="6477000" cy="838200"/>
          </a:xfrm>
        </p:spPr>
        <p:txBody>
          <a:bodyPr/>
          <a:lstStyle/>
          <a:p>
            <a:r>
              <a:rPr lang="en-US" sz="3200" b="1" dirty="0" smtClean="0">
                <a:latin typeface="+mn-lt"/>
              </a:rPr>
              <a:t>Learning Objectives</a:t>
            </a:r>
            <a:endParaRPr lang="en-US" sz="3200" b="1" dirty="0">
              <a:latin typeface="+mn-lt"/>
            </a:endParaRPr>
          </a:p>
        </p:txBody>
      </p:sp>
      <p:sp>
        <p:nvSpPr>
          <p:cNvPr id="3" name="Content Placeholder 2"/>
          <p:cNvSpPr>
            <a:spLocks noGrp="1"/>
          </p:cNvSpPr>
          <p:nvPr>
            <p:ph idx="1"/>
          </p:nvPr>
        </p:nvSpPr>
        <p:spPr/>
        <p:txBody>
          <a:bodyPr/>
          <a:lstStyle/>
          <a:p>
            <a:r>
              <a:rPr lang="en-US" sz="2400" dirty="0" smtClean="0">
                <a:latin typeface="+mn-lt"/>
              </a:rPr>
              <a:t>Demonstrate the new Adult Express SQ Insulin Advisor launched through HEO/Wiz</a:t>
            </a:r>
          </a:p>
          <a:p>
            <a:r>
              <a:rPr lang="en-US" sz="2400" dirty="0" smtClean="0">
                <a:latin typeface="+mn-lt"/>
              </a:rPr>
              <a:t>Describe the steps to discontinue current SQ Insulin orders</a:t>
            </a:r>
          </a:p>
          <a:p>
            <a:r>
              <a:rPr lang="en-US" sz="2400" dirty="0" smtClean="0">
                <a:latin typeface="+mn-lt"/>
              </a:rPr>
              <a:t>Demonstrate the process to navigate the advisor</a:t>
            </a:r>
          </a:p>
          <a:p>
            <a:r>
              <a:rPr lang="en-US" sz="2400" dirty="0" smtClean="0">
                <a:latin typeface="+mn-lt"/>
              </a:rPr>
              <a:t>Identify how to complete the advisor and submit the Insulin orders</a:t>
            </a:r>
          </a:p>
          <a:p>
            <a:endParaRPr lang="en-US" sz="1800"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77748655"/>
      </p:ext>
    </p:extLst>
  </p:cSld>
  <p:clrMapOvr>
    <a:masterClrMapping/>
  </p:clrMapOvr>
  <mc:AlternateContent xmlns:mc="http://schemas.openxmlformats.org/markup-compatibility/2006">
    <mc:Choice xmlns:p14="http://schemas.microsoft.com/office/powerpoint/2010/main" Requires="p14">
      <p:transition spd="slow" p14:dur="2000" advTm="24153"/>
    </mc:Choice>
    <mc:Fallback>
      <p:transition spd="slow" advTm="24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876" y="2895600"/>
            <a:ext cx="2726924" cy="3657600"/>
          </a:xfrm>
          <a:prstGeom prst="rect">
            <a:avLst/>
          </a:prstGeom>
          <a:noFill/>
          <a:ln w="19050">
            <a:solidFill>
              <a:schemeClr val="tx1"/>
            </a:solidFill>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777720" y="1447800"/>
            <a:ext cx="7358294" cy="584775"/>
          </a:xfrm>
          <a:prstGeom prst="rect">
            <a:avLst/>
          </a:prstGeom>
          <a:noFill/>
        </p:spPr>
        <p:txBody>
          <a:bodyPr wrap="square" rtlCol="0">
            <a:spAutoFit/>
          </a:bodyPr>
          <a:lstStyle/>
          <a:p>
            <a:r>
              <a:rPr lang="en-US" sz="1600" b="1" dirty="0" smtClean="0">
                <a:solidFill>
                  <a:prstClr val="black"/>
                </a:solidFill>
              </a:rPr>
              <a:t>Through Wiz, begin entering orders normally as instructed below to direct you to the new Express SQ Insulin Advisor.</a:t>
            </a:r>
            <a:endParaRPr lang="en-US" sz="1600" b="1" dirty="0">
              <a:solidFill>
                <a:prstClr val="black"/>
              </a:solidFill>
            </a:endParaRPr>
          </a:p>
        </p:txBody>
      </p:sp>
      <p:pic>
        <p:nvPicPr>
          <p:cNvPr id="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2895600"/>
            <a:ext cx="2853985" cy="3673136"/>
          </a:xfrm>
          <a:prstGeom prst="rect">
            <a:avLst/>
          </a:prstGeom>
          <a:noFill/>
          <a:ln w="19050">
            <a:solidFill>
              <a:schemeClr val="tx1"/>
            </a:solidFill>
          </a:ln>
          <a:extLst>
            <a:ext uri="{909E8E84-426E-40DD-AFC4-6F175D3DCCD1}">
              <a14:hiddenFill xmlns:a14="http://schemas.microsoft.com/office/drawing/2010/main">
                <a:solidFill>
                  <a:schemeClr val="accent1"/>
                </a:solidFill>
              </a14:hiddenFill>
            </a:ext>
          </a:extLst>
        </p:spPr>
      </p:pic>
      <p:pic>
        <p:nvPicPr>
          <p:cNvPr id="5"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2895601"/>
            <a:ext cx="2912985" cy="367313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Pentagon 7"/>
          <p:cNvSpPr/>
          <p:nvPr/>
        </p:nvSpPr>
        <p:spPr>
          <a:xfrm>
            <a:off x="777720" y="2245162"/>
            <a:ext cx="1371600" cy="533400"/>
          </a:xfrm>
          <a:prstGeom prst="homePlate">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Step 1</a:t>
            </a:r>
            <a:endParaRPr lang="en-US" dirty="0">
              <a:solidFill>
                <a:schemeClr val="tx1"/>
              </a:solidFill>
            </a:endParaRPr>
          </a:p>
        </p:txBody>
      </p:sp>
      <p:sp>
        <p:nvSpPr>
          <p:cNvPr id="9" name="Pentagon 8"/>
          <p:cNvSpPr/>
          <p:nvPr/>
        </p:nvSpPr>
        <p:spPr>
          <a:xfrm>
            <a:off x="3865392" y="2245162"/>
            <a:ext cx="1371600" cy="533400"/>
          </a:xfrm>
          <a:prstGeom prst="homePlate">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Step 2</a:t>
            </a:r>
            <a:endParaRPr lang="en-US" dirty="0">
              <a:solidFill>
                <a:schemeClr val="tx1"/>
              </a:solidFill>
            </a:endParaRPr>
          </a:p>
        </p:txBody>
      </p:sp>
      <p:sp>
        <p:nvSpPr>
          <p:cNvPr id="10" name="Pentagon 9"/>
          <p:cNvSpPr/>
          <p:nvPr/>
        </p:nvSpPr>
        <p:spPr>
          <a:xfrm>
            <a:off x="6866692" y="2245162"/>
            <a:ext cx="1371600" cy="533400"/>
          </a:xfrm>
          <a:prstGeom prst="homePlate">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Step 3</a:t>
            </a:r>
            <a:endParaRPr lang="en-US" dirty="0">
              <a:solidFill>
                <a:schemeClr val="tx1"/>
              </a:solidFill>
            </a:endParaRPr>
          </a:p>
        </p:txBody>
      </p:sp>
      <p:sp>
        <p:nvSpPr>
          <p:cNvPr id="7" name="TextBox 6"/>
          <p:cNvSpPr txBox="1"/>
          <p:nvPr/>
        </p:nvSpPr>
        <p:spPr>
          <a:xfrm>
            <a:off x="5887598" y="978932"/>
            <a:ext cx="2971800" cy="369332"/>
          </a:xfrm>
          <a:prstGeom prst="rect">
            <a:avLst/>
          </a:prstGeom>
          <a:noFill/>
        </p:spPr>
        <p:txBody>
          <a:bodyPr wrap="square" rtlCol="0">
            <a:spAutoFit/>
          </a:bodyPr>
          <a:lstStyle/>
          <a:p>
            <a:pPr algn="r"/>
            <a:r>
              <a:rPr lang="en-US" b="1" dirty="0" smtClean="0"/>
              <a:t>Getting Started</a:t>
            </a:r>
            <a:endParaRPr lang="en-US" b="1" dirty="0"/>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82239156"/>
      </p:ext>
    </p:extLst>
  </p:cSld>
  <p:clrMapOvr>
    <a:masterClrMapping/>
  </p:clrMapOvr>
  <mc:AlternateContent xmlns:mc="http://schemas.openxmlformats.org/markup-compatibility/2006">
    <mc:Choice xmlns:p14="http://schemas.microsoft.com/office/powerpoint/2010/main" Requires="p14">
      <p:transition spd="slow" p14:dur="2000" advTm="17783"/>
    </mc:Choice>
    <mc:Fallback>
      <p:transition spd="slow" advTm="17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1"/>
                </p:tgtEl>
              </p:cMediaNode>
            </p:audio>
          </p:childTnLst>
        </p:cTn>
      </p:par>
    </p:tnLst>
    <p:bldLst>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0800" y="990600"/>
            <a:ext cx="6096000" cy="369332"/>
          </a:xfrm>
          <a:prstGeom prst="rect">
            <a:avLst/>
          </a:prstGeom>
          <a:noFill/>
        </p:spPr>
        <p:txBody>
          <a:bodyPr wrap="square" rtlCol="0">
            <a:spAutoFit/>
          </a:bodyPr>
          <a:lstStyle/>
          <a:p>
            <a:pPr algn="r"/>
            <a:r>
              <a:rPr lang="en-US" b="1" dirty="0" smtClean="0"/>
              <a:t>Discontinuing Current SQ Insulin Orders</a:t>
            </a:r>
            <a:endParaRPr lang="en-US" b="1" dirty="0"/>
          </a:p>
        </p:txBody>
      </p:sp>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676400"/>
            <a:ext cx="8820150" cy="476934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Down Arrow 7"/>
          <p:cNvSpPr/>
          <p:nvPr/>
        </p:nvSpPr>
        <p:spPr>
          <a:xfrm rot="5400000">
            <a:off x="2228850" y="4114800"/>
            <a:ext cx="876300" cy="762000"/>
          </a:xfrm>
          <a:prstGeom prst="down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54779581"/>
      </p:ext>
    </p:extLst>
  </p:cSld>
  <p:clrMapOvr>
    <a:masterClrMapping/>
  </p:clrMapOvr>
  <mc:AlternateContent xmlns:mc="http://schemas.openxmlformats.org/markup-compatibility/2006">
    <mc:Choice xmlns:p14="http://schemas.microsoft.com/office/powerpoint/2010/main" Requires="p14">
      <p:transition spd="slow" p14:dur="2000" advTm="31837"/>
    </mc:Choice>
    <mc:Fallback>
      <p:transition spd="slow" advTm="31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769398"/>
            <a:ext cx="7696200" cy="369332"/>
          </a:xfrm>
          <a:prstGeom prst="rect">
            <a:avLst/>
          </a:prstGeom>
          <a:noFill/>
        </p:spPr>
        <p:txBody>
          <a:bodyPr wrap="square" rtlCol="0">
            <a:spAutoFit/>
          </a:bodyPr>
          <a:lstStyle/>
          <a:p>
            <a:pPr algn="r"/>
            <a:r>
              <a:rPr lang="en-US" b="1" dirty="0" smtClean="0"/>
              <a:t>Express SQ Insulin Advisor </a:t>
            </a:r>
            <a:endParaRPr lang="en-US" b="1" dirty="0"/>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873139"/>
            <a:ext cx="8048625" cy="3794236"/>
          </a:xfrm>
          <a:prstGeom prst="rect">
            <a:avLst/>
          </a:prstGeom>
          <a:noFill/>
          <a:ln w="19050">
            <a:solidFill>
              <a:schemeClr val="tx1"/>
            </a:solidFill>
          </a:ln>
          <a:extLst>
            <a:ext uri="{909E8E84-426E-40DD-AFC4-6F175D3DCCD1}">
              <a14:hiddenFill xmlns:a14="http://schemas.microsoft.com/office/drawing/2010/main">
                <a:solidFill>
                  <a:schemeClr val="accent1"/>
                </a:solidFill>
              </a14:hiddenFill>
            </a:ext>
          </a:extLst>
        </p:spPr>
      </p:pic>
      <p:sp>
        <p:nvSpPr>
          <p:cNvPr id="2" name="Down Arrow 1"/>
          <p:cNvSpPr/>
          <p:nvPr/>
        </p:nvSpPr>
        <p:spPr>
          <a:xfrm rot="10800000">
            <a:off x="1714500" y="3886200"/>
            <a:ext cx="381000" cy="533400"/>
          </a:xfrm>
          <a:prstGeom prst="downArrow">
            <a:avLst>
              <a:gd name="adj1" fmla="val 50000"/>
              <a:gd name="adj2" fmla="val 52065"/>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own Arrow 5"/>
          <p:cNvSpPr/>
          <p:nvPr/>
        </p:nvSpPr>
        <p:spPr>
          <a:xfrm rot="10800000">
            <a:off x="4176712" y="3886200"/>
            <a:ext cx="381000" cy="533400"/>
          </a:xfrm>
          <a:prstGeom prst="downArrow">
            <a:avLst>
              <a:gd name="adj1" fmla="val 50000"/>
              <a:gd name="adj2" fmla="val 52065"/>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p:cNvSpPr/>
          <p:nvPr/>
        </p:nvSpPr>
        <p:spPr>
          <a:xfrm rot="10800000">
            <a:off x="6324600" y="3886200"/>
            <a:ext cx="381000" cy="533400"/>
          </a:xfrm>
          <a:prstGeom prst="downArrow">
            <a:avLst>
              <a:gd name="adj1" fmla="val 50000"/>
              <a:gd name="adj2" fmla="val 52065"/>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75250971"/>
      </p:ext>
    </p:extLst>
  </p:cSld>
  <p:clrMapOvr>
    <a:masterClrMapping/>
  </p:clrMapOvr>
  <mc:AlternateContent xmlns:mc="http://schemas.openxmlformats.org/markup-compatibility/2006">
    <mc:Choice xmlns:p14="http://schemas.microsoft.com/office/powerpoint/2010/main" Requires="p14">
      <p:transition spd="slow" p14:dur="2000" advTm="31125"/>
    </mc:Choice>
    <mc:Fallback>
      <p:transition spd="slow" advTm="31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0"/>
                </p:tgtEl>
              </p:cMediaNode>
            </p:audio>
          </p:childTnLst>
        </p:cTn>
      </p:par>
    </p:tnLst>
    <p:bldLst>
      <p:bldP spid="2"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745" y="2209800"/>
            <a:ext cx="3634187" cy="43434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226946" y="914400"/>
            <a:ext cx="6172200" cy="369332"/>
          </a:xfrm>
          <a:prstGeom prst="rect">
            <a:avLst/>
          </a:prstGeom>
          <a:noFill/>
        </p:spPr>
        <p:txBody>
          <a:bodyPr wrap="square" rtlCol="0">
            <a:spAutoFit/>
          </a:bodyPr>
          <a:lstStyle/>
          <a:p>
            <a:pPr algn="r"/>
            <a:r>
              <a:rPr lang="en-US" b="1" dirty="0" smtClean="0"/>
              <a:t>Basal SQ Insulin Ordering</a:t>
            </a:r>
            <a:endParaRPr lang="en-US" b="1" dirty="0"/>
          </a:p>
        </p:txBody>
      </p:sp>
      <p:sp>
        <p:nvSpPr>
          <p:cNvPr id="5" name="Pentagon 4"/>
          <p:cNvSpPr/>
          <p:nvPr/>
        </p:nvSpPr>
        <p:spPr>
          <a:xfrm>
            <a:off x="1463520" y="1524000"/>
            <a:ext cx="1371600" cy="533400"/>
          </a:xfrm>
          <a:prstGeom prst="homePlate">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Step 1</a:t>
            </a:r>
            <a:endParaRPr lang="en-US" dirty="0">
              <a:solidFill>
                <a:schemeClr val="tx1"/>
              </a:solidFill>
            </a:endParaRPr>
          </a:p>
        </p:txBody>
      </p:sp>
      <p:sp>
        <p:nvSpPr>
          <p:cNvPr id="6" name="Pentagon 5"/>
          <p:cNvSpPr/>
          <p:nvPr/>
        </p:nvSpPr>
        <p:spPr>
          <a:xfrm>
            <a:off x="6057900" y="1540082"/>
            <a:ext cx="1371600" cy="533400"/>
          </a:xfrm>
          <a:prstGeom prst="homePlate">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Step 2</a:t>
            </a:r>
            <a:endParaRPr lang="en-US" dirty="0">
              <a:solidFill>
                <a:schemeClr val="tx1"/>
              </a:solidFill>
            </a:endParaRP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2209800"/>
            <a:ext cx="3581400" cy="43434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46547269"/>
      </p:ext>
    </p:extLst>
  </p:cSld>
  <p:clrMapOvr>
    <a:masterClrMapping/>
  </p:clrMapOvr>
  <mc:AlternateContent xmlns:mc="http://schemas.openxmlformats.org/markup-compatibility/2006">
    <mc:Choice xmlns:p14="http://schemas.microsoft.com/office/powerpoint/2010/main" Requires="p14">
      <p:transition spd="slow" p14:dur="2000" advTm="54347"/>
    </mc:Choice>
    <mc:Fallback>
      <p:transition spd="slow" advTm="54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2"/>
                </p:tgtEl>
              </p:cMediaNode>
            </p:audio>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3863707" y="1790700"/>
            <a:ext cx="1371600" cy="533400"/>
          </a:xfrm>
          <a:prstGeom prst="homePlate">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Step 1</a:t>
            </a:r>
            <a:endParaRPr lang="en-US" dirty="0">
              <a:solidFill>
                <a:schemeClr val="tx1"/>
              </a:solidFill>
            </a:endParaRPr>
          </a:p>
        </p:txBody>
      </p:sp>
      <p:sp>
        <p:nvSpPr>
          <p:cNvPr id="6" name="Title 1"/>
          <p:cNvSpPr txBox="1">
            <a:spLocks/>
          </p:cNvSpPr>
          <p:nvPr/>
        </p:nvSpPr>
        <p:spPr>
          <a:xfrm>
            <a:off x="3657600" y="990600"/>
            <a:ext cx="5029200" cy="381000"/>
          </a:xfrm>
          <a:prstGeom prst="rect">
            <a:avLst/>
          </a:prstGeom>
        </p:spPr>
        <p:txBody>
          <a:bodyPr/>
          <a:lstStyle>
            <a:lvl1pPr algn="r" defTabSz="457200" rtl="0" eaLnBrk="1" fontAlgn="base" hangingPunct="1">
              <a:spcBef>
                <a:spcPct val="0"/>
              </a:spcBef>
              <a:spcAft>
                <a:spcPct val="0"/>
              </a:spcAft>
              <a:defRPr sz="4000" kern="1200">
                <a:solidFill>
                  <a:schemeClr val="tx1"/>
                </a:solidFill>
                <a:latin typeface="Trebuchet MS" pitchFamily="34" charset="0"/>
                <a:ea typeface="ＭＳ Ｐゴシック" charset="-128"/>
                <a:cs typeface="Trebuchet MS" pitchFamily="34" charset="0"/>
              </a:defRPr>
            </a:lvl1pPr>
            <a:lvl2pPr algn="ctr" defTabSz="457200" rtl="0" eaLnBrk="1" fontAlgn="base" hangingPunct="1">
              <a:spcBef>
                <a:spcPct val="0"/>
              </a:spcBef>
              <a:spcAft>
                <a:spcPct val="0"/>
              </a:spcAft>
              <a:defRPr sz="4400">
                <a:solidFill>
                  <a:schemeClr val="tx1"/>
                </a:solidFill>
                <a:latin typeface="Trebuchet MS" pitchFamily="34" charset="0"/>
                <a:ea typeface="ＭＳ Ｐゴシック" charset="-128"/>
                <a:cs typeface="Trebuchet MS" pitchFamily="34" charset="0"/>
              </a:defRPr>
            </a:lvl2pPr>
            <a:lvl3pPr algn="ctr" defTabSz="457200" rtl="0" eaLnBrk="1" fontAlgn="base" hangingPunct="1">
              <a:spcBef>
                <a:spcPct val="0"/>
              </a:spcBef>
              <a:spcAft>
                <a:spcPct val="0"/>
              </a:spcAft>
              <a:defRPr sz="4400">
                <a:solidFill>
                  <a:schemeClr val="tx1"/>
                </a:solidFill>
                <a:latin typeface="Trebuchet MS" pitchFamily="34" charset="0"/>
                <a:ea typeface="ＭＳ Ｐゴシック" charset="-128"/>
                <a:cs typeface="Trebuchet MS" pitchFamily="34" charset="0"/>
              </a:defRPr>
            </a:lvl3pPr>
            <a:lvl4pPr algn="ctr" defTabSz="457200" rtl="0" eaLnBrk="1" fontAlgn="base" hangingPunct="1">
              <a:spcBef>
                <a:spcPct val="0"/>
              </a:spcBef>
              <a:spcAft>
                <a:spcPct val="0"/>
              </a:spcAft>
              <a:defRPr sz="4400">
                <a:solidFill>
                  <a:schemeClr val="tx1"/>
                </a:solidFill>
                <a:latin typeface="Trebuchet MS" pitchFamily="34" charset="0"/>
                <a:ea typeface="ＭＳ Ｐゴシック" charset="-128"/>
                <a:cs typeface="Trebuchet MS" pitchFamily="34" charset="0"/>
              </a:defRPr>
            </a:lvl4pPr>
            <a:lvl5pPr algn="ctr" defTabSz="457200" rtl="0" eaLnBrk="1" fontAlgn="base" hangingPunct="1">
              <a:spcBef>
                <a:spcPct val="0"/>
              </a:spcBef>
              <a:spcAft>
                <a:spcPct val="0"/>
              </a:spcAft>
              <a:defRPr sz="4400">
                <a:solidFill>
                  <a:schemeClr val="tx1"/>
                </a:solidFill>
                <a:latin typeface="Trebuchet MS" pitchFamily="34" charset="0"/>
                <a:ea typeface="ＭＳ Ｐゴシック" charset="-128"/>
                <a:cs typeface="Trebuchet MS"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1800" b="1" smtClean="0">
                <a:latin typeface="+mn-lt"/>
              </a:rPr>
              <a:t>Meal time SQ Insulin Ordering</a:t>
            </a:r>
            <a:r>
              <a:rPr lang="en-US" b="1" smtClean="0"/>
              <a:t/>
            </a:r>
            <a:br>
              <a:rPr lang="en-US" b="1" smtClean="0"/>
            </a:br>
            <a:endParaRPr lang="en-US" dirty="0"/>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607" y="2517866"/>
            <a:ext cx="7543800" cy="413861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5891660"/>
      </p:ext>
    </p:extLst>
  </p:cSld>
  <p:clrMapOvr>
    <a:masterClrMapping/>
  </p:clrMapOvr>
  <mc:AlternateContent xmlns:mc="http://schemas.openxmlformats.org/markup-compatibility/2006">
    <mc:Choice xmlns:p14="http://schemas.microsoft.com/office/powerpoint/2010/main" Requires="p14">
      <p:transition spd="slow" p14:dur="2000" advTm="11921"/>
    </mc:Choice>
    <mc:Fallback>
      <p:transition spd="slow" advTm="11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990600"/>
            <a:ext cx="5029200" cy="381000"/>
          </a:xfrm>
        </p:spPr>
        <p:txBody>
          <a:bodyPr/>
          <a:lstStyle/>
          <a:p>
            <a:r>
              <a:rPr lang="en-US" sz="1800" b="1" dirty="0">
                <a:latin typeface="+mn-lt"/>
              </a:rPr>
              <a:t>Meal time SQ Insulin Ordering</a:t>
            </a:r>
            <a:r>
              <a:rPr lang="en-US" b="1" dirty="0"/>
              <a:t/>
            </a:r>
            <a:br>
              <a:rPr lang="en-US" b="1" dirty="0"/>
            </a:br>
            <a:endParaRPr lang="en-US" dirty="0"/>
          </a:p>
        </p:txBody>
      </p:sp>
      <p:pic>
        <p:nvPicPr>
          <p:cNvPr id="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2590800"/>
            <a:ext cx="3848100" cy="390144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590800"/>
            <a:ext cx="3581400" cy="390144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Pentagon 4"/>
          <p:cNvSpPr/>
          <p:nvPr/>
        </p:nvSpPr>
        <p:spPr>
          <a:xfrm>
            <a:off x="1638300" y="1752600"/>
            <a:ext cx="1371600" cy="533400"/>
          </a:xfrm>
          <a:prstGeom prst="homePlate">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Step 2</a:t>
            </a:r>
            <a:endParaRPr lang="en-US" dirty="0">
              <a:solidFill>
                <a:schemeClr val="tx1"/>
              </a:solidFill>
            </a:endParaRPr>
          </a:p>
        </p:txBody>
      </p:sp>
      <p:sp>
        <p:nvSpPr>
          <p:cNvPr id="6" name="Pentagon 5"/>
          <p:cNvSpPr/>
          <p:nvPr/>
        </p:nvSpPr>
        <p:spPr>
          <a:xfrm>
            <a:off x="6324600" y="1828800"/>
            <a:ext cx="1371600" cy="533400"/>
          </a:xfrm>
          <a:prstGeom prst="homePlate">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Step 3</a:t>
            </a:r>
            <a:endParaRPr lang="en-US" dirty="0">
              <a:solidFill>
                <a:schemeClr val="tx1"/>
              </a:solidFill>
            </a:endParaRPr>
          </a:p>
        </p:txBody>
      </p:sp>
      <p:sp>
        <p:nvSpPr>
          <p:cNvPr id="7" name="Down Arrow 6"/>
          <p:cNvSpPr/>
          <p:nvPr/>
        </p:nvSpPr>
        <p:spPr>
          <a:xfrm rot="10800000">
            <a:off x="3276600" y="5562600"/>
            <a:ext cx="381000" cy="533400"/>
          </a:xfrm>
          <a:prstGeom prst="downArrow">
            <a:avLst>
              <a:gd name="adj1" fmla="val 50000"/>
              <a:gd name="adj2" fmla="val 52065"/>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3273468"/>
      </p:ext>
    </p:extLst>
  </p:cSld>
  <p:clrMapOvr>
    <a:masterClrMapping/>
  </p:clrMapOvr>
  <mc:AlternateContent xmlns:mc="http://schemas.openxmlformats.org/markup-compatibility/2006">
    <mc:Choice xmlns:p14="http://schemas.microsoft.com/office/powerpoint/2010/main" Requires="p14">
      <p:transition spd="slow" p14:dur="2000" advTm="27726"/>
    </mc:Choice>
    <mc:Fallback>
      <p:transition spd="slow" advTm="27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0"/>
                </p:tgtEl>
              </p:cMediaNode>
            </p:audio>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399" y="2590800"/>
            <a:ext cx="2743199" cy="37338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442807" y="838200"/>
            <a:ext cx="7467600" cy="369332"/>
          </a:xfrm>
          <a:prstGeom prst="rect">
            <a:avLst/>
          </a:prstGeom>
          <a:noFill/>
        </p:spPr>
        <p:txBody>
          <a:bodyPr wrap="square" rtlCol="0">
            <a:spAutoFit/>
          </a:bodyPr>
          <a:lstStyle/>
          <a:p>
            <a:pPr algn="r"/>
            <a:r>
              <a:rPr lang="en-US" b="1" dirty="0" smtClean="0"/>
              <a:t>Correction (Sliding Scale) SQ Insulin Ordering</a:t>
            </a:r>
            <a:endParaRPr lang="en-US" b="1" dirty="0"/>
          </a:p>
        </p:txBody>
      </p:sp>
      <p:pic>
        <p:nvPicPr>
          <p:cNvPr id="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4954" y="2586668"/>
            <a:ext cx="3273826" cy="37420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98116" y="2586668"/>
            <a:ext cx="2519593" cy="37338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Pentagon 5"/>
          <p:cNvSpPr/>
          <p:nvPr/>
        </p:nvSpPr>
        <p:spPr>
          <a:xfrm>
            <a:off x="838198" y="1905000"/>
            <a:ext cx="1371600" cy="533400"/>
          </a:xfrm>
          <a:prstGeom prst="homePlate">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Step 1</a:t>
            </a:r>
            <a:endParaRPr lang="en-US" dirty="0">
              <a:solidFill>
                <a:schemeClr val="tx1"/>
              </a:solidFill>
            </a:endParaRPr>
          </a:p>
        </p:txBody>
      </p:sp>
      <p:sp>
        <p:nvSpPr>
          <p:cNvPr id="7" name="Pentagon 6"/>
          <p:cNvSpPr/>
          <p:nvPr/>
        </p:nvSpPr>
        <p:spPr>
          <a:xfrm>
            <a:off x="4046067" y="1883884"/>
            <a:ext cx="1371600" cy="533400"/>
          </a:xfrm>
          <a:prstGeom prst="homePlate">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Step 2</a:t>
            </a:r>
            <a:endParaRPr lang="en-US" dirty="0">
              <a:solidFill>
                <a:schemeClr val="tx1"/>
              </a:solidFill>
            </a:endParaRPr>
          </a:p>
        </p:txBody>
      </p:sp>
      <p:sp>
        <p:nvSpPr>
          <p:cNvPr id="8" name="Pentagon 7"/>
          <p:cNvSpPr/>
          <p:nvPr/>
        </p:nvSpPr>
        <p:spPr>
          <a:xfrm>
            <a:off x="7072112" y="1883884"/>
            <a:ext cx="1371600" cy="533400"/>
          </a:xfrm>
          <a:prstGeom prst="homePlate">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Step 3</a:t>
            </a:r>
            <a:endParaRPr lang="en-US" dirty="0">
              <a:solidFill>
                <a:schemeClr val="tx1"/>
              </a:solidFill>
            </a:endParaRP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18177946"/>
      </p:ext>
    </p:extLst>
  </p:cSld>
  <p:clrMapOvr>
    <a:masterClrMapping/>
  </p:clrMapOvr>
  <mc:AlternateContent xmlns:mc="http://schemas.openxmlformats.org/markup-compatibility/2006">
    <mc:Choice xmlns:p14="http://schemas.microsoft.com/office/powerpoint/2010/main" Requires="p14">
      <p:transition spd="slow" p14:dur="2000" advTm="28594"/>
    </mc:Choice>
    <mc:Fallback>
      <p:transition spd="slow" advTm="28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1"/>
                </p:tgtEl>
              </p:cMediaNode>
            </p:audio>
          </p:childTnLst>
        </p:cTn>
      </p:par>
    </p:tnLst>
    <p:bldLst>
      <p:bldP spid="6" grpId="0" animBg="1"/>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8.8|4.6|3.4"/>
</p:tagLst>
</file>

<file path=ppt/tags/tag2.xml><?xml version="1.0" encoding="utf-8"?>
<p:tagLst xmlns:a="http://schemas.openxmlformats.org/drawingml/2006/main" xmlns:r="http://schemas.openxmlformats.org/officeDocument/2006/relationships" xmlns:p="http://schemas.openxmlformats.org/presentationml/2006/main">
  <p:tag name="TIMING" val="|4.7|4.4|3.1"/>
</p:tagLst>
</file>

<file path=ppt/tags/tag3.xml><?xml version="1.0" encoding="utf-8"?>
<p:tagLst xmlns:a="http://schemas.openxmlformats.org/drawingml/2006/main" xmlns:r="http://schemas.openxmlformats.org/officeDocument/2006/relationships" xmlns:p="http://schemas.openxmlformats.org/presentationml/2006/main">
  <p:tag name="TIMING" val="|14"/>
</p:tagLst>
</file>

<file path=ppt/tags/tag4.xml><?xml version="1.0" encoding="utf-8"?>
<p:tagLst xmlns:a="http://schemas.openxmlformats.org/drawingml/2006/main" xmlns:r="http://schemas.openxmlformats.org/officeDocument/2006/relationships" xmlns:p="http://schemas.openxmlformats.org/presentationml/2006/main">
  <p:tag name="TIMING" val="|13.4|1.4|1.1"/>
</p:tagLst>
</file>

<file path=ppt/tags/tag5.xml><?xml version="1.0" encoding="utf-8"?>
<p:tagLst xmlns:a="http://schemas.openxmlformats.org/drawingml/2006/main" xmlns:r="http://schemas.openxmlformats.org/officeDocument/2006/relationships" xmlns:p="http://schemas.openxmlformats.org/presentationml/2006/main">
  <p:tag name="TIMING" val="|3.3|10.3"/>
</p:tagLst>
</file>

<file path=ppt/tags/tag6.xml><?xml version="1.0" encoding="utf-8"?>
<p:tagLst xmlns:a="http://schemas.openxmlformats.org/drawingml/2006/main" xmlns:r="http://schemas.openxmlformats.org/officeDocument/2006/relationships" xmlns:p="http://schemas.openxmlformats.org/presentationml/2006/main">
  <p:tag name="TIMING" val="|3.6"/>
</p:tagLst>
</file>

<file path=ppt/tags/tag7.xml><?xml version="1.0" encoding="utf-8"?>
<p:tagLst xmlns:a="http://schemas.openxmlformats.org/drawingml/2006/main" xmlns:r="http://schemas.openxmlformats.org/officeDocument/2006/relationships" xmlns:p="http://schemas.openxmlformats.org/presentationml/2006/main">
  <p:tag name="TIMING" val="|6.9|10.3|7"/>
</p:tagLst>
</file>

<file path=ppt/tags/tag8.xml><?xml version="1.0" encoding="utf-8"?>
<p:tagLst xmlns:a="http://schemas.openxmlformats.org/drawingml/2006/main" xmlns:r="http://schemas.openxmlformats.org/officeDocument/2006/relationships" xmlns:p="http://schemas.openxmlformats.org/presentationml/2006/main">
  <p:tag name="TIMING" val="|6.7|9.7|7.3"/>
</p:tagLst>
</file>

<file path=ppt/tags/tag9.xml><?xml version="1.0" encoding="utf-8"?>
<p:tagLst xmlns:a="http://schemas.openxmlformats.org/drawingml/2006/main" xmlns:r="http://schemas.openxmlformats.org/officeDocument/2006/relationships" xmlns:p="http://schemas.openxmlformats.org/presentationml/2006/main">
  <p:tag name="TIMING" val="|1|8.5|8.4"/>
</p:tagLst>
</file>

<file path=ppt/theme/theme1.xml><?xml version="1.0" encoding="utf-8"?>
<a:theme xmlns:a="http://schemas.openxmlformats.org/drawingml/2006/main" name="SSS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SSS Template</Template>
  <TotalTime>498</TotalTime>
  <Words>1074</Words>
  <Application>Microsoft Office PowerPoint</Application>
  <PresentationFormat>On-screen Show (4:3)</PresentationFormat>
  <Paragraphs>59</Paragraphs>
  <Slides>13</Slides>
  <Notes>13</Notes>
  <HiddenSlides>0</HiddenSlides>
  <MMClips>13</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SSS Template</vt:lpstr>
      <vt:lpstr>Adult Express SQ (Subcutaneous) Insulin Advisor</vt:lpstr>
      <vt:lpstr>Learning Objectives</vt:lpstr>
      <vt:lpstr>PowerPoint Presentation</vt:lpstr>
      <vt:lpstr>PowerPoint Presentation</vt:lpstr>
      <vt:lpstr>PowerPoint Presentation</vt:lpstr>
      <vt:lpstr>PowerPoint Presentation</vt:lpstr>
      <vt:lpstr>PowerPoint Presentation</vt:lpstr>
      <vt:lpstr>Meal time SQ Insulin Ordering </vt:lpstr>
      <vt:lpstr>PowerPoint Presentation</vt:lpstr>
      <vt:lpstr>Ordering Correction (Sliding Scale) for Special Populations</vt:lpstr>
      <vt:lpstr>PowerPoint Presentation</vt:lpstr>
      <vt:lpstr>Review your orders </vt:lpstr>
      <vt:lpstr>Conclusion</vt:lpstr>
    </vt:vector>
  </TitlesOfParts>
  <Company>VUMC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Express SQ Insulin Advisor</dc:title>
  <dc:creator>Anderson, Blair</dc:creator>
  <cp:lastModifiedBy>Anderson, Blair</cp:lastModifiedBy>
  <cp:revision>38</cp:revision>
  <cp:lastPrinted>2015-01-20T16:12:44Z</cp:lastPrinted>
  <dcterms:created xsi:type="dcterms:W3CDTF">2015-01-02T19:10:58Z</dcterms:created>
  <dcterms:modified xsi:type="dcterms:W3CDTF">2015-01-22T14:46:56Z</dcterms:modified>
</cp:coreProperties>
</file>