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1133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FCDBA-7A8A-40D2-B869-C35DB7947D3F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34A66-54A7-4F12-8E53-7356250A9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69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34A66-54A7-4F12-8E53-7356250A97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50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2463-94EF-4E27-BBCB-2458CF91139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CEDB-38AE-4A84-AB8F-28B87393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6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2463-94EF-4E27-BBCB-2458CF91139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CEDB-38AE-4A84-AB8F-28B87393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2463-94EF-4E27-BBCB-2458CF91139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CEDB-38AE-4A84-AB8F-28B87393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4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2463-94EF-4E27-BBCB-2458CF91139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CEDB-38AE-4A84-AB8F-28B87393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7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2463-94EF-4E27-BBCB-2458CF91139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CEDB-38AE-4A84-AB8F-28B87393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5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2463-94EF-4E27-BBCB-2458CF91139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CEDB-38AE-4A84-AB8F-28B87393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2463-94EF-4E27-BBCB-2458CF91139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CEDB-38AE-4A84-AB8F-28B87393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5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2463-94EF-4E27-BBCB-2458CF91139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CEDB-38AE-4A84-AB8F-28B87393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2463-94EF-4E27-BBCB-2458CF91139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CEDB-38AE-4A84-AB8F-28B87393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6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2463-94EF-4E27-BBCB-2458CF91139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CEDB-38AE-4A84-AB8F-28B87393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3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2463-94EF-4E27-BBCB-2458CF91139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CEDB-38AE-4A84-AB8F-28B87393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2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B2463-94EF-4E27-BBCB-2458CF91139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FCEDB-38AE-4A84-AB8F-28B87393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4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elpdesk.mc.vanderbilt.edu/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9125" y="2826871"/>
            <a:ext cx="2442088" cy="387798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274320" tIns="182880" rtlCol="0">
            <a:spAutoFit/>
          </a:bodyPr>
          <a:lstStyle/>
          <a:p>
            <a:r>
              <a:rPr lang="en-US" sz="1200" b="1" dirty="0" smtClean="0"/>
              <a:t> 2. </a:t>
            </a:r>
            <a:r>
              <a:rPr lang="en-US" sz="1200" b="1" i="1" dirty="0" smtClean="0"/>
              <a:t>Basal Insulin, Meal, and Standard 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Screen will change and display units based on weight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Glargine rounds to nearest 5 units for dose greater than 20 units 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Custom dosing option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Default start date/time; “Now Dose” &amp; custom start date options available</a:t>
            </a:r>
          </a:p>
          <a:p>
            <a:endParaRPr lang="en-US" sz="1200" b="1" i="1" dirty="0" smtClean="0"/>
          </a:p>
          <a:p>
            <a:r>
              <a:rPr lang="en-US" sz="1200" b="1" i="1" dirty="0" smtClean="0"/>
              <a:t>3. Meal Insulin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Tube Feeding q6H and q8h options 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Custom &amp; Carb- Ratio option</a:t>
            </a:r>
          </a:p>
          <a:p>
            <a:endParaRPr lang="en-US" sz="1200" dirty="0"/>
          </a:p>
          <a:p>
            <a:r>
              <a:rPr lang="en-US" sz="1200" b="1" i="1" dirty="0" smtClean="0"/>
              <a:t>4.  Sliding Scale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Calculated Scale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Hypoglycemia options for 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IV D50W OR chewable tablets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96793"/>
            <a:ext cx="2415475" cy="244682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101600">
            <a:bevelT w="190500" h="38100"/>
            <a:extrusionClr>
              <a:schemeClr val="accent1">
                <a:lumMod val="40000"/>
                <a:lumOff val="60000"/>
              </a:schemeClr>
            </a:extrusion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274320" tIns="182880" rtlCol="0">
            <a:spAutoFit/>
          </a:bodyPr>
          <a:lstStyle/>
          <a:p>
            <a:r>
              <a:rPr lang="en-US" sz="1200" b="1" i="1" dirty="0" smtClean="0"/>
              <a:t>1. Diabetes Type- </a:t>
            </a:r>
          </a:p>
          <a:p>
            <a:r>
              <a:rPr lang="en-US" sz="1200" dirty="0" smtClean="0"/>
              <a:t>-   Gestational &amp; Not Diabetic added</a:t>
            </a:r>
          </a:p>
          <a:p>
            <a:pPr lvl="0"/>
            <a:r>
              <a:rPr lang="en-US" sz="1200" dirty="0" smtClean="0"/>
              <a:t>-   HgbA1C ordered  </a:t>
            </a:r>
            <a:r>
              <a:rPr lang="en-US" sz="1200" dirty="0"/>
              <a:t>if </a:t>
            </a:r>
            <a:r>
              <a:rPr lang="en-US" sz="1200" dirty="0" smtClean="0"/>
              <a:t>none in 90 </a:t>
            </a:r>
            <a:r>
              <a:rPr lang="en-US" sz="1200" dirty="0"/>
              <a:t>days</a:t>
            </a:r>
          </a:p>
          <a:p>
            <a:pPr>
              <a:lnSpc>
                <a:spcPct val="150000"/>
              </a:lnSpc>
            </a:pPr>
            <a:r>
              <a:rPr lang="en-US" sz="1200" b="1" i="1" dirty="0" smtClean="0"/>
              <a:t>Dosing Level 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sz="1200" dirty="0" smtClean="0"/>
              <a:t>Defaults to Moderate Dose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 Trauma </a:t>
            </a:r>
            <a:r>
              <a:rPr lang="en-US" sz="1200" dirty="0"/>
              <a:t>and SICU </a:t>
            </a:r>
            <a:r>
              <a:rPr lang="en-US" sz="1200" dirty="0" smtClean="0"/>
              <a:t>parameters will calculate sliding scale for nurse</a:t>
            </a:r>
          </a:p>
          <a:p>
            <a:endParaRPr lang="en-US" sz="1200" dirty="0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765866"/>
            <a:ext cx="5859969" cy="10629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2743200"/>
            <a:ext cx="5859969" cy="9020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3978610"/>
            <a:ext cx="5859971" cy="9743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1" y="5389690"/>
            <a:ext cx="5867399" cy="12207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695" y="1600200"/>
            <a:ext cx="1748505" cy="752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2407614" y="1642534"/>
            <a:ext cx="1254081" cy="1862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316785" y="2209801"/>
            <a:ext cx="1310030" cy="761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1447800" y="5121929"/>
            <a:ext cx="1462429" cy="533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728570" y="3962400"/>
            <a:ext cx="243230" cy="335644"/>
          </a:xfrm>
          <a:prstGeom prst="ellipse">
            <a:avLst/>
          </a:prstGeom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</a:t>
            </a:r>
          </a:p>
        </p:txBody>
      </p:sp>
      <p:sp>
        <p:nvSpPr>
          <p:cNvPr id="44" name="Oval 43"/>
          <p:cNvSpPr/>
          <p:nvPr/>
        </p:nvSpPr>
        <p:spPr>
          <a:xfrm>
            <a:off x="2880971" y="2667000"/>
            <a:ext cx="243229" cy="317141"/>
          </a:xfrm>
          <a:prstGeom prst="ellipse">
            <a:avLst/>
          </a:prstGeom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50" name="Oval 49"/>
          <p:cNvSpPr/>
          <p:nvPr/>
        </p:nvSpPr>
        <p:spPr>
          <a:xfrm>
            <a:off x="2798156" y="5292983"/>
            <a:ext cx="249844" cy="345817"/>
          </a:xfrm>
          <a:prstGeom prst="ellipse">
            <a:avLst/>
          </a:prstGeom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4</a:t>
            </a:r>
          </a:p>
        </p:txBody>
      </p:sp>
      <p:sp>
        <p:nvSpPr>
          <p:cNvPr id="51" name="Oval 50"/>
          <p:cNvSpPr/>
          <p:nvPr/>
        </p:nvSpPr>
        <p:spPr>
          <a:xfrm>
            <a:off x="2728571" y="673459"/>
            <a:ext cx="243229" cy="317141"/>
          </a:xfrm>
          <a:prstGeom prst="ellipse">
            <a:avLst/>
          </a:prstGeom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048" name="TextBox 2047"/>
          <p:cNvSpPr txBox="1"/>
          <p:nvPr/>
        </p:nvSpPr>
        <p:spPr>
          <a:xfrm>
            <a:off x="3276600" y="96793"/>
            <a:ext cx="5105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Adult Insulin Subcutaneous Advisor</a:t>
            </a:r>
            <a:endParaRPr lang="en-US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5981700" y="1905001"/>
            <a:ext cx="3009900" cy="6096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Changing selections on  screen will update dose calculations</a:t>
            </a:r>
            <a:endParaRPr lang="en-US" sz="1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832029"/>
            <a:ext cx="533400" cy="4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Curved Connector 12"/>
          <p:cNvCxnSpPr/>
          <p:nvPr/>
        </p:nvCxnSpPr>
        <p:spPr>
          <a:xfrm>
            <a:off x="2339492" y="603429"/>
            <a:ext cx="1699108" cy="31097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654" y="4775188"/>
            <a:ext cx="113029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986429" y="4908315"/>
            <a:ext cx="1280772" cy="273285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046" y="3516319"/>
            <a:ext cx="1309688" cy="2578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85" y="3478584"/>
            <a:ext cx="1066715" cy="21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Rectangle 44"/>
          <p:cNvSpPr/>
          <p:nvPr/>
        </p:nvSpPr>
        <p:spPr>
          <a:xfrm>
            <a:off x="3124200" y="3551821"/>
            <a:ext cx="1066800" cy="186887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4267201" y="3675286"/>
            <a:ext cx="1424329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683" y="4191000"/>
            <a:ext cx="857317" cy="556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Straight Arrow Connector 26"/>
          <p:cNvCxnSpPr/>
          <p:nvPr/>
        </p:nvCxnSpPr>
        <p:spPr>
          <a:xfrm flipV="1">
            <a:off x="1524000" y="4434686"/>
            <a:ext cx="3276600" cy="7469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890370" y="3675286"/>
            <a:ext cx="1233830" cy="5919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50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130" y="2026772"/>
            <a:ext cx="3700470" cy="170702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5467" y="685800"/>
            <a:ext cx="2415475" cy="300082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274320" tIns="182880" rtlCol="0">
            <a:spAutoFit/>
          </a:bodyPr>
          <a:lstStyle/>
          <a:p>
            <a:r>
              <a:rPr lang="en-US" sz="1200" b="1" dirty="0" smtClean="0"/>
              <a:t>5.  </a:t>
            </a:r>
            <a:r>
              <a:rPr lang="en-US" sz="1200" dirty="0" smtClean="0"/>
              <a:t>Changes to </a:t>
            </a:r>
            <a:r>
              <a:rPr lang="en-US" sz="1200" b="1" dirty="0" smtClean="0"/>
              <a:t>“when to treat”  </a:t>
            </a:r>
            <a:r>
              <a:rPr lang="en-US" sz="1200" dirty="0" smtClean="0"/>
              <a:t>parameters requires re-calculation of sliding scale  </a:t>
            </a:r>
          </a:p>
          <a:p>
            <a:endParaRPr lang="en-US" sz="1200" b="1" dirty="0"/>
          </a:p>
          <a:p>
            <a:r>
              <a:rPr lang="en-US" sz="1200" b="1" dirty="0" smtClean="0"/>
              <a:t>6. Orders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A1c lab order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basal, meal, and scale doses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hypoglycemia options:</a:t>
            </a:r>
          </a:p>
          <a:p>
            <a:pPr marL="628650" lvl="1" indent="-171450">
              <a:buFontTx/>
              <a:buChar char="-"/>
            </a:pPr>
            <a:r>
              <a:rPr lang="en-US" sz="1200" dirty="0" smtClean="0"/>
              <a:t>D50W</a:t>
            </a:r>
          </a:p>
          <a:p>
            <a:pPr lvl="1"/>
            <a:r>
              <a:rPr lang="en-US" sz="1200" b="1" dirty="0" smtClean="0"/>
              <a:t>OR  </a:t>
            </a:r>
          </a:p>
          <a:p>
            <a:pPr marL="628650" lvl="1" indent="-171450">
              <a:buFontTx/>
              <a:buChar char="-"/>
            </a:pPr>
            <a:r>
              <a:rPr lang="en-US" sz="1200" dirty="0" smtClean="0"/>
              <a:t> </a:t>
            </a:r>
            <a:r>
              <a:rPr lang="en-US" sz="1200" dirty="0"/>
              <a:t>Chewable tablets </a:t>
            </a:r>
            <a:r>
              <a:rPr lang="en-US" sz="1200" dirty="0" smtClean="0"/>
              <a:t>replaces  </a:t>
            </a:r>
            <a:r>
              <a:rPr lang="en-US" sz="1200" dirty="0"/>
              <a:t>oral gel </a:t>
            </a:r>
          </a:p>
          <a:p>
            <a:pPr marL="628650" lvl="1" indent="-171450">
              <a:buFontTx/>
              <a:buChar char="-"/>
            </a:pPr>
            <a:endParaRPr lang="en-US" sz="1200" dirty="0" smtClean="0"/>
          </a:p>
          <a:p>
            <a:endParaRPr lang="en-US" sz="1200" b="1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67875" y="3200400"/>
            <a:ext cx="81571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67875" y="114455"/>
            <a:ext cx="5105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Adult Insulin Subcutaneous Advisor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3886200"/>
            <a:ext cx="2415475" cy="17081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274320" tIns="182880" rtlCol="0">
            <a:spAutoFit/>
          </a:bodyPr>
          <a:lstStyle/>
          <a:p>
            <a:r>
              <a:rPr lang="en-US" sz="1200" b="1" dirty="0" smtClean="0"/>
              <a:t>7. Updating Insulin Orders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- active orders will be discontinued when checked</a:t>
            </a:r>
          </a:p>
          <a:p>
            <a:r>
              <a:rPr lang="en-US" sz="1200" dirty="0" smtClean="0"/>
              <a:t>-Continue to Subcutaneous Insulin Advisor to place updated orders </a:t>
            </a:r>
            <a:r>
              <a:rPr lang="en-US" sz="1200" b="1" dirty="0" smtClean="0"/>
              <a:t> </a:t>
            </a:r>
            <a:endParaRPr lang="en-US" sz="1200" b="1" dirty="0"/>
          </a:p>
          <a:p>
            <a:pPr marL="628650" lvl="1" indent="-171450">
              <a:buFontTx/>
              <a:buChar char="-"/>
            </a:pPr>
            <a:endParaRPr lang="en-US" sz="1200" dirty="0" smtClean="0"/>
          </a:p>
          <a:p>
            <a:endParaRPr lang="en-US" sz="1200" b="1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588" y="3928532"/>
            <a:ext cx="3650812" cy="16617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987" y="789514"/>
            <a:ext cx="3898013" cy="8724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3140356" y="1868201"/>
            <a:ext cx="243229" cy="317141"/>
          </a:xfrm>
          <a:prstGeom prst="ellipse">
            <a:avLst/>
          </a:prstGeom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6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590800" y="1524000"/>
            <a:ext cx="119759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133600" y="51816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124200" y="3797659"/>
            <a:ext cx="243229" cy="317141"/>
          </a:xfrm>
          <a:prstGeom prst="ellipse">
            <a:avLst/>
          </a:prstGeom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13" name="Oval 12"/>
          <p:cNvSpPr/>
          <p:nvPr/>
        </p:nvSpPr>
        <p:spPr>
          <a:xfrm>
            <a:off x="3132224" y="647411"/>
            <a:ext cx="243229" cy="317141"/>
          </a:xfrm>
          <a:prstGeom prst="ellipse">
            <a:avLst/>
          </a:prstGeom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2112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7799"/>
            <a:ext cx="5800306" cy="378455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7955" y="1780654"/>
            <a:ext cx="2415475" cy="226215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274320" tIns="182880" rtlCol="0">
            <a:spAutoFit/>
          </a:bodyPr>
          <a:lstStyle/>
          <a:p>
            <a:r>
              <a:rPr lang="en-US" sz="1200" b="1" dirty="0"/>
              <a:t>8</a:t>
            </a:r>
            <a:r>
              <a:rPr lang="en-US" sz="1200" b="1" dirty="0" smtClean="0"/>
              <a:t>. Prescreening form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Providers will receive latest lab information and meds that are relative to insulin ordering </a:t>
            </a:r>
            <a:r>
              <a:rPr lang="en-US" sz="1200" dirty="0"/>
              <a:t> </a:t>
            </a:r>
            <a:r>
              <a:rPr lang="en-US" sz="1200" dirty="0" smtClean="0"/>
              <a:t>before modifying orders in advisor </a:t>
            </a:r>
          </a:p>
          <a:p>
            <a:pPr marL="171450" indent="-171450">
              <a:buFontTx/>
              <a:buChar char="-"/>
            </a:pPr>
            <a:endParaRPr lang="en-US" sz="1200" b="1" dirty="0"/>
          </a:p>
          <a:p>
            <a:r>
              <a:rPr lang="en-US" sz="1200" b="1" dirty="0" smtClean="0"/>
              <a:t>9. To proceed to the insulin advisor click “Continue”  </a:t>
            </a:r>
            <a:r>
              <a:rPr lang="en-US" sz="1200" dirty="0" smtClean="0"/>
              <a:t> </a:t>
            </a:r>
            <a:r>
              <a:rPr lang="en-US" sz="1200" b="1" dirty="0" smtClean="0"/>
              <a:t> </a:t>
            </a:r>
            <a:endParaRPr lang="en-US" sz="1200" b="1" dirty="0"/>
          </a:p>
          <a:p>
            <a:pPr marL="628650" lvl="1" indent="-171450">
              <a:buFontTx/>
              <a:buChar char="-"/>
            </a:pPr>
            <a:endParaRPr lang="en-US" sz="1200" dirty="0" smtClean="0"/>
          </a:p>
          <a:p>
            <a:endParaRPr lang="en-US" sz="12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282470" y="228600"/>
            <a:ext cx="5105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Adult Insulin Subcutaneous Advisor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2697784" y="1289228"/>
            <a:ext cx="243229" cy="317141"/>
          </a:xfrm>
          <a:prstGeom prst="ellipse">
            <a:avLst/>
          </a:prstGeom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8</a:t>
            </a:r>
          </a:p>
        </p:txBody>
      </p:sp>
      <p:sp>
        <p:nvSpPr>
          <p:cNvPr id="8" name="Oval 7"/>
          <p:cNvSpPr/>
          <p:nvPr/>
        </p:nvSpPr>
        <p:spPr>
          <a:xfrm>
            <a:off x="7833971" y="2502259"/>
            <a:ext cx="243229" cy="317141"/>
          </a:xfrm>
          <a:prstGeom prst="ellipse">
            <a:avLst/>
          </a:prstGeom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9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629400" y="2667000"/>
            <a:ext cx="1219200" cy="0"/>
          </a:xfrm>
          <a:prstGeom prst="straightConnector1">
            <a:avLst/>
          </a:prstGeom>
          <a:ln w="57150">
            <a:prstDash val="soli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74304" y="5661266"/>
            <a:ext cx="57912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For assistance: Call the HelpDesk at 34(3) HELP OR place an online HelpDesk ticket via the HelpDesk icon on a clinical workstation.</a:t>
            </a:r>
            <a:endParaRPr lang="en-US" dirty="0"/>
          </a:p>
        </p:txBody>
      </p:sp>
      <p:pic>
        <p:nvPicPr>
          <p:cNvPr id="12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60696"/>
            <a:ext cx="7715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413" y="6464132"/>
            <a:ext cx="411787" cy="365125"/>
          </a:xfrm>
        </p:spPr>
        <p:txBody>
          <a:bodyPr/>
          <a:lstStyle/>
          <a:p>
            <a:r>
              <a:rPr lang="en-US" dirty="0" smtClean="0"/>
              <a:t>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22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266</Words>
  <Application>Microsoft Office PowerPoint</Application>
  <PresentationFormat>On-screen Show (4:3)</PresentationFormat>
  <Paragraphs>52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VUMC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McGehee, Lillian</dc:creator>
  <cp:lastModifiedBy>Camp, Debi</cp:lastModifiedBy>
  <cp:revision>32</cp:revision>
  <dcterms:created xsi:type="dcterms:W3CDTF">2014-01-31T15:39:08Z</dcterms:created>
  <dcterms:modified xsi:type="dcterms:W3CDTF">2014-04-17T15:58:44Z</dcterms:modified>
</cp:coreProperties>
</file>