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66" r:id="rId2"/>
    <p:sldId id="267" r:id="rId3"/>
    <p:sldId id="264" r:id="rId4"/>
    <p:sldId id="265" r:id="rId5"/>
    <p:sldId id="256" r:id="rId6"/>
    <p:sldId id="257" r:id="rId7"/>
    <p:sldId id="259" r:id="rId8"/>
    <p:sldId id="263" r:id="rId9"/>
    <p:sldId id="269" r:id="rId10"/>
    <p:sldId id="270" r:id="rId11"/>
    <p:sldId id="271" r:id="rId12"/>
    <p:sldId id="272" r:id="rId13"/>
    <p:sldId id="273" r:id="rId14"/>
    <p:sldId id="274" r:id="rId15"/>
    <p:sldId id="275" r:id="rId1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EBF"/>
    <a:srgbClr val="8C1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-5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FA510DC-25FC-4F02-ABF3-57EC8D82177A}" type="datetimeFigureOut">
              <a:rPr lang="en-US"/>
              <a:pPr>
                <a:defRPr/>
              </a:pPr>
              <a:t>9/22/2011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C954CB3-9251-4A42-A826-026AFA20B6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A8BCEBE-A940-4021-9F4D-AEA807B6A18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5175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4988"/>
            <a:ext cx="5032375" cy="4113212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4628E0-4D28-4B91-92A3-A4666E40111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40102-4347-4D45-BE96-9F26B659451F}" type="datetimeFigureOut">
              <a:rPr lang="en-US"/>
              <a:pPr>
                <a:defRPr/>
              </a:pPr>
              <a:t>9/22/2011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875A2-B77B-4F39-BFF1-9E826F1A7C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7F350-AE18-49FF-8E6A-DA2117399C95}" type="datetimeFigureOut">
              <a:rPr lang="en-US"/>
              <a:pPr>
                <a:defRPr/>
              </a:pPr>
              <a:t>9/22/2011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3CA5C-998F-4138-B0AF-BBF21FA3A0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9595D-0CD8-4CB1-B0CA-394BEA42D836}" type="datetimeFigureOut">
              <a:rPr lang="en-US"/>
              <a:pPr>
                <a:defRPr/>
              </a:pPr>
              <a:t>9/22/2011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62279-B92F-4F60-9590-7FBF57489A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C4395-A08C-4B66-AEB6-126A2EF8FBBD}" type="datetimeFigureOut">
              <a:rPr lang="en-US"/>
              <a:pPr>
                <a:defRPr/>
              </a:pPr>
              <a:t>9/22/2011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ECFA3-9193-455B-B10D-5840594B52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1E6BC-0CF0-4593-88D3-BB038FFD907D}" type="datetimeFigureOut">
              <a:rPr lang="en-US"/>
              <a:pPr>
                <a:defRPr/>
              </a:pPr>
              <a:t>9/22/2011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89276-9ABA-4044-86C7-240CA7293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9CEA1-F3E8-4BAC-A9B3-3567BD44A23B}" type="datetimeFigureOut">
              <a:rPr lang="en-US"/>
              <a:pPr>
                <a:defRPr/>
              </a:pPr>
              <a:t>9/22/2011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D63-2B64-4A0F-A80C-90A6F337A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580B6-8AA9-4324-BB4A-66962904C1A0}" type="datetimeFigureOut">
              <a:rPr lang="en-US"/>
              <a:pPr>
                <a:defRPr/>
              </a:pPr>
              <a:t>9/22/2011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235CF-5747-4E25-9146-C23B051EE6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12D9A-8607-4049-B2D8-CB29EEFE57CF}" type="datetimeFigureOut">
              <a:rPr lang="en-US"/>
              <a:pPr>
                <a:defRPr/>
              </a:pPr>
              <a:t>9/22/2011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5992B-1A91-4C13-84A3-7A4F6A0C49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93AEA-64CC-44C3-A421-CA8F0E95F08A}" type="datetimeFigureOut">
              <a:rPr lang="en-US"/>
              <a:pPr>
                <a:defRPr/>
              </a:pPr>
              <a:t>9/22/2011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CF5B1-86C9-406E-A930-4AE2E4AAF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D936E-3383-4DB3-B0A7-EF3D97A86C2A}" type="datetimeFigureOut">
              <a:rPr lang="en-US"/>
              <a:pPr>
                <a:defRPr/>
              </a:pPr>
              <a:t>9/22/2011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ADA77-852D-4F6C-B8CE-EB84214B60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00CC5-B346-4391-B87C-E23379090459}" type="datetimeFigureOut">
              <a:rPr lang="en-US"/>
              <a:pPr>
                <a:defRPr/>
              </a:pPr>
              <a:t>9/22/2011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6161F-7CEE-4FB0-89D0-438E19B5E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E871350-A6B7-4468-88A7-A588B0E8CCCA}" type="datetimeFigureOut">
              <a:rPr lang="en-US"/>
              <a:pPr>
                <a:defRPr/>
              </a:pPr>
              <a:t>9/22/2011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9DB51A8-9187-4F88-90F4-96BE6B717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Planning for Retirement: Depression</a:t>
            </a:r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690563" y="3886200"/>
            <a:ext cx="7772400" cy="2751138"/>
          </a:xfrm>
        </p:spPr>
        <p:txBody>
          <a:bodyPr>
            <a:spAutoFit/>
          </a:bodyPr>
          <a:lstStyle/>
          <a:p>
            <a:r>
              <a:rPr lang="en-US" sz="2400" smtClean="0">
                <a:solidFill>
                  <a:schemeClr val="tx1"/>
                </a:solidFill>
              </a:rPr>
              <a:t>Richard C. Shelton, M.D.</a:t>
            </a:r>
          </a:p>
          <a:p>
            <a:pPr>
              <a:spcBef>
                <a:spcPct val="0"/>
              </a:spcBef>
            </a:pPr>
            <a:r>
              <a:rPr lang="en-US" sz="2400" smtClean="0">
                <a:solidFill>
                  <a:schemeClr val="tx1"/>
                </a:solidFill>
              </a:rPr>
              <a:t>James G. Blakemore Research Professor</a:t>
            </a:r>
          </a:p>
          <a:p>
            <a:pPr>
              <a:spcBef>
                <a:spcPct val="0"/>
              </a:spcBef>
            </a:pPr>
            <a:r>
              <a:rPr lang="en-US" sz="2400" smtClean="0">
                <a:solidFill>
                  <a:schemeClr val="tx1"/>
                </a:solidFill>
              </a:rPr>
              <a:t>Vice Chair for Clinical Research</a:t>
            </a:r>
          </a:p>
          <a:p>
            <a:pPr>
              <a:spcBef>
                <a:spcPct val="0"/>
              </a:spcBef>
            </a:pPr>
            <a:r>
              <a:rPr lang="en-US" sz="2400" smtClean="0">
                <a:solidFill>
                  <a:schemeClr val="tx1"/>
                </a:solidFill>
              </a:rPr>
              <a:t>Department of Psychiatry</a:t>
            </a:r>
          </a:p>
          <a:p>
            <a:pPr>
              <a:spcBef>
                <a:spcPct val="0"/>
              </a:spcBef>
            </a:pPr>
            <a:r>
              <a:rPr lang="en-US" sz="2400" smtClean="0">
                <a:solidFill>
                  <a:schemeClr val="tx1"/>
                </a:solidFill>
              </a:rPr>
              <a:t>Professor, Departments of Pharmacology and Psychology</a:t>
            </a:r>
          </a:p>
          <a:p>
            <a:pPr>
              <a:spcBef>
                <a:spcPct val="0"/>
              </a:spcBef>
            </a:pPr>
            <a:r>
              <a:rPr lang="en-US" sz="2400" smtClean="0">
                <a:solidFill>
                  <a:schemeClr val="tx1"/>
                </a:solidFill>
              </a:rPr>
              <a:t>Vanderbilt University</a:t>
            </a:r>
          </a:p>
          <a:p>
            <a:endParaRPr lang="en-US" sz="24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Cognitive Behavioral Therapy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688" y="1600200"/>
            <a:ext cx="7772400" cy="4525963"/>
          </a:xfrm>
        </p:spPr>
        <p:txBody>
          <a:bodyPr/>
          <a:lstStyle/>
          <a:p>
            <a:r>
              <a:rPr lang="en-US" smtClean="0"/>
              <a:t>CBT seeks to produce change in emotions and behavior by systematically evaluating thoughts and beliefs and changing repetitive behavior patterns to produce more adaptive responses.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Cognitive Behavioral Therapy</a:t>
            </a:r>
          </a:p>
        </p:txBody>
      </p:sp>
      <p:sp>
        <p:nvSpPr>
          <p:cNvPr id="24578" name="Text Box 3"/>
          <p:cNvSpPr txBox="1">
            <a:spLocks noChangeArrowheads="1"/>
          </p:cNvSpPr>
          <p:nvPr/>
        </p:nvSpPr>
        <p:spPr bwMode="auto">
          <a:xfrm>
            <a:off x="273050" y="2133600"/>
            <a:ext cx="1524000" cy="822325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latin typeface="Verdana" pitchFamily="34" charset="0"/>
              </a:rPr>
              <a:t>Stimulus</a:t>
            </a:r>
          </a:p>
          <a:p>
            <a:pPr algn="ctr" eaLnBrk="0" hangingPunct="0"/>
            <a:r>
              <a:rPr lang="en-US" sz="2400">
                <a:latin typeface="Verdana" pitchFamily="34" charset="0"/>
              </a:rPr>
              <a:t>(Event)</a:t>
            </a:r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4875213" y="2317750"/>
            <a:ext cx="1601787" cy="457200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latin typeface="Verdana" pitchFamily="34" charset="0"/>
              </a:rPr>
              <a:t>Emotions</a:t>
            </a:r>
          </a:p>
        </p:txBody>
      </p:sp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7148513" y="2317750"/>
            <a:ext cx="1690687" cy="457200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latin typeface="Verdana" pitchFamily="34" charset="0"/>
              </a:rPr>
              <a:t>Behaviors</a:t>
            </a:r>
          </a:p>
        </p:txBody>
      </p:sp>
      <p:cxnSp>
        <p:nvCxnSpPr>
          <p:cNvPr id="284678" name="AutoShape 6"/>
          <p:cNvCxnSpPr>
            <a:cxnSpLocks noChangeShapeType="1"/>
            <a:stCxn id="24578" idx="3"/>
            <a:endCxn id="24579" idx="1"/>
          </p:cNvCxnSpPr>
          <p:nvPr/>
        </p:nvCxnSpPr>
        <p:spPr bwMode="auto">
          <a:xfrm>
            <a:off x="1797050" y="2544763"/>
            <a:ext cx="3078163" cy="15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med"/>
          </a:ln>
        </p:spPr>
      </p:cxnSp>
      <p:cxnSp>
        <p:nvCxnSpPr>
          <p:cNvPr id="24582" name="AutoShape 7"/>
          <p:cNvCxnSpPr>
            <a:cxnSpLocks noChangeShapeType="1"/>
            <a:stCxn id="24579" idx="3"/>
            <a:endCxn id="24580" idx="1"/>
          </p:cNvCxnSpPr>
          <p:nvPr/>
        </p:nvCxnSpPr>
        <p:spPr bwMode="auto">
          <a:xfrm>
            <a:off x="6477000" y="2546350"/>
            <a:ext cx="671513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med"/>
          </a:ln>
        </p:spPr>
      </p:cxn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035050" y="2774950"/>
            <a:ext cx="4641850" cy="1704975"/>
            <a:chOff x="652" y="2112"/>
            <a:chExt cx="2924" cy="1074"/>
          </a:xfrm>
        </p:grpSpPr>
        <p:sp>
          <p:nvSpPr>
            <p:cNvPr id="24585" name="Text Box 9"/>
            <p:cNvSpPr txBox="1">
              <a:spLocks noChangeArrowheads="1"/>
            </p:cNvSpPr>
            <p:nvPr/>
          </p:nvSpPr>
          <p:spPr bwMode="auto">
            <a:xfrm>
              <a:off x="2088" y="2668"/>
              <a:ext cx="1443" cy="51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>
                  <a:latin typeface="Verdana" pitchFamily="34" charset="0"/>
                </a:rPr>
                <a:t>Thoughts</a:t>
              </a:r>
            </a:p>
            <a:p>
              <a:pPr algn="ctr" eaLnBrk="0" hangingPunct="0"/>
              <a:r>
                <a:rPr lang="en-US" sz="2400">
                  <a:latin typeface="Verdana" pitchFamily="34" charset="0"/>
                </a:rPr>
                <a:t>(“Automatic”)</a:t>
              </a:r>
            </a:p>
          </p:txBody>
        </p:sp>
        <p:sp>
          <p:nvSpPr>
            <p:cNvPr id="24586" name="Text Box 10"/>
            <p:cNvSpPr txBox="1">
              <a:spLocks noChangeArrowheads="1"/>
            </p:cNvSpPr>
            <p:nvPr/>
          </p:nvSpPr>
          <p:spPr bwMode="auto">
            <a:xfrm>
              <a:off x="744" y="2784"/>
              <a:ext cx="750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>
                  <a:latin typeface="Verdana" pitchFamily="34" charset="0"/>
                </a:rPr>
                <a:t>Beliefs</a:t>
              </a:r>
            </a:p>
          </p:txBody>
        </p:sp>
        <p:cxnSp>
          <p:nvCxnSpPr>
            <p:cNvPr id="24587" name="AutoShape 11"/>
            <p:cNvCxnSpPr>
              <a:cxnSpLocks noChangeShapeType="1"/>
              <a:stCxn id="24578" idx="2"/>
              <a:endCxn id="24586" idx="0"/>
            </p:cNvCxnSpPr>
            <p:nvPr/>
          </p:nvCxnSpPr>
          <p:spPr bwMode="auto">
            <a:xfrm>
              <a:off x="652" y="2226"/>
              <a:ext cx="467" cy="55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med"/>
            </a:ln>
          </p:spPr>
        </p:cxnSp>
        <p:cxnSp>
          <p:nvCxnSpPr>
            <p:cNvPr id="24588" name="AutoShape 12"/>
            <p:cNvCxnSpPr>
              <a:cxnSpLocks noChangeShapeType="1"/>
              <a:stCxn id="24586" idx="3"/>
              <a:endCxn id="24585" idx="1"/>
            </p:cNvCxnSpPr>
            <p:nvPr/>
          </p:nvCxnSpPr>
          <p:spPr bwMode="auto">
            <a:xfrm flipV="1">
              <a:off x="1494" y="2927"/>
              <a:ext cx="594" cy="1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med"/>
            </a:ln>
          </p:spPr>
        </p:cxnSp>
        <p:cxnSp>
          <p:nvCxnSpPr>
            <p:cNvPr id="24589" name="AutoShape 13"/>
            <p:cNvCxnSpPr>
              <a:cxnSpLocks noChangeShapeType="1"/>
              <a:stCxn id="24585" idx="0"/>
              <a:endCxn id="24579" idx="2"/>
            </p:cNvCxnSpPr>
            <p:nvPr/>
          </p:nvCxnSpPr>
          <p:spPr bwMode="auto">
            <a:xfrm flipV="1">
              <a:off x="2810" y="2112"/>
              <a:ext cx="766" cy="55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med"/>
            </a:ln>
          </p:spPr>
        </p:cxnSp>
      </p:grpSp>
      <p:sp>
        <p:nvSpPr>
          <p:cNvPr id="284686" name="Text Box 14"/>
          <p:cNvSpPr txBox="1">
            <a:spLocks noChangeArrowheads="1"/>
          </p:cNvSpPr>
          <p:nvPr/>
        </p:nvSpPr>
        <p:spPr bwMode="auto">
          <a:xfrm>
            <a:off x="3581400" y="4527550"/>
            <a:ext cx="3241675" cy="1739900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med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1">
                <a:latin typeface="Verdana" pitchFamily="34" charset="0"/>
              </a:rPr>
              <a:t>“I am a failure”</a:t>
            </a:r>
          </a:p>
          <a:p>
            <a:pPr eaLnBrk="0" hangingPunct="0"/>
            <a:r>
              <a:rPr lang="en-US" i="1">
                <a:latin typeface="Verdana" pitchFamily="34" charset="0"/>
              </a:rPr>
              <a:t>“I’m useless”</a:t>
            </a:r>
          </a:p>
          <a:p>
            <a:pPr eaLnBrk="0" hangingPunct="0"/>
            <a:r>
              <a:rPr lang="en-US" i="1">
                <a:latin typeface="Verdana" pitchFamily="34" charset="0"/>
              </a:rPr>
              <a:t>“I’ll never succeed”</a:t>
            </a:r>
          </a:p>
          <a:p>
            <a:pPr eaLnBrk="0" hangingPunct="0"/>
            <a:r>
              <a:rPr lang="en-US" i="1">
                <a:latin typeface="Verdana" pitchFamily="34" charset="0"/>
              </a:rPr>
              <a:t>“No one will ever love me”</a:t>
            </a:r>
          </a:p>
          <a:p>
            <a:pPr eaLnBrk="0" hangingPunct="0"/>
            <a:r>
              <a:rPr lang="en-US" i="1">
                <a:latin typeface="Verdana" pitchFamily="34" charset="0"/>
              </a:rPr>
              <a:t>“I am ugly”</a:t>
            </a:r>
          </a:p>
          <a:p>
            <a:pPr eaLnBrk="0" hangingPunct="0"/>
            <a:r>
              <a:rPr lang="en-US" i="1">
                <a:latin typeface="Verdana" pitchFamily="34" charset="0"/>
              </a:rPr>
              <a:t>“I am stupid”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84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2846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4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68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1" name="Group 2"/>
          <p:cNvGrpSpPr>
            <a:grpSpLocks/>
          </p:cNvGrpSpPr>
          <p:nvPr/>
        </p:nvGrpSpPr>
        <p:grpSpPr bwMode="auto">
          <a:xfrm>
            <a:off x="0" y="836613"/>
            <a:ext cx="9144000" cy="1373187"/>
            <a:chOff x="0" y="144"/>
            <a:chExt cx="5760" cy="865"/>
          </a:xfrm>
        </p:grpSpPr>
        <p:sp>
          <p:nvSpPr>
            <p:cNvPr id="25627" name="Text Box 3"/>
            <p:cNvSpPr txBox="1">
              <a:spLocks noChangeArrowheads="1"/>
            </p:cNvSpPr>
            <p:nvPr/>
          </p:nvSpPr>
          <p:spPr bwMode="auto">
            <a:xfrm>
              <a:off x="0" y="144"/>
              <a:ext cx="57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>
                <a:latin typeface="Calibri" pitchFamily="34" charset="0"/>
              </a:endParaRPr>
            </a:p>
          </p:txBody>
        </p:sp>
        <p:sp>
          <p:nvSpPr>
            <p:cNvPr id="25628" name="Text Box 4"/>
            <p:cNvSpPr txBox="1">
              <a:spLocks noChangeArrowheads="1"/>
            </p:cNvSpPr>
            <p:nvPr/>
          </p:nvSpPr>
          <p:spPr bwMode="auto">
            <a:xfrm>
              <a:off x="0" y="524"/>
              <a:ext cx="1968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700" b="1" u="sng">
                  <a:latin typeface="Calibri" pitchFamily="34" charset="0"/>
                </a:rPr>
                <a:t>Acute Phase (16 weeks)</a:t>
              </a:r>
              <a:endParaRPr lang="en-US" sz="1700">
                <a:latin typeface="Times" pitchFamily="18" charset="0"/>
              </a:endParaRPr>
            </a:p>
          </p:txBody>
        </p:sp>
        <p:sp>
          <p:nvSpPr>
            <p:cNvPr id="25629" name="Text Box 5"/>
            <p:cNvSpPr txBox="1">
              <a:spLocks noChangeArrowheads="1"/>
            </p:cNvSpPr>
            <p:nvPr/>
          </p:nvSpPr>
          <p:spPr bwMode="auto">
            <a:xfrm>
              <a:off x="1632" y="524"/>
              <a:ext cx="2544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700" b="1" u="sng">
                  <a:latin typeface="Calibri" pitchFamily="34" charset="0"/>
                </a:rPr>
                <a:t>Continuation Phase (12 months)</a:t>
              </a:r>
              <a:endParaRPr lang="en-US" sz="1700">
                <a:latin typeface="Times" pitchFamily="18" charset="0"/>
              </a:endParaRPr>
            </a:p>
          </p:txBody>
        </p:sp>
        <p:sp>
          <p:nvSpPr>
            <p:cNvPr id="25630" name="Text Box 6"/>
            <p:cNvSpPr txBox="1">
              <a:spLocks noChangeArrowheads="1"/>
            </p:cNvSpPr>
            <p:nvPr/>
          </p:nvSpPr>
          <p:spPr bwMode="auto">
            <a:xfrm>
              <a:off x="3840" y="432"/>
              <a:ext cx="1872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700" b="1" u="sng">
                  <a:latin typeface="Calibri" pitchFamily="34" charset="0"/>
                </a:rPr>
                <a:t>Follow-up Phase (12 months)</a:t>
              </a:r>
              <a:endParaRPr lang="en-US" sz="1700" b="1">
                <a:latin typeface="Times" pitchFamily="18" charset="0"/>
              </a:endParaRPr>
            </a:p>
          </p:txBody>
        </p:sp>
        <p:sp>
          <p:nvSpPr>
            <p:cNvPr id="25631" name="Text Box 7"/>
            <p:cNvSpPr txBox="1">
              <a:spLocks noChangeArrowheads="1"/>
            </p:cNvSpPr>
            <p:nvPr/>
          </p:nvSpPr>
          <p:spPr bwMode="auto">
            <a:xfrm>
              <a:off x="0" y="797"/>
              <a:ext cx="11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 b="1" u="sng">
                <a:latin typeface="Calibri" pitchFamily="34" charset="0"/>
              </a:endParaRPr>
            </a:p>
          </p:txBody>
        </p:sp>
        <p:sp>
          <p:nvSpPr>
            <p:cNvPr id="25632" name="Text Box 8"/>
            <p:cNvSpPr txBox="1">
              <a:spLocks noChangeArrowheads="1"/>
            </p:cNvSpPr>
            <p:nvPr/>
          </p:nvSpPr>
          <p:spPr bwMode="auto">
            <a:xfrm>
              <a:off x="1824" y="797"/>
              <a:ext cx="96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 b="1" u="sng">
                <a:latin typeface="Calibri" pitchFamily="34" charset="0"/>
              </a:endParaRPr>
            </a:p>
          </p:txBody>
        </p:sp>
      </p:grpSp>
      <p:sp>
        <p:nvSpPr>
          <p:cNvPr id="25602" name="Text Box 9"/>
          <p:cNvSpPr txBox="1">
            <a:spLocks noChangeArrowheads="1"/>
          </p:cNvSpPr>
          <p:nvPr/>
        </p:nvSpPr>
        <p:spPr bwMode="auto">
          <a:xfrm>
            <a:off x="474663" y="2468563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>
                <a:latin typeface="Calibri" pitchFamily="34" charset="0"/>
              </a:rPr>
              <a:t>CT</a:t>
            </a:r>
            <a:endParaRPr lang="en-US" sz="1200" b="1" u="sng">
              <a:latin typeface="Calibri" pitchFamily="34" charset="0"/>
            </a:endParaRPr>
          </a:p>
        </p:txBody>
      </p:sp>
      <p:sp>
        <p:nvSpPr>
          <p:cNvPr id="25603" name="Text Box 10"/>
          <p:cNvSpPr txBox="1">
            <a:spLocks noChangeArrowheads="1"/>
          </p:cNvSpPr>
          <p:nvPr/>
        </p:nvSpPr>
        <p:spPr bwMode="auto">
          <a:xfrm>
            <a:off x="457200" y="4037013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>
                <a:latin typeface="Calibri" pitchFamily="34" charset="0"/>
              </a:rPr>
              <a:t>*ADM</a:t>
            </a:r>
            <a:endParaRPr lang="en-US" sz="1200" b="1" u="sng">
              <a:latin typeface="Calibri" pitchFamily="34" charset="0"/>
            </a:endParaRPr>
          </a:p>
        </p:txBody>
      </p:sp>
      <p:sp>
        <p:nvSpPr>
          <p:cNvPr id="25604" name="Text Box 11"/>
          <p:cNvSpPr txBox="1">
            <a:spLocks noChangeArrowheads="1"/>
          </p:cNvSpPr>
          <p:nvPr/>
        </p:nvSpPr>
        <p:spPr bwMode="auto">
          <a:xfrm>
            <a:off x="0" y="5303838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>
                <a:latin typeface="Calibri" pitchFamily="34" charset="0"/>
              </a:rPr>
              <a:t>   PLACEBO</a:t>
            </a:r>
            <a:endParaRPr lang="en-US" sz="1400" b="1" u="sng">
              <a:latin typeface="Calibri" pitchFamily="34" charset="0"/>
            </a:endParaRPr>
          </a:p>
        </p:txBody>
      </p:sp>
      <p:sp>
        <p:nvSpPr>
          <p:cNvPr id="25605" name="Text Box 12"/>
          <p:cNvSpPr txBox="1">
            <a:spLocks noChangeArrowheads="1"/>
          </p:cNvSpPr>
          <p:nvPr/>
        </p:nvSpPr>
        <p:spPr bwMode="auto">
          <a:xfrm>
            <a:off x="3116263" y="2316163"/>
            <a:ext cx="998537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>
                <a:latin typeface="Calibri" pitchFamily="34" charset="0"/>
              </a:rPr>
              <a:t>Prior CT</a:t>
            </a:r>
            <a:endParaRPr lang="en-US" sz="1200" b="1">
              <a:latin typeface="Calibri" pitchFamily="34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US" sz="1200" b="1">
                <a:latin typeface="Calibri" pitchFamily="34" charset="0"/>
              </a:rPr>
              <a:t>(N=33)</a:t>
            </a:r>
            <a:endParaRPr lang="en-US" sz="1200" b="1" u="sng">
              <a:latin typeface="Calibri" pitchFamily="34" charset="0"/>
            </a:endParaRPr>
          </a:p>
        </p:txBody>
      </p:sp>
      <p:sp>
        <p:nvSpPr>
          <p:cNvPr id="25606" name="Text Box 13"/>
          <p:cNvSpPr txBox="1">
            <a:spLocks noChangeArrowheads="1"/>
          </p:cNvSpPr>
          <p:nvPr/>
        </p:nvSpPr>
        <p:spPr bwMode="auto">
          <a:xfrm>
            <a:off x="3352800" y="3687763"/>
            <a:ext cx="762000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>
                <a:latin typeface="Calibri" pitchFamily="34" charset="0"/>
              </a:rPr>
              <a:t>ADM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1200" b="1">
                <a:latin typeface="Calibri" pitchFamily="34" charset="0"/>
              </a:rPr>
              <a:t>(N=34)</a:t>
            </a:r>
          </a:p>
        </p:txBody>
      </p:sp>
      <p:sp>
        <p:nvSpPr>
          <p:cNvPr id="25607" name="Text Box 14"/>
          <p:cNvSpPr txBox="1">
            <a:spLocks noChangeArrowheads="1"/>
          </p:cNvSpPr>
          <p:nvPr/>
        </p:nvSpPr>
        <p:spPr bwMode="auto">
          <a:xfrm>
            <a:off x="2819400" y="4389438"/>
            <a:ext cx="17526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>
                <a:latin typeface="Calibri" pitchFamily="34" charset="0"/>
              </a:rPr>
              <a:t>PLACEBO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1200" b="1">
                <a:latin typeface="Calibri" pitchFamily="34" charset="0"/>
              </a:rPr>
              <a:t>(N=34)</a:t>
            </a:r>
          </a:p>
          <a:p>
            <a:pPr algn="ctr" eaLnBrk="0" hangingPunct="0">
              <a:spcBef>
                <a:spcPct val="50000"/>
              </a:spcBef>
            </a:pPr>
            <a:endParaRPr lang="en-US" sz="1200" b="1" u="sng">
              <a:latin typeface="Calibri" pitchFamily="34" charset="0"/>
            </a:endParaRPr>
          </a:p>
        </p:txBody>
      </p:sp>
      <p:sp>
        <p:nvSpPr>
          <p:cNvPr id="285711" name="Line 15"/>
          <p:cNvSpPr>
            <a:spLocks noChangeShapeType="1"/>
          </p:cNvSpPr>
          <p:nvPr/>
        </p:nvSpPr>
        <p:spPr bwMode="auto">
          <a:xfrm>
            <a:off x="1371600" y="2620963"/>
            <a:ext cx="1371600" cy="0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 type="oval" w="med" len="sm"/>
            <a:tailEnd type="stealth" w="med" len="med"/>
          </a:ln>
          <a:effectLst>
            <a:outerShdw dist="35921" dir="8100000" algn="ctr" rotWithShape="0">
              <a:schemeClr val="bg2"/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5609" name="Rectangle 16"/>
          <p:cNvSpPr>
            <a:spLocks noChangeArrowheads="1"/>
          </p:cNvSpPr>
          <p:nvPr/>
        </p:nvSpPr>
        <p:spPr bwMode="auto">
          <a:xfrm>
            <a:off x="2738438" y="22939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2400">
              <a:latin typeface="Times" pitchFamily="18" charset="0"/>
            </a:endParaRPr>
          </a:p>
        </p:txBody>
      </p:sp>
      <p:sp>
        <p:nvSpPr>
          <p:cNvPr id="285713" name="Line 17"/>
          <p:cNvSpPr>
            <a:spLocks noChangeShapeType="1"/>
          </p:cNvSpPr>
          <p:nvPr/>
        </p:nvSpPr>
        <p:spPr bwMode="auto">
          <a:xfrm>
            <a:off x="1371600" y="4221163"/>
            <a:ext cx="1295400" cy="0"/>
          </a:xfrm>
          <a:prstGeom prst="line">
            <a:avLst/>
          </a:prstGeom>
          <a:noFill/>
          <a:ln w="76200">
            <a:solidFill>
              <a:srgbClr val="EF1F1D"/>
            </a:solidFill>
            <a:round/>
            <a:headEnd type="oval" w="med" len="sm"/>
            <a:tailEnd type="stealth" w="med" len="med"/>
          </a:ln>
          <a:effectLst>
            <a:outerShdw dist="35921" dir="8100000" algn="ctr" rotWithShape="0">
              <a:schemeClr val="bg2"/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85714" name="Line 18"/>
          <p:cNvSpPr>
            <a:spLocks noChangeShapeType="1"/>
          </p:cNvSpPr>
          <p:nvPr/>
        </p:nvSpPr>
        <p:spPr bwMode="auto">
          <a:xfrm>
            <a:off x="1371600" y="5440363"/>
            <a:ext cx="609600" cy="0"/>
          </a:xfrm>
          <a:prstGeom prst="line">
            <a:avLst/>
          </a:prstGeom>
          <a:noFill/>
          <a:ln w="76200">
            <a:solidFill>
              <a:schemeClr val="bg2">
                <a:lumMod val="25000"/>
              </a:schemeClr>
            </a:solidFill>
            <a:round/>
            <a:headEnd type="oval" w="med" len="sm"/>
            <a:tailEnd type="stealth" w="med" len="med"/>
          </a:ln>
          <a:effectLst>
            <a:outerShdw dist="35921" dir="8100000" algn="ctr" rotWithShape="0">
              <a:schemeClr val="bg2"/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85715" name="Line 19"/>
          <p:cNvSpPr>
            <a:spLocks noChangeShapeType="1"/>
          </p:cNvSpPr>
          <p:nvPr/>
        </p:nvSpPr>
        <p:spPr bwMode="auto">
          <a:xfrm rot="-1738059">
            <a:off x="2895600" y="3992563"/>
            <a:ext cx="381000" cy="0"/>
          </a:xfrm>
          <a:prstGeom prst="line">
            <a:avLst/>
          </a:prstGeom>
          <a:noFill/>
          <a:ln w="76200">
            <a:solidFill>
              <a:srgbClr val="EF1F1D"/>
            </a:solidFill>
            <a:round/>
            <a:headEnd type="oval" w="med" len="sm"/>
            <a:tailEnd type="stealth" w="med" len="med"/>
          </a:ln>
          <a:effectLst>
            <a:outerShdw dist="35921" dir="8100000" algn="ctr" rotWithShape="0">
              <a:schemeClr val="bg2"/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85716" name="Line 20"/>
          <p:cNvSpPr>
            <a:spLocks noChangeShapeType="1"/>
          </p:cNvSpPr>
          <p:nvPr/>
        </p:nvSpPr>
        <p:spPr bwMode="auto">
          <a:xfrm rot="1626106">
            <a:off x="2895600" y="4449763"/>
            <a:ext cx="381000" cy="0"/>
          </a:xfrm>
          <a:prstGeom prst="line">
            <a:avLst/>
          </a:prstGeom>
          <a:noFill/>
          <a:ln w="76200">
            <a:solidFill>
              <a:schemeClr val="accent6">
                <a:lumMod val="50000"/>
              </a:schemeClr>
            </a:solidFill>
            <a:round/>
            <a:headEnd type="oval" w="med" len="sm"/>
            <a:tailEnd type="stealth" w="med" len="med"/>
          </a:ln>
          <a:effectLst>
            <a:outerShdw dist="35921" dir="8100000" algn="ctr" rotWithShape="0">
              <a:schemeClr val="bg2"/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85717" name="Line 21"/>
          <p:cNvSpPr>
            <a:spLocks noChangeShapeType="1"/>
          </p:cNvSpPr>
          <p:nvPr/>
        </p:nvSpPr>
        <p:spPr bwMode="auto">
          <a:xfrm>
            <a:off x="4191000" y="2620963"/>
            <a:ext cx="1828800" cy="0"/>
          </a:xfrm>
          <a:prstGeom prst="line">
            <a:avLst/>
          </a:prstGeom>
          <a:noFill/>
          <a:ln w="76200">
            <a:solidFill>
              <a:srgbClr val="002060"/>
            </a:solidFill>
            <a:prstDash val="lgDash"/>
            <a:round/>
            <a:headEnd type="oval" w="med" len="sm"/>
            <a:tailEnd type="stealth" w="med" len="med"/>
          </a:ln>
          <a:effectLst>
            <a:outerShdw dist="35921" dir="8100000" algn="ctr" rotWithShape="0">
              <a:schemeClr val="bg2"/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85718" name="Line 22"/>
          <p:cNvSpPr>
            <a:spLocks noChangeShapeType="1"/>
          </p:cNvSpPr>
          <p:nvPr/>
        </p:nvSpPr>
        <p:spPr bwMode="auto">
          <a:xfrm>
            <a:off x="4191000" y="4525963"/>
            <a:ext cx="1828800" cy="0"/>
          </a:xfrm>
          <a:prstGeom prst="line">
            <a:avLst/>
          </a:prstGeom>
          <a:noFill/>
          <a:ln w="76200">
            <a:solidFill>
              <a:schemeClr val="accent6">
                <a:lumMod val="50000"/>
              </a:schemeClr>
            </a:solidFill>
            <a:round/>
            <a:headEnd type="oval" w="med" len="sm"/>
            <a:tailEnd type="stealth" w="med" len="med"/>
          </a:ln>
          <a:effectLst>
            <a:outerShdw dist="35921" dir="8100000" algn="ctr" rotWithShape="0">
              <a:schemeClr val="bg2"/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85719" name="Line 23"/>
          <p:cNvSpPr>
            <a:spLocks noChangeShapeType="1"/>
          </p:cNvSpPr>
          <p:nvPr/>
        </p:nvSpPr>
        <p:spPr bwMode="auto">
          <a:xfrm>
            <a:off x="4191000" y="3840163"/>
            <a:ext cx="1828800" cy="0"/>
          </a:xfrm>
          <a:prstGeom prst="line">
            <a:avLst/>
          </a:prstGeom>
          <a:noFill/>
          <a:ln w="76200">
            <a:solidFill>
              <a:srgbClr val="EF1F1D"/>
            </a:solidFill>
            <a:round/>
            <a:headEnd type="oval" w="med" len="sm"/>
            <a:tailEnd type="stealth" w="med" len="med"/>
          </a:ln>
          <a:effectLst>
            <a:outerShdw dist="35921" dir="8100000" algn="ctr" rotWithShape="0">
              <a:schemeClr val="bg2"/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85720" name="Line 24"/>
          <p:cNvSpPr>
            <a:spLocks noChangeShapeType="1"/>
          </p:cNvSpPr>
          <p:nvPr/>
        </p:nvSpPr>
        <p:spPr bwMode="auto">
          <a:xfrm>
            <a:off x="6400800" y="2620963"/>
            <a:ext cx="2438400" cy="0"/>
          </a:xfrm>
          <a:prstGeom prst="line">
            <a:avLst/>
          </a:prstGeom>
          <a:noFill/>
          <a:ln w="44450">
            <a:solidFill>
              <a:schemeClr val="folHlink"/>
            </a:solidFill>
            <a:round/>
            <a:headEnd/>
            <a:tailEnd type="triangle" w="med" len="med"/>
          </a:ln>
          <a:effectLst>
            <a:outerShdw dist="25400" dir="5400000" algn="ctr" rotWithShape="0">
              <a:schemeClr val="bg2"/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85721" name="Line 25"/>
          <p:cNvSpPr>
            <a:spLocks noChangeShapeType="1"/>
          </p:cNvSpPr>
          <p:nvPr/>
        </p:nvSpPr>
        <p:spPr bwMode="auto">
          <a:xfrm>
            <a:off x="6400800" y="3840163"/>
            <a:ext cx="2438400" cy="0"/>
          </a:xfrm>
          <a:prstGeom prst="line">
            <a:avLst/>
          </a:prstGeom>
          <a:noFill/>
          <a:ln w="44450">
            <a:solidFill>
              <a:schemeClr val="folHlink"/>
            </a:solidFill>
            <a:round/>
            <a:headEnd/>
            <a:tailEnd type="triangle" w="med" len="med"/>
          </a:ln>
          <a:effectLst>
            <a:outerShdw dist="25400" dir="5400000" algn="ctr" rotWithShape="0">
              <a:schemeClr val="bg2"/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85722" name="Line 26"/>
          <p:cNvSpPr>
            <a:spLocks noChangeShapeType="1"/>
          </p:cNvSpPr>
          <p:nvPr/>
        </p:nvSpPr>
        <p:spPr bwMode="auto">
          <a:xfrm>
            <a:off x="6400800" y="4525963"/>
            <a:ext cx="2438400" cy="0"/>
          </a:xfrm>
          <a:prstGeom prst="line">
            <a:avLst/>
          </a:prstGeom>
          <a:noFill/>
          <a:ln w="44450">
            <a:solidFill>
              <a:schemeClr val="folHlink"/>
            </a:solidFill>
            <a:round/>
            <a:headEnd/>
            <a:tailEnd type="triangle" w="med" len="med"/>
          </a:ln>
          <a:effectLst>
            <a:outerShdw dist="25400" dir="5400000" algn="ctr" rotWithShape="0">
              <a:schemeClr val="bg2"/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5620" name="Text Box 27"/>
          <p:cNvSpPr txBox="1">
            <a:spLocks noChangeArrowheads="1"/>
          </p:cNvSpPr>
          <p:nvPr/>
        </p:nvSpPr>
        <p:spPr bwMode="auto">
          <a:xfrm>
            <a:off x="406400" y="2697163"/>
            <a:ext cx="9064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>
                <a:latin typeface="Calibri" pitchFamily="34" charset="0"/>
              </a:rPr>
              <a:t>(N= 60)</a:t>
            </a:r>
            <a:endParaRPr lang="en-US" sz="1200" b="1" u="sng">
              <a:latin typeface="Calibri" pitchFamily="34" charset="0"/>
            </a:endParaRPr>
          </a:p>
        </p:txBody>
      </p:sp>
      <p:sp>
        <p:nvSpPr>
          <p:cNvPr id="25621" name="Text Box 28"/>
          <p:cNvSpPr txBox="1">
            <a:spLocks noChangeArrowheads="1"/>
          </p:cNvSpPr>
          <p:nvPr/>
        </p:nvSpPr>
        <p:spPr bwMode="auto">
          <a:xfrm>
            <a:off x="304800" y="4297363"/>
            <a:ext cx="1219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>
                <a:latin typeface="Calibri" pitchFamily="34" charset="0"/>
              </a:rPr>
              <a:t>(N= 120)</a:t>
            </a:r>
            <a:endParaRPr lang="en-US" sz="1200" b="1" u="sng">
              <a:latin typeface="Calibri" pitchFamily="34" charset="0"/>
            </a:endParaRPr>
          </a:p>
        </p:txBody>
      </p:sp>
      <p:sp>
        <p:nvSpPr>
          <p:cNvPr id="25622" name="Text Box 29"/>
          <p:cNvSpPr txBox="1">
            <a:spLocks noChangeArrowheads="1"/>
          </p:cNvSpPr>
          <p:nvPr/>
        </p:nvSpPr>
        <p:spPr bwMode="auto">
          <a:xfrm>
            <a:off x="381000" y="5592763"/>
            <a:ext cx="762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>
                <a:latin typeface="Calibri" pitchFamily="34" charset="0"/>
              </a:rPr>
              <a:t>(N= 60)</a:t>
            </a:r>
            <a:endParaRPr lang="en-US" sz="1200" b="1" u="sng">
              <a:latin typeface="Calibri" pitchFamily="34" charset="0"/>
            </a:endParaRPr>
          </a:p>
        </p:txBody>
      </p:sp>
      <p:sp>
        <p:nvSpPr>
          <p:cNvPr id="25623" name="Text Box 30"/>
          <p:cNvSpPr txBox="1">
            <a:spLocks noChangeArrowheads="1"/>
          </p:cNvSpPr>
          <p:nvPr/>
        </p:nvSpPr>
        <p:spPr bwMode="auto">
          <a:xfrm>
            <a:off x="4267200" y="2163763"/>
            <a:ext cx="16621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latin typeface="Calibri" pitchFamily="34" charset="0"/>
              </a:rPr>
              <a:t>3 booster sessions</a:t>
            </a:r>
          </a:p>
        </p:txBody>
      </p:sp>
      <p:sp>
        <p:nvSpPr>
          <p:cNvPr id="25624" name="Text Box 31"/>
          <p:cNvSpPr txBox="1">
            <a:spLocks noChangeArrowheads="1"/>
          </p:cNvSpPr>
          <p:nvPr/>
        </p:nvSpPr>
        <p:spPr bwMode="auto">
          <a:xfrm>
            <a:off x="1082675" y="5791200"/>
            <a:ext cx="6794500" cy="457200"/>
          </a:xfrm>
          <a:prstGeom prst="rect">
            <a:avLst/>
          </a:prstGeom>
          <a:noFill/>
          <a:ln w="38100">
            <a:noFill/>
            <a:miter lim="800000"/>
            <a:headEnd type="none" w="lg" len="med"/>
            <a:tailEnd type="none" w="lg" len="lg"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Times New Roman" pitchFamily="18" charset="0"/>
              </a:rPr>
              <a:t>ADM = Paroxetine 10-50 mg./day (</a:t>
            </a:r>
            <a:r>
              <a:rPr lang="en-US" sz="2400" b="1" u="sng">
                <a:latin typeface="Times New Roman" pitchFamily="18" charset="0"/>
              </a:rPr>
              <a:t>+</a:t>
            </a:r>
            <a:r>
              <a:rPr lang="en-US" sz="2400" b="1">
                <a:latin typeface="Times New Roman" pitchFamily="18" charset="0"/>
              </a:rPr>
              <a:t>augmentation)</a:t>
            </a:r>
          </a:p>
        </p:txBody>
      </p:sp>
      <p:sp>
        <p:nvSpPr>
          <p:cNvPr id="25625" name="Rectangle 3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z="2800" smtClean="0"/>
              <a:t>Cognitive therapy vs medications in the treatment of moderate to severe depression (CPT II)</a:t>
            </a:r>
          </a:p>
        </p:txBody>
      </p:sp>
      <p:sp>
        <p:nvSpPr>
          <p:cNvPr id="25626" name="Text Box 33"/>
          <p:cNvSpPr txBox="1">
            <a:spLocks noChangeArrowheads="1"/>
          </p:cNvSpPr>
          <p:nvPr/>
        </p:nvSpPr>
        <p:spPr bwMode="auto">
          <a:xfrm>
            <a:off x="3879850" y="6400800"/>
            <a:ext cx="5187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Calibri" pitchFamily="34" charset="0"/>
              </a:rPr>
              <a:t>DeRubeis Arch Gen Psychiatry 2005; 62:409-416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  <a:effectLst>
            <a:outerShdw dist="12700" dir="16200000" algn="ctr" rotWithShape="0">
              <a:schemeClr val="tx1"/>
            </a:out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400"/>
              <a:t>CPT-II: Percent Responders (HRSD </a:t>
            </a:r>
            <a:r>
              <a:rPr lang="en-US" sz="3400" u="sng"/>
              <a:t>&lt;</a:t>
            </a:r>
            <a:r>
              <a:rPr lang="en-US" sz="3400"/>
              <a:t> 12)</a:t>
            </a:r>
            <a:br>
              <a:rPr lang="en-US" sz="3400"/>
            </a:br>
            <a:r>
              <a:rPr lang="en-US" sz="3400"/>
              <a:t>(CT vs. Paroxetine vs. Placebo)</a:t>
            </a:r>
            <a:endParaRPr lang="en-US" altLang="en-US" sz="3400"/>
          </a:p>
        </p:txBody>
      </p:sp>
      <p:graphicFrame>
        <p:nvGraphicFramePr>
          <p:cNvPr id="27650" name="Object 2"/>
          <p:cNvGraphicFramePr>
            <a:graphicFrameLocks/>
          </p:cNvGraphicFramePr>
          <p:nvPr/>
        </p:nvGraphicFramePr>
        <p:xfrm>
          <a:off x="588963" y="1219200"/>
          <a:ext cx="7964487" cy="6138863"/>
        </p:xfrm>
        <a:graphic>
          <a:graphicData uri="http://schemas.openxmlformats.org/presentationml/2006/ole">
            <p:oleObj spid="_x0000_s27650" r:id="rId4" imgW="7962066" imgH="6139204" progId="Excel.Chart.8">
              <p:embed/>
            </p:oleObj>
          </a:graphicData>
        </a:graphic>
      </p:graphicFrame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76200" y="6384925"/>
            <a:ext cx="6140450" cy="396875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med"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DeRubeis RJ, et al. Arch Gen Psychiatry 2005;62:409-416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7" name="Object 2"/>
          <p:cNvGraphicFramePr>
            <a:graphicFrameLocks noChangeAspect="1"/>
          </p:cNvGraphicFramePr>
          <p:nvPr/>
        </p:nvGraphicFramePr>
        <p:xfrm>
          <a:off x="250825" y="977900"/>
          <a:ext cx="8642350" cy="5657850"/>
        </p:xfrm>
        <a:graphic>
          <a:graphicData uri="http://schemas.openxmlformats.org/presentationml/2006/ole">
            <p:oleObj spid="_x0000_s29697" r:id="rId3" imgW="8644877" imgH="5663675" progId="Excel.Chart.8">
              <p:embed/>
            </p:oleObj>
          </a:graphicData>
        </a:graphic>
      </p:graphicFrame>
      <p:sp>
        <p:nvSpPr>
          <p:cNvPr id="288771" name="Line 3"/>
          <p:cNvSpPr>
            <a:spLocks noChangeShapeType="1"/>
          </p:cNvSpPr>
          <p:nvPr/>
        </p:nvSpPr>
        <p:spPr bwMode="auto">
          <a:xfrm flipV="1">
            <a:off x="3859213" y="2044700"/>
            <a:ext cx="0" cy="30226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>
            <a:outerShdw dist="12700" dir="162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88772" name="Text Box 4"/>
          <p:cNvSpPr txBox="1">
            <a:spLocks noChangeArrowheads="1"/>
          </p:cNvSpPr>
          <p:nvPr/>
        </p:nvSpPr>
        <p:spPr bwMode="auto">
          <a:xfrm>
            <a:off x="2028825" y="2119313"/>
            <a:ext cx="12747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162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kumimoji="1" lang="en-US" sz="1400" b="1">
                <a:latin typeface="+mn-lt"/>
              </a:rPr>
              <a:t>Continuation</a:t>
            </a:r>
          </a:p>
        </p:txBody>
      </p:sp>
      <p:sp>
        <p:nvSpPr>
          <p:cNvPr id="288773" name="Text Box 5"/>
          <p:cNvSpPr txBox="1">
            <a:spLocks noChangeArrowheads="1"/>
          </p:cNvSpPr>
          <p:nvPr/>
        </p:nvSpPr>
        <p:spPr bwMode="auto">
          <a:xfrm>
            <a:off x="4400550" y="2120900"/>
            <a:ext cx="9604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162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kumimoji="1" lang="en-US" sz="1400" b="1">
                <a:latin typeface="+mn-lt"/>
              </a:rPr>
              <a:t>Followup</a:t>
            </a:r>
          </a:p>
        </p:txBody>
      </p:sp>
      <p:sp>
        <p:nvSpPr>
          <p:cNvPr id="288774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/>
              <a:t>Prevention of Relapse and </a:t>
            </a:r>
            <a:r>
              <a:rPr lang="en-US" sz="3600" dirty="0" smtClean="0"/>
              <a:t>Recurrence</a:t>
            </a:r>
            <a:br>
              <a:rPr lang="en-US" sz="3600" dirty="0" smtClean="0"/>
            </a:br>
            <a:r>
              <a:rPr lang="en-US" sz="3600" dirty="0" smtClean="0"/>
              <a:t>Following </a:t>
            </a:r>
            <a:r>
              <a:rPr lang="en-US" sz="3600" dirty="0"/>
              <a:t>Successful Treatment</a:t>
            </a:r>
          </a:p>
        </p:txBody>
      </p:sp>
      <p:sp>
        <p:nvSpPr>
          <p:cNvPr id="29702" name="Text Box 7"/>
          <p:cNvSpPr txBox="1">
            <a:spLocks noChangeArrowheads="1"/>
          </p:cNvSpPr>
          <p:nvPr/>
        </p:nvSpPr>
        <p:spPr bwMode="auto">
          <a:xfrm>
            <a:off x="76200" y="6432550"/>
            <a:ext cx="4429125" cy="366713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1">
                <a:latin typeface="Verdana" pitchFamily="34" charset="0"/>
              </a:rPr>
              <a:t>Slide courtesy of Steve Hollon, Ph.D.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31788"/>
            <a:ext cx="91440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Antidepressants:</a:t>
            </a:r>
            <a:br>
              <a:rPr lang="en-US" dirty="0" smtClean="0"/>
            </a:br>
            <a:r>
              <a:rPr lang="en-US" dirty="0" smtClean="0"/>
              <a:t>Myths and Misconceptions</a:t>
            </a:r>
            <a:endParaRPr lang="en-US" dirty="0"/>
          </a:p>
        </p:txBody>
      </p:sp>
      <p:sp>
        <p:nvSpPr>
          <p:cNvPr id="30722" name="Content Placeholder 3"/>
          <p:cNvSpPr>
            <a:spLocks noGrp="1"/>
          </p:cNvSpPr>
          <p:nvPr>
            <p:ph idx="1"/>
          </p:nvPr>
        </p:nvSpPr>
        <p:spPr>
          <a:xfrm>
            <a:off x="304800" y="1466850"/>
            <a:ext cx="8686800" cy="5976938"/>
          </a:xfrm>
        </p:spPr>
        <p:txBody>
          <a:bodyPr>
            <a:spAutoFit/>
          </a:bodyPr>
          <a:lstStyle/>
          <a:p>
            <a:pPr>
              <a:spcBef>
                <a:spcPts val="400"/>
              </a:spcBef>
            </a:pPr>
            <a:r>
              <a:rPr lang="en-US" smtClean="0"/>
              <a:t>Myth: Antidepressants don’t work better than placebo</a:t>
            </a:r>
          </a:p>
          <a:p>
            <a:pPr lvl="1">
              <a:spcBef>
                <a:spcPts val="400"/>
              </a:spcBef>
            </a:pPr>
            <a:r>
              <a:rPr lang="en-US" smtClean="0"/>
              <a:t>Fact: Drug/placebo differences in short term studies are greater in moderate to severe depression</a:t>
            </a:r>
          </a:p>
          <a:p>
            <a:pPr lvl="1">
              <a:spcBef>
                <a:spcPts val="400"/>
              </a:spcBef>
            </a:pPr>
            <a:r>
              <a:rPr lang="en-US" smtClean="0"/>
              <a:t>Fact: Antidepressants beat placebo in longer-term treatment</a:t>
            </a:r>
          </a:p>
          <a:p>
            <a:pPr>
              <a:spcBef>
                <a:spcPts val="400"/>
              </a:spcBef>
            </a:pPr>
            <a:r>
              <a:rPr lang="en-US" smtClean="0"/>
              <a:t>Myth: Antidepressants increase risk for suicide</a:t>
            </a:r>
          </a:p>
          <a:p>
            <a:pPr lvl="1">
              <a:spcBef>
                <a:spcPts val="400"/>
              </a:spcBef>
            </a:pPr>
            <a:r>
              <a:rPr lang="en-US" smtClean="0"/>
              <a:t>Fact: Antidepressants dramatically reduce risk for suicide</a:t>
            </a:r>
          </a:p>
          <a:p>
            <a:pPr lvl="1">
              <a:spcBef>
                <a:spcPts val="400"/>
              </a:spcBef>
            </a:pPr>
            <a:r>
              <a:rPr lang="en-US" smtClean="0"/>
              <a:t>Fact: Antidepressants may increase risk for </a:t>
            </a:r>
            <a:r>
              <a:rPr lang="en-US" i="1" smtClean="0"/>
              <a:t>self injury</a:t>
            </a:r>
            <a:r>
              <a:rPr lang="en-US" smtClean="0"/>
              <a:t> (not suicide) in the short-term</a:t>
            </a:r>
          </a:p>
          <a:p>
            <a:pPr lvl="1">
              <a:spcBef>
                <a:spcPts val="400"/>
              </a:spcBef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Depression is a Stress Disorder</a:t>
            </a:r>
          </a:p>
        </p:txBody>
      </p:sp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458788" y="2971800"/>
            <a:ext cx="18034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>
                <a:latin typeface="Calibri" pitchFamily="34" charset="0"/>
              </a:rPr>
              <a:t>Perceived</a:t>
            </a:r>
          </a:p>
          <a:p>
            <a:pPr algn="ctr"/>
            <a:r>
              <a:rPr lang="en-US" sz="3200">
                <a:latin typeface="Calibri" pitchFamily="34" charset="0"/>
              </a:rPr>
              <a:t>Stress</a:t>
            </a:r>
          </a:p>
        </p:txBody>
      </p:sp>
      <p:sp>
        <p:nvSpPr>
          <p:cNvPr id="15363" name="TextBox 5"/>
          <p:cNvSpPr txBox="1">
            <a:spLocks noChangeArrowheads="1"/>
          </p:cNvSpPr>
          <p:nvPr/>
        </p:nvSpPr>
        <p:spPr bwMode="auto">
          <a:xfrm>
            <a:off x="4240213" y="2971800"/>
            <a:ext cx="16033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>
                <a:latin typeface="Calibri" pitchFamily="34" charset="0"/>
              </a:rPr>
              <a:t>Coping</a:t>
            </a:r>
          </a:p>
          <a:p>
            <a:pPr algn="ctr"/>
            <a:r>
              <a:rPr lang="en-US" sz="3200">
                <a:latin typeface="Calibri" pitchFamily="34" charset="0"/>
              </a:rPr>
              <a:t>Capacity</a:t>
            </a:r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5843588" y="2057400"/>
            <a:ext cx="3327400" cy="2909888"/>
            <a:chOff x="5843111" y="2057688"/>
            <a:chExt cx="3328118" cy="2908876"/>
          </a:xfrm>
        </p:grpSpPr>
        <p:sp>
          <p:nvSpPr>
            <p:cNvPr id="15373" name="TextBox 6"/>
            <p:cNvSpPr txBox="1">
              <a:spLocks noChangeArrowheads="1"/>
            </p:cNvSpPr>
            <p:nvPr/>
          </p:nvSpPr>
          <p:spPr bwMode="auto">
            <a:xfrm>
              <a:off x="6835457" y="3219738"/>
              <a:ext cx="1947168" cy="58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200">
                  <a:latin typeface="Calibri" pitchFamily="34" charset="0"/>
                </a:rPr>
                <a:t>Physiology</a:t>
              </a:r>
            </a:p>
          </p:txBody>
        </p:sp>
        <p:sp>
          <p:nvSpPr>
            <p:cNvPr id="15374" name="TextBox 10"/>
            <p:cNvSpPr txBox="1">
              <a:spLocks noChangeArrowheads="1"/>
            </p:cNvSpPr>
            <p:nvPr/>
          </p:nvSpPr>
          <p:spPr bwMode="auto">
            <a:xfrm>
              <a:off x="6848157" y="2057688"/>
              <a:ext cx="2018902" cy="58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>
                  <a:latin typeface="Calibri" pitchFamily="34" charset="0"/>
                </a:rPr>
                <a:t>Psychology</a:t>
              </a:r>
            </a:p>
          </p:txBody>
        </p:sp>
        <p:sp>
          <p:nvSpPr>
            <p:cNvPr id="15375" name="TextBox 11"/>
            <p:cNvSpPr txBox="1">
              <a:spLocks noChangeArrowheads="1"/>
            </p:cNvSpPr>
            <p:nvPr/>
          </p:nvSpPr>
          <p:spPr bwMode="auto">
            <a:xfrm>
              <a:off x="6848157" y="4381788"/>
              <a:ext cx="2323072" cy="58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>
                  <a:latin typeface="Calibri" pitchFamily="34" charset="0"/>
                </a:rPr>
                <a:t>Environment</a:t>
              </a:r>
            </a:p>
          </p:txBody>
        </p:sp>
        <p:cxnSp>
          <p:nvCxnSpPr>
            <p:cNvPr id="14" name="Straight Connector 13"/>
            <p:cNvCxnSpPr>
              <a:stCxn id="15374" idx="1"/>
            </p:cNvCxnSpPr>
            <p:nvPr/>
          </p:nvCxnSpPr>
          <p:spPr>
            <a:xfrm rot="10800000" flipV="1">
              <a:off x="5843111" y="2349686"/>
              <a:ext cx="1005104" cy="116005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5375" idx="1"/>
              <a:endCxn id="15363" idx="3"/>
            </p:cNvCxnSpPr>
            <p:nvPr/>
          </p:nvCxnSpPr>
          <p:spPr>
            <a:xfrm rot="10800000">
              <a:off x="5843111" y="3509746"/>
              <a:ext cx="1005104" cy="116482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15373" idx="1"/>
              <a:endCxn id="15363" idx="3"/>
            </p:cNvCxnSpPr>
            <p:nvPr/>
          </p:nvCxnSpPr>
          <p:spPr>
            <a:xfrm rot="10800000">
              <a:off x="5843111" y="3509746"/>
              <a:ext cx="992401" cy="3174"/>
            </a:xfrm>
            <a:prstGeom prst="straightConnector1">
              <a:avLst/>
            </a:prstGeom>
            <a:ln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Explosion 1 17"/>
          <p:cNvSpPr/>
          <p:nvPr/>
        </p:nvSpPr>
        <p:spPr>
          <a:xfrm>
            <a:off x="2857500" y="3141663"/>
            <a:ext cx="798513" cy="738187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2236788" y="3302000"/>
            <a:ext cx="595312" cy="37623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Right Arrow 19"/>
          <p:cNvSpPr/>
          <p:nvPr/>
        </p:nvSpPr>
        <p:spPr>
          <a:xfrm flipH="1">
            <a:off x="3697288" y="3314700"/>
            <a:ext cx="595312" cy="37623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2190750" y="3895725"/>
            <a:ext cx="2757488" cy="2365375"/>
            <a:chOff x="2191010" y="3896058"/>
            <a:chExt cx="2757922" cy="2365622"/>
          </a:xfrm>
        </p:grpSpPr>
        <p:grpSp>
          <p:nvGrpSpPr>
            <p:cNvPr id="15369" name="Group 23"/>
            <p:cNvGrpSpPr>
              <a:grpSpLocks/>
            </p:cNvGrpSpPr>
            <p:nvPr/>
          </p:nvGrpSpPr>
          <p:grpSpPr bwMode="auto">
            <a:xfrm>
              <a:off x="2191010" y="3896058"/>
              <a:ext cx="2116021" cy="2365622"/>
              <a:chOff x="2191010" y="3896058"/>
              <a:chExt cx="2116021" cy="2365622"/>
            </a:xfrm>
          </p:grpSpPr>
          <p:sp>
            <p:nvSpPr>
              <p:cNvPr id="22" name="Right Arrow 21"/>
              <p:cNvSpPr/>
              <p:nvPr/>
            </p:nvSpPr>
            <p:spPr>
              <a:xfrm rot="5400000">
                <a:off x="2355389" y="4598590"/>
                <a:ext cx="1781361" cy="376297"/>
              </a:xfrm>
              <a:prstGeom prst="rightArrow">
                <a:avLst/>
              </a:prstGeom>
              <a:gradFill flip="none" rotWithShape="1">
                <a:gsLst>
                  <a:gs pos="0">
                    <a:srgbClr val="FF0000"/>
                  </a:gs>
                  <a:gs pos="100000">
                    <a:srgbClr val="FFFFFF"/>
                  </a:gs>
                  <a:gs pos="99000">
                    <a:srgbClr val="0000FF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1"/>
              </a:p>
            </p:txBody>
          </p:sp>
          <p:sp>
            <p:nvSpPr>
              <p:cNvPr id="15372" name="TextBox 22"/>
              <p:cNvSpPr txBox="1">
                <a:spLocks noChangeArrowheads="1"/>
              </p:cNvSpPr>
              <p:nvPr/>
            </p:nvSpPr>
            <p:spPr bwMode="auto">
              <a:xfrm>
                <a:off x="2191010" y="5676904"/>
                <a:ext cx="2116021" cy="5847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 i="1">
                    <a:latin typeface="Calibri" pitchFamily="34" charset="0"/>
                  </a:rPr>
                  <a:t>Depression</a:t>
                </a:r>
              </a:p>
            </p:txBody>
          </p:sp>
        </p:grpSp>
        <p:sp>
          <p:nvSpPr>
            <p:cNvPr id="15370" name="TextBox 24"/>
            <p:cNvSpPr txBox="1">
              <a:spLocks noChangeArrowheads="1"/>
            </p:cNvSpPr>
            <p:nvPr/>
          </p:nvSpPr>
          <p:spPr bwMode="auto">
            <a:xfrm>
              <a:off x="3434037" y="4381788"/>
              <a:ext cx="1514895" cy="58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i="1">
                  <a:latin typeface="Calibri" pitchFamily="34" charset="0"/>
                </a:rPr>
                <a:t>Anxiety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0" y="704850"/>
            <a:ext cx="8863013" cy="579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504825" y="627063"/>
            <a:ext cx="32369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600">
                <a:latin typeface="Calibri" pitchFamily="34" charset="0"/>
              </a:rPr>
              <a:t>Why Depression</a:t>
            </a:r>
          </a:p>
          <a:p>
            <a:pPr algn="ctr"/>
            <a:r>
              <a:rPr lang="en-US" sz="3600">
                <a:latin typeface="Calibri" pitchFamily="34" charset="0"/>
              </a:rPr>
              <a:t>in Retirement?</a:t>
            </a:r>
          </a:p>
        </p:txBody>
      </p:sp>
      <p:sp>
        <p:nvSpPr>
          <p:cNvPr id="6" name="Right Brace 5"/>
          <p:cNvSpPr/>
          <p:nvPr/>
        </p:nvSpPr>
        <p:spPr>
          <a:xfrm>
            <a:off x="7760446" y="627226"/>
            <a:ext cx="548718" cy="2725574"/>
          </a:xfrm>
          <a:prstGeom prst="rightBrace">
            <a:avLst>
              <a:gd name="adj1" fmla="val 45365"/>
              <a:gd name="adj2" fmla="val 50000"/>
            </a:avLst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390" name="TextBox 6"/>
          <p:cNvSpPr txBox="1">
            <a:spLocks noChangeArrowheads="1"/>
          </p:cNvSpPr>
          <p:nvPr/>
        </p:nvSpPr>
        <p:spPr bwMode="auto">
          <a:xfrm>
            <a:off x="123825" y="2298700"/>
            <a:ext cx="1965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Calibri" pitchFamily="34" charset="0"/>
              </a:rPr>
              <a:t>Abraham Maslow:</a:t>
            </a:r>
          </a:p>
          <a:p>
            <a:r>
              <a:rPr lang="en-US" i="1">
                <a:latin typeface="Calibri" pitchFamily="34" charset="0"/>
              </a:rPr>
              <a:t>Hierarchy of Need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6819106" y="3961607"/>
            <a:ext cx="4002087" cy="635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457200" y="23813"/>
            <a:ext cx="8229600" cy="1143000"/>
          </a:xfrm>
        </p:spPr>
        <p:txBody>
          <a:bodyPr/>
          <a:lstStyle/>
          <a:p>
            <a:r>
              <a:rPr lang="en-US" smtClean="0"/>
              <a:t>Top 20 Stressful Live Events</a:t>
            </a:r>
          </a:p>
        </p:txBody>
      </p:sp>
      <p:graphicFrame>
        <p:nvGraphicFramePr>
          <p:cNvPr id="17410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941388"/>
          <a:ext cx="8229600" cy="5599112"/>
        </p:xfrm>
        <a:graphic>
          <a:graphicData uri="http://schemas.openxmlformats.org/presentationml/2006/ole">
            <p:oleObj spid="_x0000_s17410" r:id="rId3" imgW="8230313" imgH="5596613" progId="Excel.Chart.8">
              <p:embed/>
            </p:oleObj>
          </a:graphicData>
        </a:graphic>
      </p:graphicFrame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3830638" y="6491288"/>
            <a:ext cx="53133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Hurst MW, et al. Psychosomatic Med 1978; 40:126-141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10800000" flipH="1" flipV="1">
            <a:off x="1565275" y="3260725"/>
            <a:ext cx="5969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52529" y="1023144"/>
            <a:ext cx="2508427" cy="4999125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/>
          <p:cNvPicPr>
            <a:picLocks noChangeAspect="1"/>
          </p:cNvPicPr>
          <p:nvPr/>
        </p:nvPicPr>
        <p:blipFill>
          <a:blip r:embed="rId2"/>
          <a:srcRect l="11824" t="28860" r="7851"/>
          <a:stretch>
            <a:fillRect/>
          </a:stretch>
        </p:blipFill>
        <p:spPr bwMode="auto">
          <a:xfrm>
            <a:off x="812800" y="1663700"/>
            <a:ext cx="7518400" cy="453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Rates of Depression, </a:t>
            </a:r>
            <a:br>
              <a:rPr lang="en-US" dirty="0" smtClean="0"/>
            </a:br>
            <a:r>
              <a:rPr lang="en-US" dirty="0" smtClean="0"/>
              <a:t>Past Year by Sex and Age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/>
          </p:cNvPicPr>
          <p:nvPr/>
        </p:nvPicPr>
        <p:blipFill>
          <a:blip r:embed="rId2"/>
          <a:srcRect t="12863"/>
          <a:stretch>
            <a:fillRect/>
          </a:stretch>
        </p:blipFill>
        <p:spPr bwMode="auto">
          <a:xfrm>
            <a:off x="0" y="838200"/>
            <a:ext cx="9144000" cy="567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extBox 2"/>
          <p:cNvSpPr txBox="1">
            <a:spLocks noChangeArrowheads="1"/>
          </p:cNvSpPr>
          <p:nvPr/>
        </p:nvSpPr>
        <p:spPr bwMode="auto">
          <a:xfrm>
            <a:off x="112713" y="6426200"/>
            <a:ext cx="82057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Cutler D, Meara Ehttp://www.nber.org/cgi-bin/printit?uri=/digest/mar02/w8556.html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7550944" y="2585244"/>
            <a:ext cx="2290763" cy="22225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60" name="TextBox 5"/>
          <p:cNvSpPr txBox="1">
            <a:spLocks noChangeArrowheads="1"/>
          </p:cNvSpPr>
          <p:nvPr/>
        </p:nvSpPr>
        <p:spPr bwMode="auto">
          <a:xfrm>
            <a:off x="7861300" y="2222500"/>
            <a:ext cx="9159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>
                <a:latin typeface="Calibri" pitchFamily="34" charset="0"/>
              </a:rPr>
              <a:t>-56%</a:t>
            </a:r>
          </a:p>
        </p:txBody>
      </p:sp>
      <p:sp>
        <p:nvSpPr>
          <p:cNvPr id="19461" name="Title 6"/>
          <p:cNvSpPr>
            <a:spLocks noGrp="1"/>
          </p:cNvSpPr>
          <p:nvPr>
            <p:ph type="title"/>
          </p:nvPr>
        </p:nvSpPr>
        <p:spPr>
          <a:xfrm>
            <a:off x="457200" y="-119063"/>
            <a:ext cx="8229600" cy="1143001"/>
          </a:xfrm>
        </p:spPr>
        <p:txBody>
          <a:bodyPr/>
          <a:lstStyle/>
          <a:p>
            <a:r>
              <a:rPr lang="en-US" smtClean="0"/>
              <a:t>Annual Rates of Suicide by 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0050"/>
            <a:ext cx="9186863" cy="608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Retirement and Depression: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315200" cy="4525963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Primary independent variables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/>
              <a:t>Work/retirement variables</a:t>
            </a:r>
          </a:p>
          <a:p>
            <a:pPr lvl="2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Work continuity versus relationships</a:t>
            </a:r>
          </a:p>
          <a:p>
            <a:pPr lvl="2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Life transition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/>
              <a:t>Personal variables (prior/current depression)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Contextual (mediating) variables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/>
              <a:t>Change in income adequacy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/>
              <a:t>Subjective health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/>
              <a:t>Marital quality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/>
              <a:t>Personal control (perceived)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endParaRPr lang="en-US" dirty="0" smtClean="0"/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endParaRPr lang="en-US" dirty="0" smtClean="0"/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endParaRPr lang="en-US" dirty="0" smtClean="0"/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endParaRPr lang="en-US" dirty="0" smtClean="0"/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endParaRPr lang="en-US" dirty="0" smtClean="0"/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endParaRPr lang="en-US" dirty="0" smtClean="0"/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endParaRPr lang="en-US" dirty="0" smtClean="0"/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endParaRPr lang="en-US" dirty="0" smtClean="0"/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endParaRPr lang="en-US" dirty="0" smtClean="0"/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endParaRPr lang="en-US" dirty="0" smtClean="0"/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endParaRPr lang="en-US" dirty="0" smtClean="0"/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endParaRPr lang="en-US" dirty="0" smtClean="0"/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endParaRPr lang="en-US" dirty="0" smtClean="0"/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endParaRPr lang="en-US" dirty="0" smtClean="0"/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endParaRPr lang="en-US" dirty="0" smtClean="0"/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endParaRPr lang="en-US" dirty="0"/>
          </a:p>
          <a:p>
            <a:pPr lvl="2"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/>
          </a:p>
        </p:txBody>
      </p:sp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4065588" y="6437313"/>
            <a:ext cx="50530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Kim JE, Moen P. J Gerontology 2002; 57B:P212-P222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Retirement: Dealing with Depression</a:t>
            </a:r>
            <a:endParaRPr lang="en-US" dirty="0"/>
          </a:p>
        </p:txBody>
      </p:sp>
      <p:sp>
        <p:nvSpPr>
          <p:cNvPr id="22530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57675"/>
          </a:xfrm>
        </p:spPr>
        <p:txBody>
          <a:bodyPr>
            <a:spAutoFit/>
          </a:bodyPr>
          <a:lstStyle/>
          <a:p>
            <a:pPr>
              <a:spcBef>
                <a:spcPts val="400"/>
              </a:spcBef>
            </a:pPr>
            <a:r>
              <a:rPr lang="en-US" smtClean="0"/>
              <a:t>Key: Be planful</a:t>
            </a:r>
          </a:p>
          <a:p>
            <a:pPr lvl="1">
              <a:spcBef>
                <a:spcPts val="400"/>
              </a:spcBef>
            </a:pPr>
            <a:r>
              <a:rPr lang="en-US" smtClean="0"/>
              <a:t>Retire from work…but don’t really</a:t>
            </a:r>
          </a:p>
          <a:p>
            <a:pPr lvl="2">
              <a:spcBef>
                <a:spcPts val="400"/>
              </a:spcBef>
            </a:pPr>
            <a:r>
              <a:rPr lang="en-US" smtClean="0"/>
              <a:t>Transitional employment</a:t>
            </a:r>
          </a:p>
          <a:p>
            <a:pPr lvl="2">
              <a:spcBef>
                <a:spcPts val="400"/>
              </a:spcBef>
            </a:pPr>
            <a:r>
              <a:rPr lang="en-US" smtClean="0"/>
              <a:t>Tapering work schedule</a:t>
            </a:r>
          </a:p>
          <a:p>
            <a:pPr lvl="2">
              <a:spcBef>
                <a:spcPts val="400"/>
              </a:spcBef>
            </a:pPr>
            <a:r>
              <a:rPr lang="en-US" smtClean="0"/>
              <a:t>Consulting, etc.</a:t>
            </a:r>
          </a:p>
          <a:p>
            <a:pPr lvl="2">
              <a:spcBef>
                <a:spcPts val="400"/>
              </a:spcBef>
            </a:pPr>
            <a:r>
              <a:rPr lang="en-US" smtClean="0"/>
              <a:t>Community involvement</a:t>
            </a:r>
          </a:p>
          <a:p>
            <a:pPr lvl="1">
              <a:spcBef>
                <a:spcPts val="400"/>
              </a:spcBef>
            </a:pPr>
            <a:r>
              <a:rPr lang="en-US" smtClean="0"/>
              <a:t>Retire…but not from relationships</a:t>
            </a:r>
          </a:p>
          <a:p>
            <a:pPr lvl="2">
              <a:spcBef>
                <a:spcPts val="400"/>
              </a:spcBef>
            </a:pPr>
            <a:r>
              <a:rPr lang="en-US" smtClean="0"/>
              <a:t>Cultivate relationships</a:t>
            </a:r>
          </a:p>
          <a:p>
            <a:pPr lvl="2">
              <a:spcBef>
                <a:spcPts val="400"/>
              </a:spcBef>
            </a:pPr>
            <a:r>
              <a:rPr lang="en-US" smtClean="0"/>
              <a:t>Balance relationships</a:t>
            </a:r>
          </a:p>
        </p:txBody>
      </p:sp>
      <p:sp>
        <p:nvSpPr>
          <p:cNvPr id="22531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5641975"/>
          </a:xfrm>
        </p:spPr>
        <p:txBody>
          <a:bodyPr>
            <a:spAutoFit/>
          </a:bodyPr>
          <a:lstStyle/>
          <a:p>
            <a:pPr>
              <a:spcBef>
                <a:spcPts val="400"/>
              </a:spcBef>
            </a:pPr>
            <a:r>
              <a:rPr lang="en-US" smtClean="0"/>
              <a:t>Anticipate problems – deal with them now</a:t>
            </a:r>
          </a:p>
          <a:p>
            <a:pPr lvl="1">
              <a:spcBef>
                <a:spcPts val="400"/>
              </a:spcBef>
            </a:pPr>
            <a:r>
              <a:rPr lang="en-US" smtClean="0"/>
              <a:t>Personal/Spouse-SO illness</a:t>
            </a:r>
          </a:p>
          <a:p>
            <a:pPr lvl="2">
              <a:spcBef>
                <a:spcPts val="400"/>
              </a:spcBef>
            </a:pPr>
            <a:r>
              <a:rPr lang="en-US" smtClean="0"/>
              <a:t>Get in good shape</a:t>
            </a:r>
          </a:p>
          <a:p>
            <a:pPr lvl="2">
              <a:spcBef>
                <a:spcPts val="400"/>
              </a:spcBef>
            </a:pPr>
            <a:r>
              <a:rPr lang="en-US" smtClean="0"/>
              <a:t>Focus on abdominal obesity</a:t>
            </a:r>
          </a:p>
          <a:p>
            <a:pPr lvl="1">
              <a:spcBef>
                <a:spcPts val="400"/>
              </a:spcBef>
            </a:pPr>
            <a:r>
              <a:rPr lang="en-US" smtClean="0"/>
              <a:t>Transitional living</a:t>
            </a:r>
          </a:p>
          <a:p>
            <a:pPr lvl="1">
              <a:spcBef>
                <a:spcPts val="400"/>
              </a:spcBef>
            </a:pPr>
            <a:r>
              <a:rPr lang="en-US" smtClean="0"/>
              <a:t>Alcohol/drug misuse</a:t>
            </a:r>
          </a:p>
          <a:p>
            <a:pPr lvl="1">
              <a:spcBef>
                <a:spcPts val="400"/>
              </a:spcBef>
            </a:pPr>
            <a:r>
              <a:rPr lang="en-US" smtClean="0"/>
              <a:t>Deal with your current depression </a:t>
            </a:r>
            <a:r>
              <a:rPr lang="en-US" u="sng" smtClean="0"/>
              <a:t>first</a:t>
            </a:r>
            <a:endParaRPr lang="en-US" smtClean="0"/>
          </a:p>
          <a:p>
            <a:pPr lvl="2">
              <a:spcBef>
                <a:spcPts val="400"/>
              </a:spcBef>
            </a:pPr>
            <a:r>
              <a:rPr lang="en-US" smtClean="0"/>
              <a:t>Medications</a:t>
            </a:r>
          </a:p>
          <a:p>
            <a:pPr lvl="2">
              <a:spcBef>
                <a:spcPts val="400"/>
              </a:spcBef>
            </a:pPr>
            <a:r>
              <a:rPr lang="en-US" smtClean="0"/>
              <a:t>Cognitive-behavioral therapy</a:t>
            </a:r>
          </a:p>
          <a:p>
            <a:pPr lvl="2">
              <a:spcBef>
                <a:spcPts val="400"/>
              </a:spcBef>
            </a:pPr>
            <a:r>
              <a:rPr lang="en-US" smtClean="0"/>
              <a:t>EAP/Life coach</a:t>
            </a:r>
          </a:p>
          <a:p>
            <a:pPr lvl="2">
              <a:spcBef>
                <a:spcPts val="400"/>
              </a:spcBef>
            </a:pPr>
            <a:r>
              <a:rPr lang="en-US" smtClean="0"/>
              <a:t>Is it a cognitive disorder?</a:t>
            </a:r>
          </a:p>
          <a:p>
            <a:pPr>
              <a:spcBef>
                <a:spcPts val="400"/>
              </a:spcBef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5698</TotalTime>
  <Words>403</Words>
  <Application>Microsoft Macintosh PowerPoint</Application>
  <PresentationFormat>On-screen Show (4:3)</PresentationFormat>
  <Paragraphs>125</Paragraphs>
  <Slides>15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Calibri</vt:lpstr>
      <vt:lpstr>Arial</vt:lpstr>
      <vt:lpstr>Verdana</vt:lpstr>
      <vt:lpstr>Times</vt:lpstr>
      <vt:lpstr>Times New Roman</vt:lpstr>
      <vt:lpstr>Office Theme</vt:lpstr>
      <vt:lpstr>Microsoft Excel Chart</vt:lpstr>
      <vt:lpstr>Planning for Retirement: Depression</vt:lpstr>
      <vt:lpstr>Depression is a Stress Disorder</vt:lpstr>
      <vt:lpstr>Slide 3</vt:lpstr>
      <vt:lpstr>Top 20 Stressful Live Events</vt:lpstr>
      <vt:lpstr>Rates of Depression,  Past Year by Sex and Age</vt:lpstr>
      <vt:lpstr>Annual Rates of Suicide by Age</vt:lpstr>
      <vt:lpstr>Slide 7</vt:lpstr>
      <vt:lpstr>Retirement and Depression: Factors</vt:lpstr>
      <vt:lpstr>Retirement: Dealing with Depression</vt:lpstr>
      <vt:lpstr>Cognitive Behavioral Therapy</vt:lpstr>
      <vt:lpstr>Cognitive Behavioral Therapy</vt:lpstr>
      <vt:lpstr>Cognitive therapy vs medications in the treatment of moderate to severe depression (CPT II)</vt:lpstr>
      <vt:lpstr>CPT-II: Percent Responders (HRSD &lt; 12) (CT vs. Paroxetine vs. Placebo)</vt:lpstr>
      <vt:lpstr>Prevention of Relapse and Recurrence Following Successful Treatment</vt:lpstr>
      <vt:lpstr>Antidepressants: Myths and Misconceptions</vt:lpstr>
    </vt:vector>
  </TitlesOfParts>
  <Company>VUMC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Planning for Retirement: Depression</dc:title>
  <dc:creator>Richard Shelton</dc:creator>
  <cp:lastModifiedBy>Charlene M Dewey</cp:lastModifiedBy>
  <cp:revision>4</cp:revision>
  <dcterms:created xsi:type="dcterms:W3CDTF">2011-09-06T17:45:50Z</dcterms:created>
  <dcterms:modified xsi:type="dcterms:W3CDTF">2011-09-22T13:53:39Z</dcterms:modified>
</cp:coreProperties>
</file>