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294" y="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5969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Interesting Case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half" idx="1"/>
          </p:nvPr>
        </p:nvSpPr>
        <p:spPr>
          <a:xfrm>
            <a:off x="1270000" y="5029200"/>
            <a:ext cx="10464800" cy="2786113"/>
          </a:xfrm>
          <a:prstGeom prst="rect">
            <a:avLst/>
          </a:prstGeom>
        </p:spPr>
        <p:txBody>
          <a:bodyPr/>
          <a:lstStyle/>
          <a:p>
            <a:r>
              <a:rPr dirty="0"/>
              <a:t>E.C. 041088600</a:t>
            </a:r>
          </a:p>
          <a:p>
            <a:r>
              <a:rPr dirty="0"/>
              <a:t>Monday, February 27th</a:t>
            </a:r>
          </a:p>
          <a:p>
            <a:endParaRPr dirty="0"/>
          </a:p>
          <a:p>
            <a:r>
              <a:rPr dirty="0"/>
              <a:t>Donna Ferguson, M.D.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304587" y="444500"/>
            <a:ext cx="11857439" cy="2159000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r>
              <a:t>Does the patient need RhIG?</a:t>
            </a:r>
          </a:p>
        </p:txBody>
      </p:sp>
      <p:pic>
        <p:nvPicPr>
          <p:cNvPr id="192" name="Screen Shot 2017-02-26 at 5.04.15 PM.png"/>
          <p:cNvPicPr>
            <a:picLocks noChangeAspect="1"/>
          </p:cNvPicPr>
          <p:nvPr/>
        </p:nvPicPr>
        <p:blipFill>
          <a:blip r:embed="rId2">
            <a:extLst/>
          </a:blip>
          <a:srcRect l="931"/>
          <a:stretch>
            <a:fillRect/>
          </a:stretch>
        </p:blipFill>
        <p:spPr>
          <a:xfrm>
            <a:off x="684796" y="2559103"/>
            <a:ext cx="11097098" cy="180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3491374" y="6402498"/>
            <a:ext cx="6022052" cy="1243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Possible inverse correlation between units given and allo-immunization rate: 80% for 1-2 units, 30% for trauma patients </a:t>
            </a:r>
          </a:p>
        </p:txBody>
      </p:sp>
      <p:sp>
        <p:nvSpPr>
          <p:cNvPr id="194" name="Shape 194"/>
          <p:cNvSpPr/>
          <p:nvPr/>
        </p:nvSpPr>
        <p:spPr>
          <a:xfrm>
            <a:off x="3416187" y="4358545"/>
            <a:ext cx="1862974" cy="186297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658639" y="4008495"/>
            <a:ext cx="3222354" cy="160092"/>
          </a:xfrm>
          <a:prstGeom prst="rect">
            <a:avLst/>
          </a:prstGeom>
          <a:solidFill>
            <a:schemeClr val="accent3">
              <a:satOff val="18648"/>
              <a:lumOff val="5971"/>
              <a:alpha val="41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176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304587" y="444500"/>
            <a:ext cx="11857439" cy="2159000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r>
              <a:t>Does the patient need RhIG?</a:t>
            </a:r>
          </a:p>
        </p:txBody>
      </p:sp>
      <p:pic>
        <p:nvPicPr>
          <p:cNvPr id="186" name="Screen Shot 2017-02-26 at 5.04.15 PM.png"/>
          <p:cNvPicPr>
            <a:picLocks noChangeAspect="1"/>
          </p:cNvPicPr>
          <p:nvPr/>
        </p:nvPicPr>
        <p:blipFill>
          <a:blip r:embed="rId2">
            <a:extLst/>
          </a:blip>
          <a:srcRect l="931"/>
          <a:stretch>
            <a:fillRect/>
          </a:stretch>
        </p:blipFill>
        <p:spPr>
          <a:xfrm>
            <a:off x="684796" y="2559103"/>
            <a:ext cx="11097098" cy="180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4680503" y="6153145"/>
            <a:ext cx="1925651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Hysterectomy </a:t>
            </a:r>
          </a:p>
        </p:txBody>
      </p:sp>
      <p:sp>
        <p:nvSpPr>
          <p:cNvPr id="188" name="Shape 188"/>
          <p:cNvSpPr/>
          <p:nvPr/>
        </p:nvSpPr>
        <p:spPr>
          <a:xfrm>
            <a:off x="5449568" y="4263558"/>
            <a:ext cx="1" cy="18034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3607217" y="3767928"/>
            <a:ext cx="2680675" cy="160092"/>
          </a:xfrm>
          <a:prstGeom prst="rect">
            <a:avLst/>
          </a:prstGeom>
          <a:solidFill>
            <a:schemeClr val="accent3">
              <a:satOff val="18648"/>
              <a:lumOff val="5971"/>
              <a:alpha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176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257566" y="186434"/>
            <a:ext cx="12489668" cy="2159001"/>
          </a:xfrm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r>
              <a:t>RHIG Incompatible Transfusion 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sz="half" idx="1"/>
          </p:nvPr>
        </p:nvSpPr>
        <p:spPr>
          <a:xfrm>
            <a:off x="7732873" y="2117676"/>
            <a:ext cx="4123124" cy="694594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600"/>
            </a:lvl1pPr>
          </a:lstStyle>
          <a:p>
            <a:r>
              <a:t>Study of allo-immunization after D-mismatched transfusion is not common since it is a sporadic event and controlled studies are impossible</a:t>
            </a:r>
          </a:p>
        </p:txBody>
      </p:sp>
      <p:pic>
        <p:nvPicPr>
          <p:cNvPr id="199" name="Screen Shot 2017-02-26 at 10.01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653" y="2015598"/>
            <a:ext cx="6934201" cy="715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10372234" y="9391088"/>
            <a:ext cx="253995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/>
            </a:lvl1pPr>
          </a:lstStyle>
          <a:p>
            <a:r>
              <a:t>Aache, S. and Herman, JK. 2008</a:t>
            </a:r>
          </a:p>
        </p:txBody>
      </p:sp>
      <p:sp>
        <p:nvSpPr>
          <p:cNvPr id="201" name="Shape 201"/>
          <p:cNvSpPr/>
          <p:nvPr/>
        </p:nvSpPr>
        <p:spPr>
          <a:xfrm>
            <a:off x="1092253" y="5673054"/>
            <a:ext cx="6311266" cy="1508566"/>
          </a:xfrm>
          <a:prstGeom prst="rect">
            <a:avLst/>
          </a:prstGeom>
          <a:solidFill>
            <a:schemeClr val="accent3">
              <a:satOff val="18648"/>
              <a:lumOff val="5971"/>
              <a:alpha val="43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176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 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729985" y="2679627"/>
            <a:ext cx="11099801" cy="2038224"/>
          </a:xfrm>
          <a:prstGeom prst="rect">
            <a:avLst/>
          </a:prstGeom>
        </p:spPr>
        <p:txBody>
          <a:bodyPr/>
          <a:lstStyle/>
          <a:p>
            <a:pPr marL="311150" indent="-311150" defTabSz="408940">
              <a:spcBef>
                <a:spcPts val="2900"/>
              </a:spcBef>
              <a:defRPr sz="2520"/>
            </a:pPr>
            <a:r>
              <a:t>37 year old G:6 T:2 P:0 A:3 L:2 female admitted 2/1/17 at 32 6/7 weeks gestation for IV hydration. 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Pregnancy complicated by suspected placenta increta/percreta; fetus with omphalocele.</a:t>
            </a:r>
          </a:p>
        </p:txBody>
      </p:sp>
      <p:pic>
        <p:nvPicPr>
          <p:cNvPr id="12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6309" y="5375112"/>
            <a:ext cx="8509001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MRI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half" idx="1"/>
          </p:nvPr>
        </p:nvSpPr>
        <p:spPr>
          <a:xfrm>
            <a:off x="952501" y="1979305"/>
            <a:ext cx="4102100" cy="6286501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2600"/>
            </a:pPr>
            <a:r>
              <a:rPr dirty="0"/>
              <a:t>2/5/17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200"/>
            </a:pPr>
            <a:r>
              <a:rPr dirty="0"/>
              <a:t>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200"/>
            </a:pPr>
            <a:r>
              <a:rPr dirty="0"/>
              <a:t>The placenta is anterior and inferior. The posterior margin of the placenta appears to reach and partially cover the internal cervical </a:t>
            </a:r>
            <a:r>
              <a:rPr dirty="0" err="1"/>
              <a:t>os</a:t>
            </a:r>
            <a:r>
              <a:rPr dirty="0"/>
              <a:t> (partial </a:t>
            </a:r>
            <a:r>
              <a:rPr dirty="0" err="1"/>
              <a:t>previa</a:t>
            </a:r>
            <a:r>
              <a:rPr dirty="0"/>
              <a:t>). The placenta is heterogeneous with multiple T2 dark bands, dilated vessels, rounded edges and lumpy contour . There is a nodular contour at the placenta-bladder interface with findings suggestive of complete invasion through the bladder wall.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438400"/>
            <a:ext cx="66484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7401" y="6324600"/>
            <a:ext cx="8153399" cy="1371600"/>
            <a:chOff x="787401" y="6324600"/>
            <a:chExt cx="8153399" cy="137160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5130800" y="7239000"/>
              <a:ext cx="3810000" cy="304800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Shape 201"/>
            <p:cNvSpPr/>
            <p:nvPr/>
          </p:nvSpPr>
          <p:spPr>
            <a:xfrm>
              <a:off x="787401" y="6324600"/>
              <a:ext cx="4191000" cy="1371600"/>
            </a:xfrm>
            <a:prstGeom prst="rect">
              <a:avLst/>
            </a:prstGeom>
            <a:solidFill>
              <a:schemeClr val="accent3">
                <a:satOff val="18648"/>
                <a:lumOff val="5971"/>
                <a:alpha val="52000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1761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700436" y="2258339"/>
            <a:ext cx="6961089" cy="688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22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C-section 2/8/17</a:t>
            </a:r>
          </a:p>
          <a:p>
            <a: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C-section: performed without complication. </a:t>
            </a:r>
          </a:p>
          <a:p>
            <a: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Hysterectomy: Placenta adherent to the lower uterine segment, posterior bladder and anterior abdominal wall. Continued hemorrhage despite surgical attempts to control bleeding. </a:t>
            </a:r>
          </a:p>
          <a:p>
            <a: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Trauma: 20 minutes of aortic cross clamping, ligation of additional vessels, packing of pelvis, ABThera dressing. </a:t>
            </a:r>
          </a:p>
          <a:p>
            <a: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Urology: bilateral ureteral stent placement.</a:t>
            </a:r>
          </a:p>
          <a:p>
            <a: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l" defTabSz="457200">
              <a:lnSpc>
                <a:spcPct val="117999"/>
              </a:lnSpc>
              <a:defRPr sz="2200"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21L estimated blood loss </a:t>
            </a:r>
          </a:p>
        </p:txBody>
      </p:sp>
      <p:sp>
        <p:nvSpPr>
          <p:cNvPr id="130" name="Shape 130"/>
          <p:cNvSpPr>
            <a:spLocks noGrp="1"/>
          </p:cNvSpPr>
          <p:nvPr>
            <p:ph type="title" idx="4294967295"/>
          </p:nvPr>
        </p:nvSpPr>
        <p:spPr>
          <a:xfrm>
            <a:off x="952500" y="224145"/>
            <a:ext cx="11099800" cy="2159001"/>
          </a:xfrm>
          <a:prstGeom prst="rect">
            <a:avLst/>
          </a:prstGeom>
        </p:spPr>
        <p:txBody>
          <a:bodyPr/>
          <a:lstStyle/>
          <a:p>
            <a:r>
              <a:t>Surgery</a:t>
            </a:r>
          </a:p>
        </p:txBody>
      </p:sp>
      <p:pic>
        <p:nvPicPr>
          <p:cNvPr id="131" name="Screen Shot 2017-02-26 at 10.06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3202" y="3829730"/>
            <a:ext cx="4999223" cy="3745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378986" y="-31919"/>
            <a:ext cx="11099801" cy="2159001"/>
          </a:xfrm>
          <a:prstGeom prst="rect">
            <a:avLst/>
          </a:prstGeom>
        </p:spPr>
        <p:txBody>
          <a:bodyPr/>
          <a:lstStyle/>
          <a:p>
            <a:r>
              <a:t>Products</a:t>
            </a:r>
          </a:p>
        </p:txBody>
      </p:sp>
      <p:grpSp>
        <p:nvGrpSpPr>
          <p:cNvPr id="139" name="Group 139"/>
          <p:cNvGrpSpPr/>
          <p:nvPr/>
        </p:nvGrpSpPr>
        <p:grpSpPr>
          <a:xfrm>
            <a:off x="331704" y="112716"/>
            <a:ext cx="2252958" cy="9553568"/>
            <a:chOff x="0" y="0"/>
            <a:chExt cx="2252956" cy="9553567"/>
          </a:xfrm>
        </p:grpSpPr>
        <p:pic>
          <p:nvPicPr>
            <p:cNvPr id="134" name="Screen Shot 2017-02-26 at 7.28.52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7432909"/>
              <a:ext cx="2252957" cy="21206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Screen Shot 2017-02-26 at 7.29.03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20" y="5203470"/>
              <a:ext cx="2243916" cy="2200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Screen Shot 2017-02-26 at 7.29.14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246" y="3027386"/>
              <a:ext cx="2162465" cy="2147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Screen Shot 2017-02-26 at 7.29.50 P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246" y="797947"/>
              <a:ext cx="2162465" cy="2200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Screen Shot 2017-02-26 at 7.29.59 P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246" y="0"/>
              <a:ext cx="2162465" cy="7690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" name="Shape 140"/>
          <p:cNvSpPr>
            <a:spLocks noGrp="1"/>
          </p:cNvSpPr>
          <p:nvPr>
            <p:ph type="body" sz="half" idx="1"/>
          </p:nvPr>
        </p:nvSpPr>
        <p:spPr>
          <a:xfrm>
            <a:off x="6087570" y="3264042"/>
            <a:ext cx="5552768" cy="4978116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4.5L albumin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6.7L crystalloid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58 RBC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44 FFP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9 platelets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 cryoglobulin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3.9L cell saver</a:t>
            </a:r>
          </a:p>
        </p:txBody>
      </p:sp>
      <p:grpSp>
        <p:nvGrpSpPr>
          <p:cNvPr id="149" name="Group 149"/>
          <p:cNvGrpSpPr/>
          <p:nvPr/>
        </p:nvGrpSpPr>
        <p:grpSpPr>
          <a:xfrm>
            <a:off x="363781" y="811786"/>
            <a:ext cx="5451529" cy="4015193"/>
            <a:chOff x="0" y="0"/>
            <a:chExt cx="5451528" cy="4015192"/>
          </a:xfrm>
        </p:grpSpPr>
        <p:grpSp>
          <p:nvGrpSpPr>
            <p:cNvPr id="146" name="Group 146"/>
            <p:cNvGrpSpPr/>
            <p:nvPr/>
          </p:nvGrpSpPr>
          <p:grpSpPr>
            <a:xfrm>
              <a:off x="0" y="0"/>
              <a:ext cx="1953354" cy="4015193"/>
              <a:chOff x="0" y="0"/>
              <a:chExt cx="1953353" cy="4015192"/>
            </a:xfrm>
          </p:grpSpPr>
          <p:sp>
            <p:nvSpPr>
              <p:cNvPr id="141" name="Shape 141"/>
              <p:cNvSpPr/>
              <p:nvPr/>
            </p:nvSpPr>
            <p:spPr>
              <a:xfrm>
                <a:off x="0" y="3543601"/>
                <a:ext cx="1953354" cy="471592"/>
              </a:xfrm>
              <a:prstGeom prst="rect">
                <a:avLst/>
              </a:prstGeom>
              <a:solidFill>
                <a:schemeClr val="accent3">
                  <a:satOff val="18648"/>
                  <a:lumOff val="5971"/>
                  <a:alpha val="48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176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0" y="2625714"/>
                <a:ext cx="1953354" cy="471592"/>
              </a:xfrm>
              <a:prstGeom prst="rect">
                <a:avLst/>
              </a:prstGeom>
              <a:solidFill>
                <a:schemeClr val="accent3">
                  <a:satOff val="18648"/>
                  <a:lumOff val="5971"/>
                  <a:alpha val="48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176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0" y="1853902"/>
                <a:ext cx="1941380" cy="471592"/>
              </a:xfrm>
              <a:prstGeom prst="rect">
                <a:avLst/>
              </a:prstGeom>
              <a:solidFill>
                <a:schemeClr val="accent3">
                  <a:satOff val="18648"/>
                  <a:lumOff val="5971"/>
                  <a:alpha val="48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176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5987" y="837920"/>
                <a:ext cx="1941380" cy="471593"/>
              </a:xfrm>
              <a:prstGeom prst="rect">
                <a:avLst/>
              </a:prstGeom>
              <a:solidFill>
                <a:schemeClr val="accent3">
                  <a:satOff val="18648"/>
                  <a:lumOff val="5971"/>
                  <a:alpha val="48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176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5987" y="0"/>
                <a:ext cx="1941380" cy="471592"/>
              </a:xfrm>
              <a:prstGeom prst="rect">
                <a:avLst/>
              </a:prstGeom>
              <a:solidFill>
                <a:schemeClr val="accent3">
                  <a:satOff val="18648"/>
                  <a:lumOff val="5971"/>
                  <a:alpha val="48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176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47" name="Shape 147"/>
            <p:cNvSpPr/>
            <p:nvPr/>
          </p:nvSpPr>
          <p:spPr>
            <a:xfrm flipH="1">
              <a:off x="2347056" y="1768245"/>
              <a:ext cx="725340" cy="1"/>
            </a:xfrm>
            <a:prstGeom prst="line">
              <a:avLst/>
            </a:prstGeom>
            <a:noFill/>
            <a:ln w="762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3198571" y="1266595"/>
              <a:ext cx="2252958" cy="1003301"/>
            </a:xfrm>
            <a:prstGeom prst="rect">
              <a:avLst/>
            </a:prstGeom>
            <a:noFill/>
            <a:ln w="12700" cap="flat">
              <a:solidFill>
                <a:schemeClr val="accent5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900"/>
              </a:lvl1pPr>
            </a:lstStyle>
            <a:p>
              <a:r>
                <a:t>30 units O+ RBC</a:t>
              </a:r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2794619" y="6433616"/>
            <a:ext cx="8321530" cy="3080833"/>
            <a:chOff x="0" y="0"/>
            <a:chExt cx="8321529" cy="3080832"/>
          </a:xfrm>
        </p:grpSpPr>
        <p:pic>
          <p:nvPicPr>
            <p:cNvPr id="150" name="Screen Shot 2017-02-26 at 7.37.03 PM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61055" y="0"/>
              <a:ext cx="6063594" cy="13335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Screen Shot 2017-02-26 at 7.37.08 PM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64174" y="1536417"/>
              <a:ext cx="6257356" cy="10599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Shape 152"/>
            <p:cNvSpPr/>
            <p:nvPr/>
          </p:nvSpPr>
          <p:spPr>
            <a:xfrm flipH="1">
              <a:off x="0" y="1235595"/>
              <a:ext cx="1845237" cy="18452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2937148" y="259981"/>
            <a:ext cx="8091573" cy="4219542"/>
            <a:chOff x="0" y="0"/>
            <a:chExt cx="8091571" cy="4219541"/>
          </a:xfrm>
        </p:grpSpPr>
        <p:pic>
          <p:nvPicPr>
            <p:cNvPr id="154" name="Screen Shot 2017-02-26 at 7.37.15 PM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05182" y="3125359"/>
              <a:ext cx="6086390" cy="1094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Shape 155"/>
            <p:cNvSpPr/>
            <p:nvPr/>
          </p:nvSpPr>
          <p:spPr>
            <a:xfrm flipH="1" flipV="1">
              <a:off x="0" y="0"/>
              <a:ext cx="1641341" cy="36357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  <p:bldP spid="149" grpId="2" animBg="1" advAuto="0"/>
      <p:bldP spid="149" grpId="3" animBg="1" advAuto="0"/>
      <p:bldP spid="153" grpId="4" animBg="1" advAuto="0"/>
      <p:bldP spid="156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Outcome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4754641" cy="6286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264" indent="-342264" defTabSz="449833">
              <a:spcBef>
                <a:spcPts val="3200"/>
              </a:spcBef>
              <a:defRPr sz="2772"/>
            </a:pPr>
            <a:r>
              <a:t>Admitted to SICU with open wound; back to OR for primary closure 2/9.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t>Extubated 2/10. 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t>Transferred to floor 2/11.  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t>Discharged 2/16.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endParaRPr/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t>Readmitted 2/21 for diarrhea and vaginal bleeding. </a:t>
            </a:r>
          </a:p>
        </p:txBody>
      </p:sp>
      <p:pic>
        <p:nvPicPr>
          <p:cNvPr id="160" name="Screen Shot 2017-02-26 at 7.37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5328" y="5228153"/>
            <a:ext cx="6018003" cy="1037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Screen Shot 2017-02-26 at 7.37.3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7719" y="7548205"/>
            <a:ext cx="6131980" cy="128794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470059" y="7000721"/>
            <a:ext cx="1206468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  <p:bldP spid="161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304587" y="444500"/>
            <a:ext cx="11857439" cy="2159000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r>
              <a:t>Does the patient need RhIG?</a:t>
            </a:r>
          </a:p>
        </p:txBody>
      </p:sp>
      <p:pic>
        <p:nvPicPr>
          <p:cNvPr id="165" name="Screen Shot 2017-02-26 at 5.04.15 PM.png"/>
          <p:cNvPicPr>
            <a:picLocks noChangeAspect="1"/>
          </p:cNvPicPr>
          <p:nvPr/>
        </p:nvPicPr>
        <p:blipFill>
          <a:blip r:embed="rId3">
            <a:extLst/>
          </a:blip>
          <a:srcRect l="931"/>
          <a:stretch>
            <a:fillRect/>
          </a:stretch>
        </p:blipFill>
        <p:spPr>
          <a:xfrm>
            <a:off x="684796" y="2559103"/>
            <a:ext cx="11097098" cy="1803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Group 169"/>
          <p:cNvGrpSpPr/>
          <p:nvPr/>
        </p:nvGrpSpPr>
        <p:grpSpPr>
          <a:xfrm>
            <a:off x="2200228" y="3535448"/>
            <a:ext cx="6833032" cy="3706941"/>
            <a:chOff x="0" y="0"/>
            <a:chExt cx="6833031" cy="3706939"/>
          </a:xfrm>
        </p:grpSpPr>
        <p:sp>
          <p:nvSpPr>
            <p:cNvPr id="166" name="Shape 166"/>
            <p:cNvSpPr/>
            <p:nvPr/>
          </p:nvSpPr>
          <p:spPr>
            <a:xfrm>
              <a:off x="0" y="2867048"/>
              <a:ext cx="6833032" cy="839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lnSpc>
                  <a:spcPct val="117999"/>
                </a:lnSpc>
                <a:defRPr sz="2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30 units x 300 mL = 9000 mL = 9 L (only 5 L in body) </a:t>
              </a:r>
            </a:p>
            <a:p>
              <a:pPr algn="l" defTabSz="457200">
                <a:lnSpc>
                  <a:spcPct val="117999"/>
                </a:lnSpc>
                <a:defRPr sz="2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5000 mL/ 30 mL = 167 vials 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1603767" y="0"/>
              <a:ext cx="3625498" cy="161151"/>
            </a:xfrm>
            <a:prstGeom prst="rect">
              <a:avLst/>
            </a:prstGeom>
            <a:solidFill>
              <a:schemeClr val="accent3">
                <a:satOff val="18648"/>
                <a:lumOff val="5971"/>
                <a:alpha val="44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176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flipH="1">
              <a:off x="3249340" y="269696"/>
              <a:ext cx="1" cy="21433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304587" y="444500"/>
            <a:ext cx="11857439" cy="2159000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r>
              <a:t>Does the patient need RhIG?</a:t>
            </a:r>
          </a:p>
        </p:txBody>
      </p:sp>
      <p:pic>
        <p:nvPicPr>
          <p:cNvPr id="174" name="Screen Shot 2017-02-26 at 5.04.15 PM.png"/>
          <p:cNvPicPr>
            <a:picLocks noChangeAspect="1"/>
          </p:cNvPicPr>
          <p:nvPr/>
        </p:nvPicPr>
        <p:blipFill>
          <a:blip r:embed="rId2">
            <a:extLst/>
          </a:blip>
          <a:srcRect l="931"/>
          <a:stretch>
            <a:fillRect/>
          </a:stretch>
        </p:blipFill>
        <p:spPr>
          <a:xfrm>
            <a:off x="684796" y="2559103"/>
            <a:ext cx="11097098" cy="180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2200228" y="6604104"/>
            <a:ext cx="633290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10,000 donors x 167 vials = 1,670,000 exposures </a:t>
            </a:r>
          </a:p>
        </p:txBody>
      </p:sp>
      <p:sp>
        <p:nvSpPr>
          <p:cNvPr id="176" name="Shape 176"/>
          <p:cNvSpPr/>
          <p:nvPr/>
        </p:nvSpPr>
        <p:spPr>
          <a:xfrm>
            <a:off x="2112498" y="4008698"/>
            <a:ext cx="2383548" cy="214964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693328" y="3742528"/>
            <a:ext cx="2130274" cy="160092"/>
          </a:xfrm>
          <a:prstGeom prst="rect">
            <a:avLst/>
          </a:prstGeom>
          <a:solidFill>
            <a:schemeClr val="accent3">
              <a:satOff val="18648"/>
              <a:lumOff val="5971"/>
              <a:alpha val="49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176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304587" y="444500"/>
            <a:ext cx="11857439" cy="2159000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r>
              <a:t>Does the patient need RhIG?</a:t>
            </a:r>
          </a:p>
        </p:txBody>
      </p:sp>
      <p:pic>
        <p:nvPicPr>
          <p:cNvPr id="180" name="Screen Shot 2017-02-26 at 5.04.15 PM.png"/>
          <p:cNvPicPr>
            <a:picLocks noChangeAspect="1"/>
          </p:cNvPicPr>
          <p:nvPr/>
        </p:nvPicPr>
        <p:blipFill>
          <a:blip r:embed="rId2">
            <a:extLst/>
          </a:blip>
          <a:srcRect l="931"/>
          <a:stretch>
            <a:fillRect/>
          </a:stretch>
        </p:blipFill>
        <p:spPr>
          <a:xfrm>
            <a:off x="684796" y="2559103"/>
            <a:ext cx="11097098" cy="180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2894011" y="6402679"/>
            <a:ext cx="8747761" cy="1243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 volume RBC exchange to decrease D+ 85-90%</a:t>
            </a:r>
          </a:p>
          <a:p>
            <a: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RhIG administration after that (calculate D+ blood by flow cytometry)</a:t>
            </a:r>
          </a:p>
          <a:p>
            <a:pPr algn="l"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8 days had past since transfusion </a:t>
            </a:r>
          </a:p>
        </p:txBody>
      </p:sp>
      <p:sp>
        <p:nvSpPr>
          <p:cNvPr id="182" name="Shape 182"/>
          <p:cNvSpPr/>
          <p:nvPr/>
        </p:nvSpPr>
        <p:spPr>
          <a:xfrm flipH="1">
            <a:off x="5469080" y="3815235"/>
            <a:ext cx="2820393" cy="247834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654491" y="3535448"/>
            <a:ext cx="1648488" cy="161152"/>
          </a:xfrm>
          <a:prstGeom prst="rect">
            <a:avLst/>
          </a:prstGeom>
          <a:solidFill>
            <a:schemeClr val="accent3">
              <a:satOff val="18648"/>
              <a:lumOff val="5971"/>
              <a:alpha val="47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176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386</Words>
  <Application>Microsoft Office PowerPoint</Application>
  <PresentationFormat>Custom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White</vt:lpstr>
      <vt:lpstr>Interesting Case</vt:lpstr>
      <vt:lpstr>Presentation  </vt:lpstr>
      <vt:lpstr>MRI</vt:lpstr>
      <vt:lpstr>Surgery</vt:lpstr>
      <vt:lpstr>Products</vt:lpstr>
      <vt:lpstr>Outcome</vt:lpstr>
      <vt:lpstr>Does the patient need RhIG?</vt:lpstr>
      <vt:lpstr>Does the patient need RhIG?</vt:lpstr>
      <vt:lpstr>Does the patient need RhIG?</vt:lpstr>
      <vt:lpstr>Does the patient need RhIG?</vt:lpstr>
      <vt:lpstr>Does the patient need RhIG?</vt:lpstr>
      <vt:lpstr>RHIG Incompatible Transfusion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Case</dc:title>
  <dc:creator>Ferguson, Donna Catherine</dc:creator>
  <cp:lastModifiedBy>Ferguson, Donna Catherine</cp:lastModifiedBy>
  <cp:revision>3</cp:revision>
  <dcterms:modified xsi:type="dcterms:W3CDTF">2017-02-27T17:14:51Z</dcterms:modified>
</cp:coreProperties>
</file>